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8" r:id="rId3"/>
    <p:sldId id="311" r:id="rId4"/>
    <p:sldId id="301" r:id="rId5"/>
    <p:sldId id="308" r:id="rId6"/>
    <p:sldId id="307" r:id="rId7"/>
    <p:sldId id="309" r:id="rId8"/>
    <p:sldId id="310" r:id="rId9"/>
    <p:sldId id="303" r:id="rId10"/>
    <p:sldId id="312" r:id="rId11"/>
    <p:sldId id="305" r:id="rId12"/>
    <p:sldId id="304" r:id="rId13"/>
    <p:sldId id="262"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0753" autoAdjust="0"/>
  </p:normalViewPr>
  <p:slideViewPr>
    <p:cSldViewPr snapToGrid="0" showGuides="1">
      <p:cViewPr varScale="1">
        <p:scale>
          <a:sx n="45" d="100"/>
          <a:sy n="45" d="100"/>
        </p:scale>
        <p:origin x="688"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“Frontiers of AI</a:t>
            </a:r>
          </a:p>
          <a:p>
            <a:endParaRPr lang="en-US" dirty="0">
              <a:latin typeface="Palatino Linotype" panose="02040502050505030304" pitchFamily="18" charset="0"/>
            </a:endParaRPr>
          </a:p>
          <a:p>
            <a:r>
              <a:rPr lang="en-US" dirty="0">
                <a:latin typeface="Palatino Linotype" panose="02040502050505030304" pitchFamily="18" charset="0"/>
              </a:rPr>
              <a:t>In this class, we will explore the question of AI and its relationship to our world.  We created this class specifically for STUDENTS who are curious about AI but wonder how it applies to the program of study they are presently engaged in.  The great news is that you do not need to have a strong technical or mathematical background to do interesting AI-enabled research.  Our motto is: AI for Everyone!</a:t>
            </a:r>
          </a:p>
          <a:p>
            <a:endParaRPr lang="en-US" dirty="0">
              <a:latin typeface="Palatino Linotype" panose="02040502050505030304" pitchFamily="18" charset="0"/>
            </a:endParaRPr>
          </a:p>
          <a:p>
            <a:r>
              <a:rPr lang="en-US" dirty="0">
                <a:latin typeface="Palatino Linotype" panose="02040502050505030304" pitchFamily="18" charset="0"/>
              </a:rPr>
              <a:t>So, let’s start with some basic definitions…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our reading this week is the Turing test.  In fact, the entire chapter is named after Turing.  This test has been hugely influential since 1950 since he first described it.  </a:t>
            </a:r>
          </a:p>
          <a:p>
            <a:endParaRPr lang="en-US" dirty="0"/>
          </a:p>
          <a:p>
            <a:pPr marL="228600" indent="-228600">
              <a:buAutoNum type="arabicPeriod"/>
            </a:pPr>
            <a:r>
              <a:rPr lang="en-US" dirty="0"/>
              <a:t>Victorian parlor game – someone tries to tell if another person is a man or a woman simply on the basis of answers they gave to questions posed to them.</a:t>
            </a:r>
          </a:p>
          <a:p>
            <a:pPr marL="228600" indent="-228600">
              <a:buAutoNum type="arabicPeriod"/>
            </a:pPr>
            <a:r>
              <a:rPr lang="en-US" dirty="0"/>
              <a:t>Human interacts with a computer – does not know if it is another human or an intelligent system.  The interaction is purely in the form of textual questions and answers: the interrogator types a question, and a response is displayed.  The task of the interrogator is to determine whether the thing being interrogated is a person or a computer program.</a:t>
            </a:r>
          </a:p>
          <a:p>
            <a:pPr marL="228600" indent="-228600">
              <a:buAutoNum type="arabicPeriod"/>
            </a:pPr>
            <a:r>
              <a:rPr lang="en-US" dirty="0"/>
              <a:t>Now, suppose that the thing being interrogated is indeed a computer program, but after some reasonable amount of time, the interrogators cannot reliably tell whether they are interacting with a program or a person.  Then surely, Turing argued, you should accept that the program has some sort of human level intelligence because the system is doing something that makes it </a:t>
            </a:r>
            <a:r>
              <a:rPr lang="en-US" b="1" dirty="0"/>
              <a:t>indistinguishable </a:t>
            </a:r>
            <a:r>
              <a:rPr lang="en-US" b="0" dirty="0"/>
              <a:t>from the real thing.  The key word here is indistinguishable…</a:t>
            </a:r>
          </a:p>
          <a:p>
            <a:pPr marL="228600" indent="-228600">
              <a:buAutoNum type="arabicPeriod"/>
            </a:pPr>
            <a:endParaRPr lang="en-US" b="0"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96833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Woolridge discusses ELIZA, a computer program written in the 1960’s by the German MIT computer scientist Joseph Weizenbaum.  Eliza takes the role of a psychiatrist talking to a patient to get the interviewee to contemplate themselves.</a:t>
            </a:r>
          </a:p>
          <a:p>
            <a:endParaRPr lang="en-US" b="0" dirty="0"/>
          </a:p>
          <a:p>
            <a:r>
              <a:rPr lang="en-US" b="0" dirty="0"/>
              <a:t>ELIZA’s legacy lives on to this day, in the form of the annual Loebner Prize competition.  It is unclear whether Turing imagined that anyone would ever actually try out his test for real, but in 1990 that is precisely what American millionaire inventory Hugh Loebner decided to do.  Every year, the Loebner Prize invites the submission of computer programs to engage in the Turing test, attempting to convince a panel of judges that they are in fact people.  </a:t>
            </a:r>
          </a:p>
          <a:p>
            <a:endParaRPr lang="en-US" b="0" dirty="0"/>
          </a:p>
          <a:p>
            <a:r>
              <a:rPr lang="en-US" b="0" dirty="0"/>
              <a:t>We’re going to give you time to chat with this year’s winner of the Loebner prize.  Her name is Kuki…</a:t>
            </a:r>
          </a:p>
          <a:p>
            <a:endParaRPr lang="en-US" b="0" dirty="0"/>
          </a:p>
          <a:p>
            <a:r>
              <a:rPr lang="en-US" b="0" dirty="0"/>
              <a:t>Woolridge concludes, “ELIZA is the direct ancestor of a phenomenon that makes AI researchers groan whenever it is mentioned: the internet chatbot.</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34031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Students engage in a 10-minute conversation with Kuki.ai</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Breakout conversations – Is Kuki exhibiting intelligent behavior, is this intelligence? (Yes/No)</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Team debate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the question I’d like for you to focus on in today’s class.  A prerequisite of any understanding is a definition of terms.  What are we talking about?</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62180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we’ve shared our ideas, let’s consider some other definitions.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01151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543A9C-E520-124D-A26C-727E7A91B5A6}"/>
              </a:ext>
            </a:extLst>
          </p:cNvPr>
          <p:cNvSpPr txBox="1">
            <a:spLocks noGrp="1"/>
          </p:cNvSpPr>
          <p:nvPr>
            <p:ph type="sldNum" sz="quarter" idx="5"/>
          </p:nvPr>
        </p:nvSpPr>
        <p:spPr>
          <a:ln/>
        </p:spPr>
        <p:txBody>
          <a:bodyPr lIns="0" tIns="0" rIns="0" bIns="0" anchor="b" anchorCtr="0">
            <a:noAutofit/>
          </a:bodyPr>
          <a:lstStyle/>
          <a:p>
            <a:pPr lvl="0"/>
            <a:fld id="{F26ADB32-8A69-2C4E-BA54-385F30C1B140}" type="slidenum">
              <a:t>6</a:t>
            </a:fld>
            <a:endParaRPr lang="en-US"/>
          </a:p>
        </p:txBody>
      </p:sp>
      <p:sp>
        <p:nvSpPr>
          <p:cNvPr id="2" name="Slide Image Placeholder 1">
            <a:extLst>
              <a:ext uri="{FF2B5EF4-FFF2-40B4-BE49-F238E27FC236}">
                <a16:creationId xmlns:a16="http://schemas.microsoft.com/office/drawing/2014/main" id="{A02321D2-BA00-8D41-B3B0-CF9117442E2A}"/>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04CBDCA-B8FC-AE47-9EA8-9C1755746D8B}"/>
              </a:ext>
            </a:extLst>
          </p:cNvPr>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240002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2810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ln>
                  <a:noFill/>
                </a:ln>
                <a:latin typeface="Arial" pitchFamily="34"/>
                <a:ea typeface="Arial" pitchFamily="34"/>
                <a:cs typeface="Arial" pitchFamily="34"/>
              </a:rPr>
              <a:t>Have students go to breakout sessions and recorded notes from the sessions here.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13624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cap="none" dirty="0">
                <a:ln>
                  <a:noFill/>
                </a:ln>
                <a:latin typeface="Arial" pitchFamily="18"/>
                <a:ea typeface="Arial" pitchFamily="34"/>
                <a:cs typeface="Arial" pitchFamily="34"/>
              </a:rPr>
              <a:t>Turing, AM (1950) Computing Machinery and Intelligence. </a:t>
            </a:r>
            <a:r>
              <a:rPr lang="en-US" sz="1200" b="0" i="1" u="none" strike="noStrike" kern="1200" cap="none" dirty="0">
                <a:ln>
                  <a:noFill/>
                </a:ln>
                <a:latin typeface="Arial" pitchFamily="18"/>
                <a:ea typeface="Arial" pitchFamily="34"/>
                <a:cs typeface="Arial" pitchFamily="34"/>
              </a:rPr>
              <a:t>Mind</a:t>
            </a:r>
            <a:r>
              <a:rPr lang="en-US" sz="1200" b="0" i="0" u="none" strike="noStrike" kern="1200" cap="none" dirty="0">
                <a:ln>
                  <a:noFill/>
                </a:ln>
                <a:latin typeface="Arial" pitchFamily="18"/>
                <a:ea typeface="Arial" pitchFamily="34"/>
                <a:cs typeface="Arial" pitchFamily="34"/>
              </a:rPr>
              <a:t>: 54</a:t>
            </a:r>
            <a:endParaRPr lang="en-US" b="1"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86052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8/20/2021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8/20/2021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831850" y="1709739"/>
            <a:ext cx="10515600" cy="1500188"/>
          </a:xfrm>
          <a:noFill/>
        </p:spPr>
        <p:txBody>
          <a:bodyPr>
            <a:normAutofit/>
          </a:bodyPr>
          <a:lstStyle/>
          <a:p>
            <a:r>
              <a:rPr lang="en-US" sz="5400">
                <a:solidFill>
                  <a:srgbClr val="6C9AC3"/>
                </a:solidFill>
                <a:latin typeface="Palatino Linotype" panose="02040502050505030304" pitchFamily="18" charset="0"/>
                <a:cs typeface="Segoe UI Light" panose="020B0502040204020203" pitchFamily="34" charset="0"/>
              </a:rPr>
              <a:t>What is AI?</a:t>
            </a:r>
            <a:endParaRPr lang="en-US" sz="5400" dirty="0">
              <a:solidFill>
                <a:srgbClr val="6C9AC3"/>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Welcome</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imeline&#10;&#10;Description automatically generated">
            <a:extLst>
              <a:ext uri="{FF2B5EF4-FFF2-40B4-BE49-F238E27FC236}">
                <a16:creationId xmlns:a16="http://schemas.microsoft.com/office/drawing/2014/main" id="{1B1F8104-0AF1-4BDA-AACA-CAB442AE7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20" y="484354"/>
            <a:ext cx="9051760" cy="5889291"/>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2348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6C8D218-2D56-40BC-AC60-89E854D3E63B}"/>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ELIZA</a:t>
            </a:r>
          </a:p>
        </p:txBody>
      </p:sp>
      <p:sp>
        <p:nvSpPr>
          <p:cNvPr id="5" name="Title 4">
            <a:extLst>
              <a:ext uri="{FF2B5EF4-FFF2-40B4-BE49-F238E27FC236}">
                <a16:creationId xmlns:a16="http://schemas.microsoft.com/office/drawing/2014/main" id="{D2C58B67-0AB1-4C0E-9AC7-05C4FEFA7ED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268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838200" y="2678906"/>
            <a:ext cx="105156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4B83B5"/>
                </a:solidFill>
                <a:latin typeface="Palatino Linotype" panose="02040502050505030304" pitchFamily="18" charset="0"/>
                <a:cs typeface="Segoe UI Light" panose="020B0502040204020203" pitchFamily="34" charset="0"/>
              </a:rPr>
              <a:t>kuki.ai</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Wooldridge, M. (2021). </a:t>
            </a:r>
            <a:r>
              <a:rPr lang="en-US" sz="2400" i="1" dirty="0">
                <a:latin typeface="Palatino Linotype" panose="02040502050505030304" pitchFamily="18" charset="0"/>
              </a:rPr>
              <a:t>A brief history of artificial intelligence: What it is, where we are, and where we are going.  </a:t>
            </a:r>
            <a:r>
              <a:rPr lang="en-US" sz="2400" dirty="0">
                <a:latin typeface="Palatino Linotype" panose="02040502050505030304" pitchFamily="18" charset="0"/>
              </a:rPr>
              <a:t>New York, NY: Flatiron Books.</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EC0258-69B2-43EE-B364-B0398E9D538A}"/>
              </a:ext>
            </a:extLst>
          </p:cNvPr>
          <p:cNvSpPr txBox="1"/>
          <p:nvPr/>
        </p:nvSpPr>
        <p:spPr>
          <a:xfrm>
            <a:off x="615953" y="1873083"/>
            <a:ext cx="11222986" cy="3480012"/>
          </a:xfrm>
          <a:prstGeom prst="rect">
            <a:avLst/>
          </a:prstGeom>
          <a:noFill/>
          <a:ln>
            <a:noFill/>
          </a:ln>
        </p:spPr>
        <p:txBody>
          <a:bodyPr wrap="none" lIns="90000" tIns="45000" rIns="90000" bIns="45000" anchorCtr="0" compatLnSpc="0">
            <a:spAutoFit/>
          </a:bodyPr>
          <a:lstStyle/>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is artificial intelligence? (What is it </a:t>
            </a:r>
            <a:r>
              <a:rPr lang="en-US" sz="2400" b="0" i="1" u="none" strike="noStrike" kern="1200" cap="none" dirty="0">
                <a:ln>
                  <a:noFill/>
                </a:ln>
                <a:latin typeface="Palatino Linotype" panose="02040502050505030304" pitchFamily="18" charset="0"/>
                <a:ea typeface="Arial" pitchFamily="34"/>
                <a:cs typeface="Arial" pitchFamily="34"/>
              </a:rPr>
              <a:t>not</a:t>
            </a:r>
            <a:r>
              <a:rPr lang="en-US" sz="2400" b="0" i="0" u="none" strike="noStrike" kern="1200" cap="none" dirty="0">
                <a:ln>
                  <a:noFill/>
                </a:ln>
                <a:latin typeface="Palatino Linotype" panose="02040502050505030304" pitchFamily="18" charset="0"/>
                <a:ea typeface="Arial" pitchFamily="34"/>
                <a:cs typeface="Arial" pitchFamily="34"/>
              </a:rPr>
              <a:t>?)</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What are the main approaches to AI and how do they work?</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is AI applied to real-world problems?</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are AI systems evaluated?</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How can we ensure that AI systems are fair and equitable?</a:t>
            </a:r>
          </a:p>
          <a:p>
            <a:pPr marL="0" marR="0" lvl="0" indent="0" algn="l" hangingPunct="0">
              <a:lnSpc>
                <a:spcPct val="100000"/>
              </a:lnSpc>
              <a:spcBef>
                <a:spcPts val="0"/>
              </a:spcBef>
              <a:spcAft>
                <a:spcPts val="1440"/>
              </a:spcAft>
              <a:buSzPct val="45000"/>
              <a:buFont typeface="StarSymbol"/>
              <a:buChar char="●"/>
              <a:tabLst/>
            </a:pPr>
            <a:r>
              <a:rPr lang="en-US" sz="2400" b="0" i="0" u="none" strike="noStrike" kern="1200" cap="none" dirty="0">
                <a:ln>
                  <a:noFill/>
                </a:ln>
                <a:latin typeface="Palatino Linotype" panose="02040502050505030304" pitchFamily="18" charset="0"/>
                <a:ea typeface="Arial" pitchFamily="34"/>
                <a:cs typeface="Arial" pitchFamily="34"/>
              </a:rPr>
              <a:t> Equip you to think about how AI might be applied in your own areas of interest!</a:t>
            </a:r>
          </a:p>
        </p:txBody>
      </p:sp>
      <p:sp>
        <p:nvSpPr>
          <p:cNvPr id="9" name="Title 1">
            <a:extLst>
              <a:ext uri="{FF2B5EF4-FFF2-40B4-BE49-F238E27FC236}">
                <a16:creationId xmlns:a16="http://schemas.microsoft.com/office/drawing/2014/main" id="{42D73CB9-F53A-41D3-8938-9B80A08BC0F9}"/>
              </a:ext>
            </a:extLst>
          </p:cNvPr>
          <p:cNvSpPr>
            <a:spLocks noGrp="1"/>
          </p:cNvSpPr>
          <p:nvPr>
            <p:ph type="title"/>
          </p:nvPr>
        </p:nvSpPr>
        <p:spPr>
          <a:xfrm>
            <a:off x="838200" y="194837"/>
            <a:ext cx="10515600" cy="1500188"/>
          </a:xfrm>
          <a:noFill/>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Course Goals</a:t>
            </a:r>
          </a:p>
        </p:txBody>
      </p:sp>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37447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65000"/>
                  <a:lumOff val="35000"/>
                </a:schemeClr>
              </a:solidFill>
              <a:latin typeface="Palatino Linotype" panose="02040502050505030304" pitchFamily="18" charset="0"/>
            </a:endParaRPr>
          </a:p>
          <a:p>
            <a:pPr algn="ctr"/>
            <a:endParaRPr lang="en-US" sz="4800" dirty="0">
              <a:solidFill>
                <a:schemeClr val="tx1">
                  <a:lumMod val="65000"/>
                  <a:lumOff val="35000"/>
                </a:schemeClr>
              </a:solidFill>
              <a:latin typeface="Palatino Linotype" panose="02040502050505030304" pitchFamily="18" charset="0"/>
            </a:endParaRPr>
          </a:p>
          <a:p>
            <a:pPr algn="ctr"/>
            <a:r>
              <a:rPr lang="en-US" sz="4800" dirty="0">
                <a:solidFill>
                  <a:schemeClr val="tx1">
                    <a:lumMod val="65000"/>
                    <a:lumOff val="35000"/>
                  </a:schemeClr>
                </a:solidFill>
                <a:latin typeface="Palatino Linotype" panose="02040502050505030304" pitchFamily="18" charset="0"/>
              </a:rPr>
              <a:t>What is Artificial Intelligence?</a:t>
            </a: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A76122-636D-4B05-A861-582C712949BC}"/>
              </a:ext>
            </a:extLst>
          </p:cNvPr>
          <p:cNvSpPr txBox="1"/>
          <p:nvPr/>
        </p:nvSpPr>
        <p:spPr>
          <a:xfrm>
            <a:off x="1" y="2450520"/>
            <a:ext cx="12192000" cy="1695677"/>
          </a:xfrm>
          <a:prstGeom prst="rect">
            <a:avLst/>
          </a:prstGeom>
          <a:noFill/>
          <a:ln>
            <a:noFill/>
          </a:ln>
        </p:spPr>
        <p:txBody>
          <a:bodyPr wrap="square" lIns="90000" tIns="45000" rIns="90000" bIns="45000" anchorCtr="0" compatLnSpc="0">
            <a:spAutoFit/>
          </a:bodyPr>
          <a:lstStyle/>
          <a:p>
            <a:pPr marL="0" marR="0" lvl="0" indent="0" algn="ctr" hangingPunct="0">
              <a:lnSpc>
                <a:spcPct val="100000"/>
              </a:lnSpc>
              <a:spcBef>
                <a:spcPts val="0"/>
              </a:spcBef>
              <a:spcAft>
                <a:spcPts val="1440"/>
              </a:spcAft>
              <a:buNone/>
              <a:tabLst/>
            </a:pPr>
            <a:r>
              <a:rPr lang="en-US" sz="2400" b="0" i="0" u="none" strike="noStrike" kern="1200" cap="none" dirty="0">
                <a:ln>
                  <a:noFill/>
                </a:ln>
                <a:latin typeface="Palatino Linotype" panose="02040502050505030304" pitchFamily="18" charset="0"/>
                <a:ea typeface="Arial" pitchFamily="34"/>
                <a:cs typeface="Arial" pitchFamily="34"/>
              </a:rPr>
              <a:t>What is </a:t>
            </a:r>
            <a:r>
              <a:rPr lang="en-US" sz="2400" i="1" dirty="0">
                <a:latin typeface="Palatino Linotype" panose="02040502050505030304" pitchFamily="18" charset="0"/>
                <a:ea typeface="Arial" pitchFamily="34"/>
                <a:cs typeface="Arial" pitchFamily="34"/>
              </a:rPr>
              <a:t>a short phrase</a:t>
            </a:r>
            <a:r>
              <a:rPr lang="en-US" sz="2400" b="0" i="0" u="none" strike="noStrike" kern="1200" cap="none" dirty="0">
                <a:ln>
                  <a:noFill/>
                </a:ln>
                <a:latin typeface="Palatino Linotype" panose="02040502050505030304" pitchFamily="18" charset="0"/>
                <a:ea typeface="Arial" pitchFamily="34"/>
                <a:cs typeface="Arial" pitchFamily="34"/>
              </a:rPr>
              <a:t> that describes artificial intelligence?</a:t>
            </a:r>
          </a:p>
          <a:p>
            <a:pPr marL="0" marR="0" lvl="0" indent="0" algn="ctr" hangingPunct="0">
              <a:lnSpc>
                <a:spcPct val="100000"/>
              </a:lnSpc>
              <a:spcBef>
                <a:spcPts val="0"/>
              </a:spcBef>
              <a:spcAft>
                <a:spcPts val="1440"/>
              </a:spcAft>
              <a:buNone/>
              <a:tabLst/>
            </a:pPr>
            <a:endParaRPr lang="en-US" sz="2400" b="0" i="0" u="none" strike="noStrike" kern="1200" cap="none" dirty="0">
              <a:ln>
                <a:noFill/>
              </a:ln>
              <a:latin typeface="Palatino Linotype" panose="02040502050505030304" pitchFamily="18" charset="0"/>
              <a:ea typeface="Arial" pitchFamily="34"/>
              <a:cs typeface="Arial" pitchFamily="34"/>
            </a:endParaRPr>
          </a:p>
          <a:p>
            <a:pPr lvl="0" algn="ctr" hangingPunct="0">
              <a:spcAft>
                <a:spcPts val="1440"/>
              </a:spcAft>
            </a:pPr>
            <a:r>
              <a:rPr lang="en-US" sz="2400" b="0" i="0" u="none" strike="noStrike" kern="1200" cap="none" dirty="0">
                <a:ln>
                  <a:noFill/>
                </a:ln>
                <a:latin typeface="Palatino Linotype" panose="02040502050505030304" pitchFamily="18" charset="0"/>
                <a:ea typeface="Arial" pitchFamily="34"/>
                <a:cs typeface="Arial" pitchFamily="34"/>
              </a:rPr>
              <a:t>Please go to </a:t>
            </a:r>
            <a:r>
              <a:rPr lang="en-US" sz="2400" b="1" dirty="0">
                <a:latin typeface="Palatino Linotype" panose="02040502050505030304" pitchFamily="18" charset="0"/>
                <a:ea typeface="Arial" pitchFamily="34"/>
                <a:cs typeface="Arial" pitchFamily="34"/>
              </a:rPr>
              <a:t>PollEv.com/mattg252</a:t>
            </a:r>
            <a:r>
              <a:rPr lang="en-US" sz="2400" dirty="0">
                <a:latin typeface="Palatino Linotype" panose="02040502050505030304" pitchFamily="18" charset="0"/>
                <a:ea typeface="Arial" pitchFamily="34"/>
                <a:cs typeface="Arial" pitchFamily="34"/>
              </a:rPr>
              <a:t> and record your response</a:t>
            </a:r>
            <a:endParaRPr lang="en-US" sz="2400" b="1" dirty="0">
              <a:latin typeface="Palatino Linotype" panose="02040502050505030304" pitchFamily="18" charset="0"/>
              <a:ea typeface="Arial" pitchFamily="34"/>
              <a:cs typeface="Arial" pitchFamily="34"/>
            </a:endParaRPr>
          </a:p>
        </p:txBody>
      </p:sp>
    </p:spTree>
    <p:extLst>
      <p:ext uri="{BB962C8B-B14F-4D97-AF65-F5344CB8AC3E}">
        <p14:creationId xmlns:p14="http://schemas.microsoft.com/office/powerpoint/2010/main" val="3343902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050878" y="1267716"/>
            <a:ext cx="9976513" cy="3857466"/>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John 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“It is the science and engineering of making intelligent machines, especially intelligent computer programs.” “The ultimate effort is to make computer programs that can solve problems and achieve goals in the world as well as humans.”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Wallace Marshall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(1987): “Artificial stupidity (AS) may be defined as the attempt by computer scientists to create computer programs capable of causing problems of a type normally associated with human thought.”</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hangingPunct="0">
              <a:spcAft>
                <a:spcPts val="1440"/>
              </a:spcAft>
              <a:buSzPct val="45000"/>
            </a:pPr>
            <a:r>
              <a:rPr lang="en-US" sz="1800" b="1" i="0" u="none" strike="noStrike" kern="1200" cap="none" dirty="0">
                <a:ln>
                  <a:noFill/>
                </a:ln>
                <a:solidFill>
                  <a:srgbClr val="4B83B5"/>
                </a:solidFill>
                <a:latin typeface="Arial" pitchFamily="34"/>
                <a:ea typeface="Arial" pitchFamily="34"/>
                <a:cs typeface="Arial" pitchFamily="34"/>
              </a:rPr>
              <a:t>Dartmouth Proposal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(McCarthy et al. 1955): “The study is to proceed on the basis of the conjecture that every aspect of learning or any other feature of intelligence can in principle be so precisely described that a machine can be made to simulate it.”</a:t>
            </a:r>
          </a:p>
        </p:txBody>
      </p:sp>
    </p:spTree>
    <p:extLst>
      <p:ext uri="{BB962C8B-B14F-4D97-AF65-F5344CB8AC3E}">
        <p14:creationId xmlns:p14="http://schemas.microsoft.com/office/powerpoint/2010/main" val="55415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text, application&#10;&#10;Description automatically generated">
            <a:extLst>
              <a:ext uri="{FF2B5EF4-FFF2-40B4-BE49-F238E27FC236}">
                <a16:creationId xmlns:a16="http://schemas.microsoft.com/office/drawing/2014/main" id="{09104287-4E98-4FF7-AA1F-438B80025177}"/>
              </a:ext>
            </a:extLst>
          </p:cNvPr>
          <p:cNvPicPr>
            <a:picLocks noChangeAspect="1"/>
          </p:cNvPicPr>
          <p:nvPr/>
        </p:nvPicPr>
        <p:blipFill>
          <a:blip r:embed="rId3"/>
          <a:stretch>
            <a:fillRect/>
          </a:stretch>
        </p:blipFill>
        <p:spPr>
          <a:xfrm>
            <a:off x="1567627" y="805941"/>
            <a:ext cx="8734296" cy="5564453"/>
          </a:xfrm>
          <a:prstGeom prst="rect">
            <a:avLst/>
          </a:prstGeom>
          <a:effectLst>
            <a:outerShdw blurRad="50800" dist="38100" dir="2700000" algn="tl" rotWithShape="0">
              <a:prstClr val="black">
                <a:alpha val="40000"/>
              </a:prstClr>
            </a:outerShdw>
          </a:effectLst>
        </p:spPr>
      </p:pic>
      <p:sp>
        <p:nvSpPr>
          <p:cNvPr id="4" name="Freeform 3">
            <a:extLst>
              <a:ext uri="{FF2B5EF4-FFF2-40B4-BE49-F238E27FC236}">
                <a16:creationId xmlns:a16="http://schemas.microsoft.com/office/drawing/2014/main" id="{72F388E7-FFD5-364E-BF53-8CCD1310DA72}"/>
              </a:ext>
            </a:extLst>
          </p:cNvPr>
          <p:cNvSpPr/>
          <p:nvPr/>
        </p:nvSpPr>
        <p:spPr>
          <a:xfrm>
            <a:off x="6895413" y="1943362"/>
            <a:ext cx="2918216" cy="41524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
        <p:nvSpPr>
          <p:cNvPr id="5" name="TextBox 4">
            <a:extLst>
              <a:ext uri="{FF2B5EF4-FFF2-40B4-BE49-F238E27FC236}">
                <a16:creationId xmlns:a16="http://schemas.microsoft.com/office/drawing/2014/main" id="{2CE17FFA-5D59-BB41-B748-BE6766FD0BC6}"/>
              </a:ext>
            </a:extLst>
          </p:cNvPr>
          <p:cNvSpPr txBox="1"/>
          <p:nvPr/>
        </p:nvSpPr>
        <p:spPr>
          <a:xfrm>
            <a:off x="9732272" y="1262194"/>
            <a:ext cx="1759037" cy="396277"/>
          </a:xfrm>
          <a:prstGeom prst="rect">
            <a:avLst/>
          </a:prstGeom>
          <a:noFill/>
          <a:ln>
            <a:noFill/>
          </a:ln>
        </p:spPr>
        <p:txBody>
          <a:bodyPr wrap="none" lIns="81612" tIns="40806" rIns="81612" bIns="40806" anchorCtr="0" compatLnSpc="0">
            <a:spAutoFit/>
          </a:bodyPr>
          <a:lstStyle/>
          <a:p>
            <a:pPr hangingPunct="0"/>
            <a:r>
              <a:rPr lang="en-US" sz="1814" b="1" dirty="0">
                <a:solidFill>
                  <a:srgbClr val="4B83B5"/>
                </a:solidFill>
                <a:latin typeface="Palatino Linotype" panose="02040502050505030304" pitchFamily="18" charset="0"/>
                <a:ea typeface="Noto Sans CJK SC" pitchFamily="2"/>
                <a:cs typeface="Lohit Devanagari" pitchFamily="2"/>
              </a:rPr>
              <a:t>Origin of “AI”!</a:t>
            </a:r>
          </a:p>
        </p:txBody>
      </p:sp>
      <p:sp>
        <p:nvSpPr>
          <p:cNvPr id="6" name="Freeform 5">
            <a:extLst>
              <a:ext uri="{FF2B5EF4-FFF2-40B4-BE49-F238E27FC236}">
                <a16:creationId xmlns:a16="http://schemas.microsoft.com/office/drawing/2014/main" id="{C042DD61-FF93-A64F-B173-0E7577692753}"/>
              </a:ext>
            </a:extLst>
          </p:cNvPr>
          <p:cNvSpPr/>
          <p:nvPr/>
        </p:nvSpPr>
        <p:spPr>
          <a:xfrm>
            <a:off x="9914974" y="1601048"/>
            <a:ext cx="552459" cy="342314"/>
          </a:xfrm>
          <a:custGeom>
            <a:avLst/>
            <a:gdLst/>
            <a:ahLst/>
            <a:cxnLst>
              <a:cxn ang="3cd4">
                <a:pos x="hc" y="t"/>
              </a:cxn>
              <a:cxn ang="cd2">
                <a:pos x="l" y="vc"/>
              </a:cxn>
              <a:cxn ang="cd4">
                <a:pos x="hc" y="b"/>
              </a:cxn>
              <a:cxn ang="0">
                <a:pos x="r" y="vc"/>
              </a:cxn>
            </a:cxnLst>
            <a:rect l="l" t="t" r="r" b="b"/>
            <a:pathLst>
              <a:path w="508" h="994" fill="none">
                <a:moveTo>
                  <a:pt x="508" y="0"/>
                </a:moveTo>
                <a:lnTo>
                  <a:pt x="0" y="994"/>
                </a:lnTo>
              </a:path>
            </a:pathLst>
          </a:custGeom>
          <a:noFill/>
          <a:ln w="36720">
            <a:solidFill>
              <a:srgbClr val="4B83B5"/>
            </a:solidFill>
            <a:prstDash val="solid"/>
            <a:tailEnd type="triangle"/>
          </a:ln>
        </p:spPr>
        <p:txBody>
          <a:bodyPr wrap="none" lIns="97935" tIns="57128" rIns="97935" bIns="57128" anchor="ctr" anchorCtr="0" compatLnSpc="0"/>
          <a:lstStyle/>
          <a:p>
            <a:pPr hangingPunct="0"/>
            <a:endParaRPr lang="en-US" sz="1632">
              <a:latin typeface="Liberation Sans" pitchFamily="18"/>
              <a:ea typeface="Noto Sans CJK SC" pitchFamily="2"/>
              <a:cs typeface="Lohit Devanagari" pitchFamily="2"/>
            </a:endParaRPr>
          </a:p>
        </p:txBody>
      </p:sp>
      <p:sp>
        <p:nvSpPr>
          <p:cNvPr id="7" name="Freeform 6">
            <a:extLst>
              <a:ext uri="{FF2B5EF4-FFF2-40B4-BE49-F238E27FC236}">
                <a16:creationId xmlns:a16="http://schemas.microsoft.com/office/drawing/2014/main" id="{4C4F8A0F-D954-BD43-92C0-DEBFA4D0AB68}"/>
              </a:ext>
            </a:extLst>
          </p:cNvPr>
          <p:cNvSpPr/>
          <p:nvPr/>
        </p:nvSpPr>
        <p:spPr>
          <a:xfrm>
            <a:off x="2210937" y="3588167"/>
            <a:ext cx="7409217" cy="119343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6720">
            <a:solidFill>
              <a:srgbClr val="4B83B5"/>
            </a:solidFill>
            <a:prstDash val="solid"/>
          </a:ln>
        </p:spPr>
        <p:txBody>
          <a:bodyPr wrap="none" lIns="97935" tIns="57128" rIns="97935" bIns="57128" anchor="ctr" anchorCtr="0" compatLnSpc="0">
            <a:noAutofit/>
          </a:bodyPr>
          <a:lstStyle/>
          <a:p>
            <a:pPr hangingPunct="0"/>
            <a:endParaRPr lang="en-US" sz="1632">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14017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2BF5D3-E0FE-421D-887E-591AC19A8449}"/>
              </a:ext>
            </a:extLst>
          </p:cNvPr>
          <p:cNvSpPr txBox="1"/>
          <p:nvPr/>
        </p:nvSpPr>
        <p:spPr>
          <a:xfrm>
            <a:off x="1107743" y="905232"/>
            <a:ext cx="9976513" cy="5047536"/>
          </a:xfrm>
          <a:prstGeom prst="rect">
            <a:avLst/>
          </a:prstGeom>
          <a:noFill/>
        </p:spPr>
        <p:txBody>
          <a:bodyPr wrap="square">
            <a:spAutoFit/>
          </a:bodyPr>
          <a:lstStyle/>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McCarthy</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(2007): “Intelligence is the computational part of the ability to achieve goals in the world. Varying kinds and degrees of intelligence occur in people, many animals and some machines.”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Allen Newell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An intelligent system “operates in real-time; exploits vast amounts of knowledge; tolerates erroneous, unexpected, and possibly unknown inputs; uses symbols and abstractions; communicates using some form of natural language; learns from the environment; and exhibits adaptive goal-oriented behavior.”</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Kurzweil</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(1990): “In summary, there appears to be no </a:t>
            </a:r>
            <a:r>
              <a:rPr lang="en-US" sz="1800" b="0" i="1" u="none" strike="noStrike" kern="1200" cap="none" dirty="0">
                <a:ln>
                  <a:noFill/>
                </a:ln>
                <a:latin typeface="Arial" pitchFamily="34"/>
                <a:ea typeface="Arial" pitchFamily="34"/>
                <a:cs typeface="Arial" pitchFamily="34"/>
              </a:rPr>
              <a:t>simple</a:t>
            </a:r>
            <a:r>
              <a:rPr lang="en-US" sz="1800" b="0" i="0" u="none" strike="noStrike" kern="1200" cap="none" dirty="0">
                <a:ln>
                  <a:noFill/>
                </a:ln>
                <a:latin typeface="Arial" pitchFamily="34"/>
                <a:ea typeface="Arial" pitchFamily="34"/>
                <a:cs typeface="Arial" pitchFamily="34"/>
              </a:rPr>
              <a:t> definition of intelligence that is satisfactory to most observers, and most would-be definers of intelligence end up with long checklists of its attributes.”</a:t>
            </a:r>
          </a:p>
          <a:p>
            <a:pPr marL="0" marR="0" lvl="0" indent="0" algn="l" hangingPunct="0">
              <a:lnSpc>
                <a:spcPct val="100000"/>
              </a:lnSpc>
              <a:spcBef>
                <a:spcPts val="0"/>
              </a:spcBef>
              <a:spcAft>
                <a:spcPts val="1440"/>
              </a:spcAft>
              <a:buSzPct val="45000"/>
              <a:tabLst/>
            </a:pPr>
            <a:endParaRPr lang="en-US" sz="1800" b="0" i="0" u="none" strike="noStrike" kern="1200" cap="none" dirty="0">
              <a:ln>
                <a:noFill/>
              </a:ln>
              <a:latin typeface="Arial" pitchFamily="34"/>
              <a:ea typeface="Arial" pitchFamily="34"/>
              <a:cs typeface="Arial" pitchFamily="34"/>
            </a:endParaRPr>
          </a:p>
          <a:p>
            <a:pPr marL="0" marR="0" lvl="0" indent="0" algn="l" hangingPunct="0">
              <a:lnSpc>
                <a:spcPct val="100000"/>
              </a:lnSpc>
              <a:spcBef>
                <a:spcPts val="0"/>
              </a:spcBef>
              <a:spcAft>
                <a:spcPts val="1440"/>
              </a:spcAft>
              <a:buSzPct val="45000"/>
              <a:tabLst/>
            </a:pPr>
            <a:r>
              <a:rPr lang="en-US" sz="1800" b="1" i="0" u="none" strike="noStrike" kern="1200" cap="none" dirty="0">
                <a:ln>
                  <a:noFill/>
                </a:ln>
                <a:solidFill>
                  <a:srgbClr val="4B83B5"/>
                </a:solidFill>
                <a:latin typeface="Arial" pitchFamily="34"/>
                <a:ea typeface="Arial" pitchFamily="34"/>
                <a:cs typeface="Arial" pitchFamily="34"/>
              </a:rPr>
              <a:t>Alan Turing</a:t>
            </a:r>
            <a:r>
              <a:rPr lang="en-US" sz="1800" b="0" i="0" u="none" strike="noStrike" kern="1200" cap="none" dirty="0">
                <a:ln>
                  <a:noFill/>
                </a:ln>
                <a:solidFill>
                  <a:srgbClr val="4B83B5"/>
                </a:solidFill>
                <a:latin typeface="Arial" pitchFamily="34"/>
                <a:ea typeface="Arial" pitchFamily="34"/>
                <a:cs typeface="Arial" pitchFamily="34"/>
              </a:rPr>
              <a:t> </a:t>
            </a:r>
            <a:r>
              <a:rPr lang="en-US" sz="1800" b="0" i="0" u="none" strike="noStrike" kern="1200" cap="none" dirty="0">
                <a:ln>
                  <a:noFill/>
                </a:ln>
                <a:latin typeface="Arial" pitchFamily="34"/>
                <a:ea typeface="Arial" pitchFamily="34"/>
                <a:cs typeface="Arial" pitchFamily="34"/>
              </a:rPr>
              <a:t>(1950): The “imitation game” (now called the “Turing test”).</a:t>
            </a:r>
          </a:p>
        </p:txBody>
      </p:sp>
    </p:spTree>
    <p:extLst>
      <p:ext uri="{BB962C8B-B14F-4D97-AF65-F5344CB8AC3E}">
        <p14:creationId xmlns:p14="http://schemas.microsoft.com/office/powerpoint/2010/main" val="2498052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80213F-0526-4F87-BFD0-77AFE4C83667}"/>
              </a:ext>
            </a:extLst>
          </p:cNvPr>
          <p:cNvSpPr>
            <a:spLocks noGrp="1"/>
          </p:cNvSpPr>
          <p:nvPr>
            <p:ph type="title"/>
          </p:nvPr>
        </p:nvSpPr>
        <p:spPr>
          <a:xfrm>
            <a:off x="0" y="271472"/>
            <a:ext cx="12192000" cy="1500188"/>
          </a:xfrm>
          <a:noFill/>
        </p:spPr>
        <p:txBody>
          <a:bodyPr>
            <a:normAutofit/>
          </a:bodyPr>
          <a:lstStyle/>
          <a:p>
            <a:pPr marL="0" marR="0" lvl="0" indent="0" algn="ctr" hangingPunct="0">
              <a:lnSpc>
                <a:spcPct val="100000"/>
              </a:lnSpc>
              <a:spcBef>
                <a:spcPts val="0"/>
              </a:spcBef>
              <a:spcAft>
                <a:spcPts val="1440"/>
              </a:spcAft>
              <a:buNone/>
              <a:tabLst/>
            </a:pPr>
            <a:r>
              <a:rPr lang="en-US" sz="2800" b="0" i="0" u="none" strike="noStrike" kern="1200" cap="none" dirty="0">
                <a:ln>
                  <a:noFill/>
                </a:ln>
                <a:latin typeface="Palatino Linotype" panose="02040502050505030304" pitchFamily="18" charset="0"/>
                <a:ea typeface="Arial" pitchFamily="34"/>
                <a:cs typeface="Arial" pitchFamily="34"/>
              </a:rPr>
              <a:t>What do you think?  What is the defining feature of “intelligence”?</a:t>
            </a:r>
          </a:p>
        </p:txBody>
      </p:sp>
      <p:pic>
        <p:nvPicPr>
          <p:cNvPr id="7" name="Picture 6">
            <a:extLst>
              <a:ext uri="{FF2B5EF4-FFF2-40B4-BE49-F238E27FC236}">
                <a16:creationId xmlns:a16="http://schemas.microsoft.com/office/drawing/2014/main" id="{D64AE8E3-29B7-4073-93F4-02E3DBB76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38" y="2018319"/>
            <a:ext cx="11809523" cy="4825397"/>
          </a:xfrm>
          <a:prstGeom prst="rect">
            <a:avLst/>
          </a:prstGeom>
        </p:spPr>
      </p:pic>
    </p:spTree>
    <p:extLst>
      <p:ext uri="{BB962C8B-B14F-4D97-AF65-F5344CB8AC3E}">
        <p14:creationId xmlns:p14="http://schemas.microsoft.com/office/powerpoint/2010/main" val="18201028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F37756A-9B35-4F19-B2A5-2E41774808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5908" y="1900858"/>
            <a:ext cx="2900183" cy="3056284"/>
          </a:xfrm>
        </p:spPr>
      </p:pic>
      <p:sp>
        <p:nvSpPr>
          <p:cNvPr id="3" name="Title 2">
            <a:extLst>
              <a:ext uri="{FF2B5EF4-FFF2-40B4-BE49-F238E27FC236}">
                <a16:creationId xmlns:a16="http://schemas.microsoft.com/office/drawing/2014/main" id="{C204E8C3-6FEB-4D36-A61E-FE422C89B2D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2970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7329</TotalTime>
  <Words>1063</Words>
  <Application>Microsoft Office PowerPoint</Application>
  <PresentationFormat>Widescreen</PresentationFormat>
  <Paragraphs>85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Liberation Sans</vt:lpstr>
      <vt:lpstr>Palatino Linotype</vt:lpstr>
      <vt:lpstr>StarSymbol</vt:lpstr>
      <vt:lpstr>Office Theme</vt:lpstr>
      <vt:lpstr>What is AI?</vt:lpstr>
      <vt:lpstr>Course Goals</vt:lpstr>
      <vt:lpstr>PowerPoint Presentation</vt:lpstr>
      <vt:lpstr>PowerPoint Presentation</vt:lpstr>
      <vt:lpstr>PowerPoint Presentation</vt:lpstr>
      <vt:lpstr>PowerPoint Presentation</vt:lpstr>
      <vt:lpstr>PowerPoint Presentation</vt:lpstr>
      <vt:lpstr>What do you think?  What is the defining feature of “intelligence”?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767</cp:revision>
  <dcterms:created xsi:type="dcterms:W3CDTF">2020-06-14T19:48:25Z</dcterms:created>
  <dcterms:modified xsi:type="dcterms:W3CDTF">2021-08-20T15:06:02Z</dcterms:modified>
</cp:coreProperties>
</file>