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2" r:id="rId2"/>
    <p:sldId id="334" r:id="rId3"/>
    <p:sldId id="333" r:id="rId4"/>
    <p:sldId id="335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FF"/>
    <a:srgbClr val="4F4FFF"/>
    <a:srgbClr val="6C9AC3"/>
    <a:srgbClr val="80BE63"/>
    <a:srgbClr val="E28F41"/>
    <a:srgbClr val="6666FF"/>
    <a:srgbClr val="A19D9D"/>
    <a:srgbClr val="8D8787"/>
    <a:srgbClr val="5F5FF6"/>
    <a:srgbClr val="106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8" autoAdjust="0"/>
    <p:restoredTop sz="85965" autoAdjust="0"/>
  </p:normalViewPr>
  <p:slideViewPr>
    <p:cSldViewPr snapToGrid="0" showGuides="1">
      <p:cViewPr varScale="1">
        <p:scale>
          <a:sx n="57" d="100"/>
          <a:sy n="57" d="100"/>
        </p:scale>
        <p:origin x="912" y="44"/>
      </p:cViewPr>
      <p:guideLst>
        <p:guide orient="horz" pos="2088"/>
        <p:guide pos="381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rtl="0"/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Research Methods</a:t>
            </a:r>
          </a:p>
          <a:p>
            <a:pPr marR="0" algn="l" rtl="0"/>
            <a:endParaRPr lang="en-US" sz="1800" b="0" i="0" u="none" strike="noStrike" baseline="0" dirty="0">
              <a:solidFill>
                <a:srgbClr val="30335C"/>
              </a:solidFill>
              <a:latin typeface="Calibri" panose="020F0502020204030204" pitchFamily="34" charset="0"/>
            </a:endParaRPr>
          </a:p>
          <a:p>
            <a:pPr marL="342900" marR="0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Machine Learning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Regression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Decision Trees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Principle Component Analysis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Support Vector Machines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K-Means</a:t>
            </a:r>
          </a:p>
          <a:p>
            <a:pPr marL="342900" marR="0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Deep Learning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Supervised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Semi-Supervised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Unsupervised</a:t>
            </a:r>
          </a:p>
          <a:p>
            <a:pPr marL="800100" marR="0" lvl="1" indent="-342900" algn="l" rtl="0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30335C"/>
                </a:solidFill>
                <a:latin typeface="Calibri" panose="020F0502020204030204" pitchFamily="34" charset="0"/>
              </a:rPr>
              <a:t>Reinforcement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Ethical Framework – Deontology / Consequentialism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Model Search – Environmental Impact</a:t>
            </a:r>
          </a:p>
          <a:p>
            <a:pPr marL="228600" indent="-228600">
              <a:buAutoNum type="arabicPeriod"/>
            </a:pPr>
            <a:r>
              <a:rPr lang="en-US" dirty="0"/>
              <a:t>Collect Data – The sample ought to reflect the population – ImageNet example from the Ethics presentation</a:t>
            </a:r>
          </a:p>
          <a:p>
            <a:pPr marL="228600" indent="-228600">
              <a:buAutoNum type="arabicPeriod"/>
            </a:pPr>
            <a:r>
              <a:rPr lang="en-US" dirty="0"/>
              <a:t>Clean Data</a:t>
            </a:r>
          </a:p>
          <a:p>
            <a:pPr marL="228600" indent="-228600">
              <a:buAutoNum type="arabicPeriod"/>
            </a:pPr>
            <a:r>
              <a:rPr lang="en-US" dirty="0"/>
              <a:t>Wrangle Data – data distortion from feature engineering</a:t>
            </a:r>
          </a:p>
          <a:p>
            <a:pPr marL="228600" indent="-228600">
              <a:buAutoNum type="arabicPeriod"/>
            </a:pPr>
            <a:r>
              <a:rPr lang="en-US" dirty="0"/>
              <a:t>Train Model – Black box nature of deep models – Transparent AI</a:t>
            </a:r>
          </a:p>
          <a:p>
            <a:pPr marL="228600" indent="-228600">
              <a:buAutoNum type="arabicPeriod"/>
            </a:pPr>
            <a:r>
              <a:rPr lang="en-US" dirty="0"/>
              <a:t>Evaluate Model – Brittle nature of narrow AI</a:t>
            </a:r>
          </a:p>
          <a:p>
            <a:pPr marL="228600" indent="-228600">
              <a:buAutoNum type="arabicPeriod"/>
            </a:pPr>
            <a:r>
              <a:rPr lang="en-US" dirty="0"/>
              <a:t>Deploy Model – Open, accessible, and testable?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Responsible AI Research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87516-946A-6025-8170-EC4A0FF1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23" y="1693752"/>
            <a:ext cx="2879154" cy="3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1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78C5B-D700-F396-C3C9-630B0F07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10" y="1309105"/>
            <a:ext cx="6254938" cy="4135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1B3BD-4237-4DD4-3EF6-934F6E5E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496" y="2064322"/>
            <a:ext cx="4987007" cy="30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C9FA8-97F1-D992-29C9-11E695F6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49" y="634660"/>
            <a:ext cx="2698895" cy="1301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F31B3-F09A-010F-68A3-B9E1CD63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62" y="1894383"/>
            <a:ext cx="2891882" cy="100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675FF-C406-E44B-CE26-F8EBE776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322" y="2863037"/>
            <a:ext cx="2698895" cy="1016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42B0B-FF9D-29C0-5CFC-F763D039B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608" y="3827094"/>
            <a:ext cx="3024536" cy="1016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E7BE4-EE59-CEC6-2F94-65C14E78C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705" y="4793231"/>
            <a:ext cx="2755095" cy="108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9484A1-1E7E-E0C5-3E1D-7CC5CE43A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700" y="3220861"/>
            <a:ext cx="3670384" cy="2305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B5B2F-90EF-DD43-2197-29C75B8A7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1800" y="2275854"/>
            <a:ext cx="3647799" cy="982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81251F-A37A-BCDF-F066-CC1471FC31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050" y="1285429"/>
            <a:ext cx="1186250" cy="10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95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Maxwell,Daniel</cp:lastModifiedBy>
  <cp:revision>347</cp:revision>
  <cp:lastPrinted>2022-06-14T17:20:39Z</cp:lastPrinted>
  <dcterms:created xsi:type="dcterms:W3CDTF">2021-03-18T17:30:04Z</dcterms:created>
  <dcterms:modified xsi:type="dcterms:W3CDTF">2022-10-12T16:23:34Z</dcterms:modified>
</cp:coreProperties>
</file>