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53" r:id="rId2"/>
    <p:sldId id="337" r:id="rId3"/>
    <p:sldId id="1131" r:id="rId4"/>
    <p:sldId id="1133" r:id="rId5"/>
    <p:sldId id="1134" r:id="rId6"/>
    <p:sldId id="1135" r:id="rId7"/>
    <p:sldId id="113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9430" autoAdjust="0"/>
  </p:normalViewPr>
  <p:slideViewPr>
    <p:cSldViewPr snapToGrid="0" showGuides="1">
      <p:cViewPr varScale="1">
        <p:scale>
          <a:sx n="39" d="100"/>
          <a:sy n="39" d="100"/>
        </p:scale>
        <p:origin x="832"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a sub-class of artificial intelligence as shown in Fig, is self-learning based on algorithms that mean the system learns from its experience. </a:t>
            </a:r>
          </a:p>
          <a:p>
            <a:endParaRPr lang="en-US" dirty="0"/>
          </a:p>
          <a:p>
            <a:r>
              <a:rPr lang="en-US" dirty="0"/>
              <a:t>Deep Learning is a subcategory of machine learning. It is a network model with neurons having a lot of parameters and layers in between input and output. DL follows the neural network architectures approach. Thus, called deep neural networks. </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72266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65E"/>
                </a:solidFill>
                <a:effectLst/>
                <a:latin typeface="Roboto" panose="02000000000000000000" pitchFamily="2" charset="0"/>
              </a:rPr>
              <a:t>Machine learning and deep learning systems are used for different applications. Where they are used: Basic machine learning applications include predictive programs (such as forecasting prices in the stock market or where and when the next hurricane will hit), email spam identifiers, and programs that design evidence-based treatment plans for medical patients. For deep learning, one highly publicized application is self-driving cars—the programs use many layers of neural networks to determine objects to avoid, recognize traffic lights, and know when to speed up or slow down.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dirty="0"/>
              <a:t>The field of Computer Vision has been around long before the field of Deep Learning, but because there are now more and more tagged high quality images available, Deep Learning is having a large influence.</a:t>
            </a:r>
          </a:p>
          <a:p>
            <a:pPr lvl="0" rtl="0" fontAlgn="base"/>
            <a:endParaRPr lang="en-US" dirty="0"/>
          </a:p>
          <a:p>
            <a:pPr lvl="0" rtl="0" fontAlgn="base"/>
            <a:r>
              <a:rPr lang="en-US" dirty="0"/>
              <a:t>The goal of computer vision is to teach machines to see and perceive images the way that humans do. Thanks to the complexity of our eyes, not to mention the processing our brains do with these images, this is no easy task!</a:t>
            </a:r>
          </a:p>
          <a:p>
            <a:pPr lvl="0" rtl="0" fontAlgn="base"/>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Tesla self-driving car</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Andrew Ng – Manufacturing quality control</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Robots in manufacturing – Digital Twins (Omniverse)</a:t>
            </a:r>
          </a:p>
          <a:p>
            <a:pPr lvl="0" rtl="0" fontAlgn="base"/>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08398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dirty="0"/>
              <a:t>Natural language processing, which we’ll also touch on in this course has helped make huge shifts, for example in highly accurate, real time language translation, as well as voice recognition and virtual assistants.</a:t>
            </a:r>
          </a:p>
          <a:p>
            <a:pPr lvl="0" rtl="0" fontAlgn="base"/>
            <a:endParaRPr lang="en-US" dirty="0"/>
          </a:p>
          <a:p>
            <a:pPr lvl="0" rtl="0" fontAlgn="base"/>
            <a:r>
              <a:rPr lang="en-US" dirty="0"/>
              <a:t>Text to Speech (TTS)	Amazon Polly</a:t>
            </a:r>
          </a:p>
          <a:p>
            <a:pPr lvl="0" rtl="0" fontAlgn="base"/>
            <a:r>
              <a:rPr lang="en-US" dirty="0"/>
              <a:t>Speech to Text (STT)</a:t>
            </a:r>
          </a:p>
          <a:p>
            <a:pPr lvl="0" rtl="0" fontAlgn="base"/>
            <a:r>
              <a:rPr lang="en-US" dirty="0"/>
              <a:t>Translation		Google Translate</a:t>
            </a:r>
          </a:p>
          <a:p>
            <a:pPr lvl="0" rtl="0" fontAlgn="base"/>
            <a:r>
              <a:rPr lang="en-US" dirty="0"/>
              <a:t>Voice Recognition	Apple Siri – Amazon Alexa</a:t>
            </a:r>
          </a:p>
          <a:p>
            <a:pPr lvl="0" rtl="0" fontAlgn="base"/>
            <a:r>
              <a:rPr lang="en-US" dirty="0"/>
              <a:t>Virtual Assistants 	Alli Gator</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17393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dirty="0"/>
              <a:t>Recommender systems based on deep learning fuel the internet with content curated feeds such as </a:t>
            </a:r>
            <a:r>
              <a:rPr lang="en-US" dirty="0" err="1"/>
              <a:t>facebook</a:t>
            </a:r>
            <a:r>
              <a:rPr lang="en-US" dirty="0"/>
              <a:t>, music like </a:t>
            </a:r>
            <a:r>
              <a:rPr lang="en-US" dirty="0" err="1"/>
              <a:t>spotify</a:t>
            </a:r>
            <a:r>
              <a:rPr lang="en-US" dirty="0"/>
              <a:t>, video like </a:t>
            </a:r>
            <a:r>
              <a:rPr lang="en-US" dirty="0" err="1"/>
              <a:t>youtube</a:t>
            </a:r>
            <a:r>
              <a:rPr lang="en-US" dirty="0"/>
              <a:t> and </a:t>
            </a:r>
            <a:r>
              <a:rPr lang="en-US" dirty="0" err="1"/>
              <a:t>netflix</a:t>
            </a:r>
            <a:r>
              <a:rPr lang="en-US" dirty="0"/>
              <a:t>, as well as targeted online advertising and shopping recommendations (Amazon)</a:t>
            </a:r>
          </a:p>
          <a:p>
            <a:pPr lvl="0" rtl="0" fontAlgn="base"/>
            <a:endParaRPr lang="en-US" dirty="0"/>
          </a:p>
          <a:p>
            <a:pPr lvl="0" rtl="0" fontAlgn="base"/>
            <a:r>
              <a:rPr lang="en-US" dirty="0"/>
              <a:t>Netflix, Amazon, YouTube, Spotify recommendation engines</a:t>
            </a:r>
          </a:p>
          <a:p>
            <a:pPr lvl="0" rtl="0" fontAlgn="base"/>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278037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dirty="0"/>
              <a:t>Reinforcement learning has achieved incredible results in matching human expert performance, such as the AI alpha-go, which beat the world champion in what is considered one of the most difficult and complex games in the world. AI bots are now also taking on world experts in complex videogames such as </a:t>
            </a:r>
            <a:r>
              <a:rPr lang="en-US" dirty="0" err="1"/>
              <a:t>Starcraft</a:t>
            </a:r>
            <a:r>
              <a:rPr lang="en-US" dirty="0"/>
              <a:t> and DOTA</a:t>
            </a:r>
          </a:p>
          <a:p>
            <a:pPr lvl="0" rtl="0" fontAlgn="base"/>
            <a:endParaRPr lang="en-US" dirty="0"/>
          </a:p>
          <a:p>
            <a:pPr lvl="0" rtl="0" fontAlgn="base"/>
            <a:r>
              <a:rPr lang="en-US" dirty="0"/>
              <a:t>AlphaGo – Lee Sedol (2016)</a:t>
            </a:r>
          </a:p>
          <a:p>
            <a:pPr lvl="0" rtl="0" fontAlgn="base"/>
            <a:r>
              <a:rPr lang="en-US" dirty="0"/>
              <a:t>Deep Blue – Gary Kasparov (1997)</a:t>
            </a:r>
          </a:p>
          <a:p>
            <a:pPr lvl="0" rtl="0" fontAlgn="base"/>
            <a:r>
              <a:rPr lang="en-US" dirty="0"/>
              <a:t>OpenAI (Gym) and Classic Atari Games</a:t>
            </a:r>
          </a:p>
          <a:p>
            <a:pPr lvl="0" rtl="0" fontAlgn="base"/>
            <a:r>
              <a:rPr lang="en-US" dirty="0"/>
              <a:t>Stock Trading Robots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99698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https://www.ai-startups.org/</a:t>
            </a:r>
          </a:p>
          <a:p>
            <a:r>
              <a:rPr lang="en-US" dirty="0"/>
              <a:t>https://www.ai-startups.org/top/agriculture/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86879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76077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simplilearn.com/ice9/free_resources_article_thumb/AIvsML.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86779-E8E3-BCA1-1C36-78E8CC1E9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88" y="1169979"/>
            <a:ext cx="10450784" cy="4688730"/>
          </a:xfrm>
          <a:prstGeom prst="rect">
            <a:avLst/>
          </a:prstGeom>
        </p:spPr>
      </p:pic>
      <p:sp>
        <p:nvSpPr>
          <p:cNvPr id="5" name="TextBox 4">
            <a:extLst>
              <a:ext uri="{FF2B5EF4-FFF2-40B4-BE49-F238E27FC236}">
                <a16:creationId xmlns:a16="http://schemas.microsoft.com/office/drawing/2014/main" id="{AC27EF7A-7F02-E464-FE5B-91018E672B49}"/>
              </a:ext>
            </a:extLst>
          </p:cNvPr>
          <p:cNvSpPr txBox="1"/>
          <p:nvPr/>
        </p:nvSpPr>
        <p:spPr>
          <a:xfrm>
            <a:off x="0" y="6488668"/>
            <a:ext cx="9278112" cy="369332"/>
          </a:xfrm>
          <a:prstGeom prst="rect">
            <a:avLst/>
          </a:prstGeom>
          <a:noFill/>
        </p:spPr>
        <p:txBody>
          <a:bodyPr wrap="square">
            <a:spAutoFit/>
          </a:bodyPr>
          <a:lstStyle/>
          <a:p>
            <a:r>
              <a:rPr lang="en-US" b="0" dirty="0">
                <a:solidFill>
                  <a:srgbClr val="393939"/>
                </a:solidFill>
                <a:effectLst/>
                <a:latin typeface="arial" panose="020B0604020202020204" pitchFamily="34" charset="0"/>
              </a:rPr>
              <a:t>(Source: </a:t>
            </a:r>
            <a:r>
              <a:rPr lang="en-US" b="0" u="none" strike="noStrike" dirty="0">
                <a:solidFill>
                  <a:srgbClr val="007CAD"/>
                </a:solidFill>
                <a:effectLst/>
                <a:latin typeface="arial" panose="020B0604020202020204" pitchFamily="34" charset="0"/>
                <a:hlinkClick r:id="rId4"/>
              </a:rPr>
              <a:t>https://www.simplilearn.com/ice9/free_resources_article_thumb/AIvsML.png</a:t>
            </a:r>
            <a:r>
              <a:rPr lang="en-US" b="0" dirty="0">
                <a:solidFill>
                  <a:srgbClr val="393939"/>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98373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Predictive programs</a:t>
            </a:r>
          </a:p>
          <a:p>
            <a:r>
              <a:rPr lang="en-US" dirty="0"/>
              <a:t>Email spam identifiers</a:t>
            </a:r>
          </a:p>
          <a:p>
            <a:r>
              <a:rPr lang="en-US" dirty="0"/>
              <a:t>Principal Components Analysis</a:t>
            </a:r>
          </a:p>
          <a:p>
            <a:r>
              <a:rPr lang="en-US" dirty="0"/>
              <a:t>Photo OCR</a:t>
            </a:r>
          </a:p>
          <a:p>
            <a:r>
              <a:rPr lang="en-US" dirty="0"/>
              <a:t>Anomaly Detection</a:t>
            </a:r>
          </a:p>
          <a:p>
            <a:r>
              <a:rPr lang="en-US" dirty="0"/>
              <a:t>…</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353793"/>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Applications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9"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Computer vision</a:t>
            </a:r>
          </a:p>
          <a:p>
            <a:pPr marL="0" indent="0">
              <a:buNone/>
            </a:pPr>
            <a:r>
              <a:rPr lang="en-US" dirty="0"/>
              <a:t>   facial recognition…</a:t>
            </a:r>
          </a:p>
          <a:p>
            <a:r>
              <a:rPr lang="en-US" dirty="0"/>
              <a:t>Self-driving cars</a:t>
            </a:r>
          </a:p>
          <a:p>
            <a:r>
              <a:rPr lang="en-US" dirty="0"/>
              <a:t>Art Generation</a:t>
            </a:r>
          </a:p>
          <a:p>
            <a:r>
              <a:rPr lang="en-US" dirty="0"/>
              <a:t>Natural Language Processing</a:t>
            </a:r>
          </a:p>
          <a:p>
            <a:pPr marL="0" indent="0">
              <a:buNone/>
            </a:pPr>
            <a:r>
              <a:rPr lang="en-US" dirty="0"/>
              <a:t>   Neural machine translation… </a:t>
            </a:r>
          </a:p>
          <a:p>
            <a:r>
              <a:rPr lang="en-US" dirty="0"/>
              <a:t>…</a:t>
            </a:r>
          </a:p>
        </p:txBody>
      </p:sp>
      <p:sp>
        <p:nvSpPr>
          <p:cNvPr id="6" name="TextBox 5">
            <a:extLst>
              <a:ext uri="{FF2B5EF4-FFF2-40B4-BE49-F238E27FC236}">
                <a16:creationId xmlns:a16="http://schemas.microsoft.com/office/drawing/2014/main" id="{24835247-5E8C-CC08-EC6C-4E1F8FCF7A4D}"/>
              </a:ext>
            </a:extLst>
          </p:cNvPr>
          <p:cNvSpPr txBox="1"/>
          <p:nvPr/>
        </p:nvSpPr>
        <p:spPr>
          <a:xfrm>
            <a:off x="0" y="6504208"/>
            <a:ext cx="8327136"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Neha Sharma et al., 2021, Machine Learning and Deep Learning Applications-A Vision.</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28000C9-9285-D8D8-D515-840EFEDDEBB2}"/>
              </a:ext>
            </a:extLst>
          </p:cNvPr>
          <p:cNvPicPr>
            <a:picLocks noChangeAspect="1"/>
          </p:cNvPicPr>
          <p:nvPr/>
        </p:nvPicPr>
        <p:blipFill>
          <a:blip r:embed="rId3"/>
          <a:stretch>
            <a:fillRect/>
          </a:stretch>
        </p:blipFill>
        <p:spPr>
          <a:xfrm>
            <a:off x="2428875" y="1647825"/>
            <a:ext cx="7334250" cy="3562350"/>
          </a:xfrm>
          <a:prstGeom prst="rect">
            <a:avLst/>
          </a:prstGeom>
        </p:spPr>
      </p:pic>
    </p:spTree>
    <p:extLst>
      <p:ext uri="{BB962C8B-B14F-4D97-AF65-F5344CB8AC3E}">
        <p14:creationId xmlns:p14="http://schemas.microsoft.com/office/powerpoint/2010/main" val="295164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237466-2F46-2974-1154-F892D16BDB3F}"/>
              </a:ext>
            </a:extLst>
          </p:cNvPr>
          <p:cNvPicPr>
            <a:picLocks noChangeAspect="1"/>
          </p:cNvPicPr>
          <p:nvPr/>
        </p:nvPicPr>
        <p:blipFill>
          <a:blip r:embed="rId3"/>
          <a:stretch>
            <a:fillRect/>
          </a:stretch>
        </p:blipFill>
        <p:spPr>
          <a:xfrm>
            <a:off x="2395537" y="1585912"/>
            <a:ext cx="7400925" cy="3686175"/>
          </a:xfrm>
          <a:prstGeom prst="rect">
            <a:avLst/>
          </a:prstGeom>
        </p:spPr>
      </p:pic>
    </p:spTree>
    <p:extLst>
      <p:ext uri="{BB962C8B-B14F-4D97-AF65-F5344CB8AC3E}">
        <p14:creationId xmlns:p14="http://schemas.microsoft.com/office/powerpoint/2010/main" val="227706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1AB737-81F6-1447-7C97-79847562DA22}"/>
              </a:ext>
            </a:extLst>
          </p:cNvPr>
          <p:cNvPicPr>
            <a:picLocks noChangeAspect="1"/>
          </p:cNvPicPr>
          <p:nvPr/>
        </p:nvPicPr>
        <p:blipFill>
          <a:blip r:embed="rId3"/>
          <a:stretch>
            <a:fillRect/>
          </a:stretch>
        </p:blipFill>
        <p:spPr>
          <a:xfrm>
            <a:off x="2371725" y="1685925"/>
            <a:ext cx="7448550" cy="3486150"/>
          </a:xfrm>
          <a:prstGeom prst="rect">
            <a:avLst/>
          </a:prstGeom>
        </p:spPr>
      </p:pic>
    </p:spTree>
    <p:extLst>
      <p:ext uri="{BB962C8B-B14F-4D97-AF65-F5344CB8AC3E}">
        <p14:creationId xmlns:p14="http://schemas.microsoft.com/office/powerpoint/2010/main" val="262705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426A5A-B6B0-E4C6-5476-AF1452170696}"/>
              </a:ext>
            </a:extLst>
          </p:cNvPr>
          <p:cNvPicPr>
            <a:picLocks noChangeAspect="1"/>
          </p:cNvPicPr>
          <p:nvPr/>
        </p:nvPicPr>
        <p:blipFill>
          <a:blip r:embed="rId3"/>
          <a:stretch>
            <a:fillRect/>
          </a:stretch>
        </p:blipFill>
        <p:spPr>
          <a:xfrm>
            <a:off x="12411755" y="1077686"/>
            <a:ext cx="7648575" cy="3886200"/>
          </a:xfrm>
          <a:prstGeom prst="rect">
            <a:avLst/>
          </a:prstGeom>
        </p:spPr>
      </p:pic>
      <p:sp>
        <p:nvSpPr>
          <p:cNvPr id="10" name="AutoShape 2" descr="Android Apps by Google LLC on Google Play">
            <a:extLst>
              <a:ext uri="{FF2B5EF4-FFF2-40B4-BE49-F238E27FC236}">
                <a16:creationId xmlns:a16="http://schemas.microsoft.com/office/drawing/2014/main" id="{FA799C8A-ECF8-AFF1-36A5-BB2427E3FC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Google down? Realtime status, issues and outages | Downdetector">
            <a:extLst>
              <a:ext uri="{FF2B5EF4-FFF2-40B4-BE49-F238E27FC236}">
                <a16:creationId xmlns:a16="http://schemas.microsoft.com/office/drawing/2014/main" id="{E14EF5D2-E9E8-5BD9-402F-A5354C380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764" y="1481480"/>
            <a:ext cx="2867025" cy="10125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to experiment using OpenAI Gym | element61">
            <a:extLst>
              <a:ext uri="{FF2B5EF4-FFF2-40B4-BE49-F238E27FC236}">
                <a16:creationId xmlns:a16="http://schemas.microsoft.com/office/drawing/2014/main" id="{DCD49769-E730-6404-95C0-15886CB76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30" y="2643187"/>
            <a:ext cx="36195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tari Games Logo PNG Transparent &amp; SVG Vector - Freebie Supply">
            <a:extLst>
              <a:ext uri="{FF2B5EF4-FFF2-40B4-BE49-F238E27FC236}">
                <a16:creationId xmlns:a16="http://schemas.microsoft.com/office/drawing/2014/main" id="{692DA2B0-E7FE-5336-F2AB-868056C63D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083" y="2493998"/>
            <a:ext cx="1415348" cy="141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15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3AC0-7001-958E-8002-74CBF9C99294}"/>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344B5CA-A30A-3F11-3782-A83788CBAD7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8E6B11B8-C029-3616-1180-8BD5418AFFB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48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8489</TotalTime>
  <Words>576</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vt:lpstr>
      <vt:lpstr>Calibri</vt:lpstr>
      <vt:lpstr>Calibri Light</vt:lpstr>
      <vt:lpstr>Palatino Linotype</vt:lpstr>
      <vt:lpstr>Roboto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910</cp:revision>
  <dcterms:created xsi:type="dcterms:W3CDTF">2020-06-14T19:48:25Z</dcterms:created>
  <dcterms:modified xsi:type="dcterms:W3CDTF">2022-09-13T20:08:13Z</dcterms:modified>
</cp:coreProperties>
</file>