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2" r:id="rId2"/>
    <p:sldId id="352" r:id="rId3"/>
    <p:sldId id="333" r:id="rId4"/>
    <p:sldId id="326" r:id="rId5"/>
    <p:sldId id="327" r:id="rId6"/>
    <p:sldId id="328" r:id="rId7"/>
    <p:sldId id="329" r:id="rId8"/>
    <p:sldId id="325" r:id="rId9"/>
    <p:sldId id="330" r:id="rId10"/>
    <p:sldId id="332" r:id="rId11"/>
    <p:sldId id="335" r:id="rId12"/>
    <p:sldId id="348" r:id="rId13"/>
    <p:sldId id="324" r:id="rId14"/>
    <p:sldId id="336" r:id="rId15"/>
    <p:sldId id="295" r:id="rId16"/>
    <p:sldId id="338" r:id="rId17"/>
    <p:sldId id="347" r:id="rId18"/>
    <p:sldId id="343" r:id="rId19"/>
    <p:sldId id="337" r:id="rId20"/>
    <p:sldId id="271" r:id="rId21"/>
    <p:sldId id="340" r:id="rId22"/>
    <p:sldId id="342" r:id="rId23"/>
    <p:sldId id="304" r:id="rId24"/>
    <p:sldId id="309" r:id="rId25"/>
    <p:sldId id="346" r:id="rId26"/>
    <p:sldId id="345" r:id="rId27"/>
    <p:sldId id="349" r:id="rId28"/>
    <p:sldId id="344" r:id="rId29"/>
    <p:sldId id="331" r:id="rId30"/>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FF"/>
    <a:srgbClr val="80BE63"/>
    <a:srgbClr val="6C9AC3"/>
    <a:srgbClr val="E28F41"/>
    <a:srgbClr val="4747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35" autoAdjust="0"/>
    <p:restoredTop sz="58300" autoAdjust="0"/>
  </p:normalViewPr>
  <p:slideViewPr>
    <p:cSldViewPr snapToGrid="0" showGuides="1">
      <p:cViewPr varScale="1">
        <p:scale>
          <a:sx n="38" d="100"/>
          <a:sy n="38" d="100"/>
        </p:scale>
        <p:origin x="852" y="5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9/15/2022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9363">
              <a:buAutoNum type="arabicPeriod"/>
              <a:defRPr/>
            </a:pPr>
            <a:r>
              <a:rPr lang="en-US" dirty="0"/>
              <a:t>Apply a 3 x 3 filter to an image by convolving it with that image, sweeping left to right, top to bottom</a:t>
            </a:r>
          </a:p>
          <a:p>
            <a:pPr marL="228600" indent="-228600" defTabSz="939363">
              <a:buAutoNum type="arabicPeriod"/>
              <a:defRPr/>
            </a:pPr>
            <a:r>
              <a:rPr lang="en-US" dirty="0"/>
              <a:t>Center the 3 x 3 grid of weights over each pixel and apply the neuron to create a single output.</a:t>
            </a:r>
          </a:p>
          <a:p>
            <a:pPr marL="228600" indent="-228600" defTabSz="939363">
              <a:buAutoNum type="arabicPeriod"/>
              <a:defRPr/>
            </a:pPr>
            <a:r>
              <a:rPr lang="en-US" dirty="0"/>
              <a:t>The underlying pixel at the center of the filter is the </a:t>
            </a:r>
            <a:r>
              <a:rPr lang="en-US" b="1" dirty="0"/>
              <a:t>anchor</a:t>
            </a:r>
            <a:r>
              <a:rPr lang="en-US" dirty="0"/>
              <a:t>, reference point, or zero point.</a:t>
            </a:r>
          </a:p>
          <a:p>
            <a:pPr marL="0" indent="0" defTabSz="939363">
              <a:buNone/>
              <a:defRPr/>
            </a:pPr>
            <a:endParaRPr lang="en-US" dirty="0"/>
          </a:p>
          <a:p>
            <a:pPr marL="0" indent="0" defTabSz="939363">
              <a:buNone/>
              <a:defRPr/>
            </a:pPr>
            <a:r>
              <a:rPr lang="en-US" dirty="0"/>
              <a:t>=====</a:t>
            </a:r>
          </a:p>
          <a:p>
            <a:pPr defTabSz="939363">
              <a:defRPr/>
            </a:pPr>
            <a:r>
              <a:rPr lang="en-US" dirty="0"/>
              <a:t>Here we apply a three-by-three filter to an image by </a:t>
            </a:r>
            <a:r>
              <a:rPr lang="en-US" b="1" dirty="0"/>
              <a:t>convolving</a:t>
            </a:r>
            <a:r>
              <a:rPr lang="en-US" dirty="0"/>
              <a:t> it with that image, sweeping from left to right, top to bottom.  For each input pixel, we imagine centering the three-by-three grid of weights over that pixel, applying the neuron, and creating a single output value, as shown here. We say that the pixel we’re centering the filter over is the anchor (or the reference point or zero point).  But let’s make this concrete with a simulation…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739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eriod"/>
            </a:pPr>
            <a:r>
              <a:rPr lang="en-US" dirty="0"/>
              <a:t>Okay -- we start off with an input image, a filter or kernel, and an output tensor waiting to be filled.  Note: the asterisk is the mathematical symbol for convolution.  Unfortunately – in Python – this is also the multiplication operator.  </a:t>
            </a:r>
          </a:p>
          <a:p>
            <a:pPr marL="234841" indent="-234841">
              <a:buAutoNum type="arabicPeriod"/>
            </a:pPr>
            <a:r>
              <a:rPr lang="en-US" dirty="0"/>
              <a:t>We start by applying our filter to the upper left corner of our input – now shaded in light blue.  As we can see, the filter’s values appear as superscripts.  The convolution operation is simple.  Multiply each input value by its corresponding filter value.  And then, add everything up to arrive at a single output number – in this case -5.  The addition and multiplication is shown.</a:t>
            </a:r>
          </a:p>
          <a:p>
            <a:pPr marL="234841" indent="-234841">
              <a:buAutoNum type="arabicPeriod"/>
            </a:pPr>
            <a:r>
              <a:rPr lang="en-US" dirty="0"/>
              <a:t>We then slide the filter / kernel over by 1 and repeat the process.  The result this time is a -4, as shown in the output tensor.  Keep in mind: the convolution operation sweeps the kernel from left to right, top to bottom.  And continues until it reaches the bottom right-hand corner.  There are variations we will discuss later. </a:t>
            </a:r>
          </a:p>
          <a:p>
            <a:pPr marL="234841" indent="-234841">
              <a:buAutoNum type="arabicPeriod"/>
            </a:pPr>
            <a:r>
              <a:rPr lang="en-US" dirty="0"/>
              <a:t>Let’s simulate this process…</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11280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3 kernels – one each for the red, green, and blue channels.  As the kernel moves across the underlying input, the two matrices are multiplied.  The results of that multiplication are summed, resulting in a single number for each channel.  And finally, these three numbers are added together end the result placed in the output matrix. </a:t>
            </a:r>
          </a:p>
          <a:p>
            <a:endParaRPr lang="en-US" dirty="0"/>
          </a:p>
          <a:p>
            <a:r>
              <a:rPr lang="en-US" dirty="0"/>
              <a:t>Around the edges, you see cells with values of zero.  We will talk about those shortly.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991312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113 of the textbook. </a:t>
            </a:r>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during convolution we can imagine starting the filter in the upper-left pixel of the input image. The filter produces an output, then takes one step right, produces another output, moves another step right, and so on until it reaches the right edge of that row. Then it moves down one row and back to the left side, and the process repeats.  </a:t>
            </a:r>
          </a:p>
          <a:p>
            <a:endParaRPr lang="en-US" dirty="0"/>
          </a:p>
          <a:p>
            <a:pPr marL="228600" indent="-228600">
              <a:buAutoNum type="arabicPeriod"/>
            </a:pPr>
            <a:r>
              <a:rPr lang="en-US" dirty="0"/>
              <a:t>Simulation:  First click sequence – stride of 1, across and down</a:t>
            </a:r>
          </a:p>
          <a:p>
            <a:endParaRPr lang="en-US" dirty="0"/>
          </a:p>
          <a:p>
            <a:r>
              <a:rPr lang="en-US" dirty="0"/>
              <a:t>But we don’t have to move in single steps. Suppose we move, or stride, more than one pixel to the right, or more than one pixel down, as we sweep our filter. Then our output will end up being smaller than the input. We usually use the word stride (and the related striding) only when we use steps greater than one in any dimension.  </a:t>
            </a:r>
          </a:p>
          <a:p>
            <a:endParaRPr lang="en-US" dirty="0"/>
          </a:p>
          <a:p>
            <a:pPr marL="228600" indent="-228600">
              <a:buAutoNum type="arabicPeriod"/>
            </a:pPr>
            <a:r>
              <a:rPr lang="en-US" dirty="0"/>
              <a:t>Simulation: Second click sequence – stride of 2, across and down</a:t>
            </a:r>
          </a:p>
          <a:p>
            <a:endParaRPr lang="en-US" dirty="0"/>
          </a:p>
          <a:p>
            <a:r>
              <a:rPr lang="en-US" dirty="0"/>
              <a:t>In both simulations, the filter moves starting from the upper left. As the filter moves left to right, it produces a sequence of outputs, and those get placed one after the other, also left to right, in the output. When the filter moves down, the new outputs go on a new line of cells in the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53166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There’s a minor issue w/convolution operation.  When we convolve an image, the output tensor has smaller dimensions than the input.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the process.  </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first apply a filter to our image.  </a:t>
            </a:r>
          </a:p>
          <a:p>
            <a:pPr marL="228600" indent="-228600" algn="l">
              <a:buAutoNum type="arabicPeriod"/>
            </a:pPr>
            <a:r>
              <a:rPr lang="en-US" b="0" i="0" dirty="0">
                <a:solidFill>
                  <a:srgbClr val="6D737D"/>
                </a:solidFill>
                <a:effectLst/>
                <a:latin typeface="+mn-lt"/>
              </a:rPr>
              <a:t>The pixel at the center of the filter becomes the anchor or reference point, pictured.</a:t>
            </a:r>
          </a:p>
          <a:p>
            <a:pPr marL="228600" indent="-228600" algn="l">
              <a:buAutoNum type="arabicPeriod"/>
            </a:pPr>
            <a:r>
              <a:rPr lang="en-US" b="0" i="0" dirty="0">
                <a:solidFill>
                  <a:srgbClr val="6D737D"/>
                </a:solidFill>
                <a:effectLst/>
                <a:latin typeface="+mn-lt"/>
              </a:rPr>
              <a:t>The filter values are multiplied by the input values (the convolution is executed) and the summed value is inserted into the output tensor.</a:t>
            </a:r>
          </a:p>
          <a:p>
            <a:pPr marL="228600" indent="-228600" algn="l">
              <a:buAutoNum type="arabicPeriod"/>
            </a:pPr>
            <a:r>
              <a:rPr lang="en-US" b="0" i="0" dirty="0">
                <a:solidFill>
                  <a:srgbClr val="6D737D"/>
                </a:solidFill>
                <a:effectLst/>
                <a:latin typeface="+mn-lt"/>
              </a:rPr>
              <a:t>However, this leads to an output tensor smaller than the original input.  Let’s visualize this by laying the output tensor on top of the input tensor, using the upper-left corner as our anchor point.  Here the light grey footprint is smaller by 1 square on all sides.</a:t>
            </a:r>
          </a:p>
          <a:p>
            <a:pPr marL="0" indent="0" algn="l">
              <a:buNone/>
            </a:pPr>
            <a:endParaRPr lang="en-US" b="0" i="0" dirty="0">
              <a:solidFill>
                <a:srgbClr val="6D737D"/>
              </a:solidFill>
              <a:effectLst/>
              <a:latin typeface="+mn-lt"/>
            </a:endParaRPr>
          </a:p>
          <a:p>
            <a:pPr marL="0" indent="0" algn="l">
              <a:buNone/>
            </a:pPr>
            <a:r>
              <a:rPr lang="en-US" b="0" i="0" dirty="0">
                <a:solidFill>
                  <a:srgbClr val="6D737D"/>
                </a:solidFill>
                <a:effectLst/>
                <a:latin typeface="+mn-lt"/>
              </a:rPr>
              <a:t>So, how do we fix this problem?</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Well, the answer is relatively simple.</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start with an input tensor.</a:t>
            </a:r>
          </a:p>
          <a:p>
            <a:pPr marL="228600" indent="-228600" algn="l">
              <a:buAutoNum type="arabicPeriod"/>
            </a:pPr>
            <a:r>
              <a:rPr lang="en-US" b="0" i="0" dirty="0">
                <a:solidFill>
                  <a:srgbClr val="6D737D"/>
                </a:solidFill>
                <a:effectLst/>
                <a:latin typeface="+mn-lt"/>
              </a:rPr>
              <a:t>… and simply add a layer of padding around it.</a:t>
            </a:r>
          </a:p>
          <a:p>
            <a:pPr algn="l"/>
            <a:endParaRPr lang="en-US" b="0" i="0" dirty="0">
              <a:solidFill>
                <a:srgbClr val="6D737D"/>
              </a:solidFill>
              <a:effectLst/>
              <a:latin typeface="+mn-lt"/>
            </a:endParaRPr>
          </a:p>
          <a:p>
            <a:pPr algn="l"/>
            <a:r>
              <a:rPr lang="en-US" dirty="0"/>
              <a:t>Padding allows us to create an output image of the same width and height as the input.  If we place zeros in these cells, it’s called </a:t>
            </a:r>
            <a:r>
              <a:rPr lang="en-US" b="1" dirty="0"/>
              <a:t>zero-padding</a:t>
            </a:r>
            <a:r>
              <a:rPr lang="en-US" dirty="0"/>
              <a:t>.  In practice, this is usually done.  Or you can mirror the edge pixels in what’s called </a:t>
            </a:r>
            <a:r>
              <a:rPr lang="en-US" b="1" dirty="0"/>
              <a:t>mirror-padding</a:t>
            </a:r>
            <a:r>
              <a:rPr lang="en-US" dirty="0"/>
              <a:t>.</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thickness of the border depends on the size of the filter. We typically use just enough padding so that the filter can be centered on every element of the input. Every filter needs to have its input padded if we don’t want to lose information from the sides.</a:t>
            </a:r>
          </a:p>
          <a:p>
            <a:pPr algn="l"/>
            <a:endParaRPr lang="en-US" dirty="0"/>
          </a:p>
          <a:p>
            <a:pPr algn="l"/>
            <a:r>
              <a:rPr lang="en-US" dirty="0"/>
              <a:t>Most deep learning libraries automatically calculate the necessary amount of padding.  We don’t have to worry about it!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546276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Padding simulation.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552238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we have already discussed the convolution operation, let’s now take a closer look at pooling, starting with max pooling.</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94588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Pooling layers are used to reduce the dimensions of the feature maps of convolution layers. But why do we need to perform such down sampling</a:t>
            </a:r>
            <a:r>
              <a:rPr lang="en-US" b="0" i="0">
                <a:solidFill>
                  <a:srgbClr val="6D737D"/>
                </a:solidFill>
                <a:effectLst/>
                <a:latin typeface="+mn-lt"/>
              </a:rPr>
              <a:t>?  One </a:t>
            </a:r>
            <a:r>
              <a:rPr lang="en-US" b="0" i="0" dirty="0">
                <a:solidFill>
                  <a:srgbClr val="6D737D"/>
                </a:solidFill>
                <a:effectLst/>
                <a:latin typeface="+mn-lt"/>
              </a:rPr>
              <a:t>of the main reasons is to reduce the number of calculations that are performed in the networks. Adding multiple layers of convolution with different filters can have a significant impact on the training time. Also, reducing the dimensions of feature maps can eliminate some of the noise in the feature map and help us focus only on the detected pattern. It is quite typical to add a pooling layer after each convolutional layer in order to reduce the size of the feature maps.</a:t>
            </a:r>
          </a:p>
          <a:p>
            <a:pPr algn="l"/>
            <a:endParaRPr lang="en-US" b="0" i="0" dirty="0">
              <a:solidFill>
                <a:srgbClr val="6D737D"/>
              </a:solidFill>
              <a:effectLst/>
              <a:latin typeface="+mn-lt"/>
            </a:endParaRPr>
          </a:p>
          <a:p>
            <a:pPr algn="l"/>
            <a:r>
              <a:rPr lang="en-US" b="0" i="0" dirty="0">
                <a:solidFill>
                  <a:srgbClr val="6D737D"/>
                </a:solidFill>
                <a:effectLst/>
                <a:latin typeface="+mn-lt"/>
              </a:rPr>
              <a:t>A pooling operation acts like a filter, but rather than performing a convolution operation, it uses an aggregation function such as average or max (max is the most widely used function in the current CNN architecture). For instance, </a:t>
            </a:r>
            <a:r>
              <a:rPr lang="en-US" b="1" i="0" dirty="0">
                <a:solidFill>
                  <a:srgbClr val="6D737D"/>
                </a:solidFill>
                <a:effectLst/>
                <a:latin typeface="+mn-lt"/>
              </a:rPr>
              <a:t>max pooling</a:t>
            </a:r>
            <a:r>
              <a:rPr lang="en-US" b="0" i="0" dirty="0">
                <a:solidFill>
                  <a:srgbClr val="6D737D"/>
                </a:solidFill>
                <a:effectLst/>
                <a:latin typeface="+mn-lt"/>
              </a:rPr>
              <a:t> will look at a specific area of the feature map and find the maximum values of its pixels. Then, it performs a stride and finds the maximum value among the neighbor pixels. It repeats this process until it processes the entire image.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this process.</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The max filter is applied and the largest (max) number in the input image is added to the output tensor.  The colors help us see the connections between the input and the corresponding output.</a:t>
            </a:r>
          </a:p>
          <a:p>
            <a:pPr marL="228600" indent="-228600" algn="l">
              <a:buAutoNum type="arabicPeriod"/>
            </a:pPr>
            <a:r>
              <a:rPr lang="en-US" b="0" i="0" dirty="0">
                <a:solidFill>
                  <a:srgbClr val="6D737D"/>
                </a:solidFill>
                <a:effectLst/>
                <a:latin typeface="+mn-lt"/>
              </a:rPr>
              <a:t>In this example, our stride is two and the max pooling operation is once again applied, resulting in 7 as its output.</a:t>
            </a:r>
          </a:p>
          <a:p>
            <a:pPr marL="228600" indent="-228600" algn="l">
              <a:buAutoNum type="arabicPeriod"/>
            </a:pPr>
            <a:endParaRPr lang="en-US" b="0" i="0" dirty="0">
              <a:solidFill>
                <a:srgbClr val="6D737D"/>
              </a:solidFill>
              <a:effectLst/>
              <a:latin typeface="+mn-lt"/>
            </a:endParaRPr>
          </a:p>
          <a:p>
            <a:pPr algn="l"/>
            <a:endParaRPr lang="en-US" b="0" i="0" dirty="0">
              <a:solidFill>
                <a:srgbClr val="6D737D"/>
              </a:solidFill>
              <a:effectLst/>
              <a:latin typeface="+mn-lt"/>
            </a:endParaRPr>
          </a:p>
          <a:p>
            <a:pPr algn="l"/>
            <a:endParaRPr lang="en-US" dirty="0">
              <a:latin typeface="+mn-lt"/>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90587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35776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of max pooling with a stride of 2.</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83312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Max pooling is not the only option available to us.  Here’s a simulation of average pooling. </a:t>
            </a:r>
          </a:p>
          <a:p>
            <a:pPr algn="l"/>
            <a:endParaRPr lang="en-US" dirty="0"/>
          </a:p>
          <a:p>
            <a:pPr marL="228600" indent="-228600" algn="l">
              <a:buAutoNum type="arabicPeriod"/>
            </a:pPr>
            <a:r>
              <a:rPr lang="en-US" dirty="0"/>
              <a:t>As in the previous simulation, we apply the filter, take the average of the 4 cells and update the output tensor.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Once again, our stride is two and the average pooling operation is applied, resulting in 4.50 as the output (indicated in green)</a:t>
            </a:r>
            <a:endParaRPr lang="en-US" dirty="0"/>
          </a:p>
          <a:p>
            <a:pPr marL="228600" indent="-228600" algn="l">
              <a:buAutoNum type="arabicPeriod"/>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632607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t>Focus on last fully connected layer </a:t>
            </a:r>
            <a:r>
              <a:rPr lang="en-US"/>
              <a:t>– specifically output </a:t>
            </a:r>
            <a:r>
              <a:rPr lang="en-US" dirty="0"/>
              <a:t>in relation to activation function.</a:t>
            </a:r>
          </a:p>
          <a:p>
            <a:pPr marL="228600" indent="-228600" algn="l">
              <a:buAutoNum type="arabicPeriod"/>
            </a:pPr>
            <a:r>
              <a:rPr lang="en-US" dirty="0"/>
              <a:t>For that last layer, activation function will vary, depending on desired final output.</a:t>
            </a:r>
          </a:p>
          <a:p>
            <a:pPr marL="228600" indent="-228600" algn="l">
              <a:buAutoNum type="arabicPeriod"/>
            </a:pPr>
            <a:endParaRPr lang="en-US" dirty="0"/>
          </a:p>
          <a:p>
            <a:pPr marL="0" indent="0" algn="l">
              <a:buNone/>
            </a:pPr>
            <a:r>
              <a:rPr lang="en-US" dirty="0"/>
              <a:t>=====</a:t>
            </a:r>
          </a:p>
          <a:p>
            <a:pPr algn="l"/>
            <a:r>
              <a:rPr lang="en-US" dirty="0"/>
              <a:t>Now – before concluding this presentation – we need to take a closer look at that last fully connected layer, specifically its output in relation to its activation function.  Indeed, the activation function you select will vary, depending on what the network is designed to do.</a:t>
            </a:r>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0185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CNNs are frequently used for image classification – two types:</a:t>
            </a:r>
          </a:p>
          <a:p>
            <a:pPr marL="685800" lvl="1" indent="-228600" algn="l">
              <a:buAutoNum type="arabicPeriod"/>
            </a:pPr>
            <a:r>
              <a:rPr lang="en-US" b="0" i="0" dirty="0">
                <a:solidFill>
                  <a:srgbClr val="6D737D"/>
                </a:solidFill>
                <a:effectLst/>
                <a:latin typeface="+mn-lt"/>
              </a:rPr>
              <a:t>Binary – 2 classes – ex. dogs vs. cats</a:t>
            </a:r>
          </a:p>
          <a:p>
            <a:pPr marL="685800" lvl="1" indent="-228600" algn="l">
              <a:buAutoNum type="arabicPeriod"/>
            </a:pPr>
            <a:r>
              <a:rPr lang="en-US" b="0" i="0" dirty="0">
                <a:solidFill>
                  <a:srgbClr val="6D737D"/>
                </a:solidFill>
                <a:effectLst/>
                <a:latin typeface="+mn-lt"/>
              </a:rPr>
              <a:t>Multi-class – &gt; 2 classes – ex. 20 different kinds of fruits</a:t>
            </a:r>
          </a:p>
          <a:p>
            <a:pPr marL="228600" lvl="0" indent="-228600" algn="l">
              <a:buAutoNum type="arabicPeriod"/>
            </a:pPr>
            <a:r>
              <a:rPr lang="en-US" b="0" i="0" dirty="0">
                <a:solidFill>
                  <a:srgbClr val="6D737D"/>
                </a:solidFill>
                <a:effectLst/>
                <a:latin typeface="+mn-lt"/>
              </a:rPr>
              <a:t>For predictions, last layer fully connected w/appropriate activation function</a:t>
            </a:r>
          </a:p>
          <a:p>
            <a:pPr marL="685800" lvl="1" indent="-228600" algn="l">
              <a:buAutoNum type="arabicPeriod"/>
            </a:pPr>
            <a:r>
              <a:rPr lang="en-US" b="0" i="0" dirty="0">
                <a:solidFill>
                  <a:srgbClr val="6D737D"/>
                </a:solidFill>
                <a:effectLst/>
                <a:latin typeface="+mn-lt"/>
              </a:rPr>
              <a:t>Regression: activation function is usually linear</a:t>
            </a:r>
          </a:p>
          <a:p>
            <a:pPr marL="685800" lvl="1" indent="-228600" algn="l">
              <a:buAutoNum type="arabicPeriod"/>
            </a:pPr>
            <a:r>
              <a:rPr lang="en-US" b="0" i="0" dirty="0">
                <a:solidFill>
                  <a:srgbClr val="6D737D"/>
                </a:solidFill>
                <a:effectLst/>
                <a:latin typeface="+mn-lt"/>
              </a:rPr>
              <a:t>Binary: activation is sigmoid – you’ll see this in our next exercise</a:t>
            </a:r>
          </a:p>
          <a:p>
            <a:pPr marL="685800" lvl="1" indent="-228600" algn="l">
              <a:buAutoNum type="arabicPeriod"/>
            </a:pPr>
            <a:r>
              <a:rPr lang="en-US" b="0" i="0" dirty="0">
                <a:solidFill>
                  <a:srgbClr val="6D737D"/>
                </a:solidFill>
                <a:effectLst/>
                <a:latin typeface="+mn-lt"/>
              </a:rPr>
              <a:t>Multi-class: activation is softmax – calculates the probability for each class, with all those probabilities summing to one</a:t>
            </a:r>
          </a:p>
          <a:p>
            <a:pPr marL="685800" lvl="1" indent="-228600" algn="l">
              <a:buAutoNum type="arabicPeriod"/>
            </a:pPr>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CNNs are widely used for image classification, where the network predicts the right class for a given input.  In fact, there are traditional machine learning algorithms that do the same thing.  If the output is only from two different classes, it’s a </a:t>
            </a:r>
            <a:r>
              <a:rPr lang="en-US" b="1" i="0" dirty="0">
                <a:solidFill>
                  <a:srgbClr val="6D737D"/>
                </a:solidFill>
                <a:effectLst/>
                <a:latin typeface="+mn-lt"/>
              </a:rPr>
              <a:t>binary classification</a:t>
            </a:r>
            <a:r>
              <a:rPr lang="en-US" b="0" i="0" dirty="0">
                <a:solidFill>
                  <a:srgbClr val="6D737D"/>
                </a:solidFill>
                <a:effectLst/>
                <a:latin typeface="+mn-lt"/>
              </a:rPr>
              <a:t>, such as recognizing dogs versus cats. If the output can be more than two classes, it’s a </a:t>
            </a:r>
            <a:r>
              <a:rPr lang="en-US" b="1" i="0" dirty="0">
                <a:solidFill>
                  <a:srgbClr val="6D737D"/>
                </a:solidFill>
                <a:effectLst/>
                <a:latin typeface="+mn-lt"/>
              </a:rPr>
              <a:t>multi-class classification</a:t>
            </a:r>
            <a:r>
              <a:rPr lang="en-US" b="0" i="0" dirty="0">
                <a:solidFill>
                  <a:srgbClr val="6D737D"/>
                </a:solidFill>
                <a:effectLst/>
                <a:latin typeface="+mn-lt"/>
              </a:rPr>
              <a:t> task, such as recognizing 20 different sorts of fruits.</a:t>
            </a:r>
          </a:p>
          <a:p>
            <a:pPr algn="l"/>
            <a:endParaRPr lang="en-US" b="0" i="0" dirty="0">
              <a:solidFill>
                <a:srgbClr val="6D737D"/>
              </a:solidFill>
              <a:effectLst/>
              <a:latin typeface="+mn-lt"/>
            </a:endParaRPr>
          </a:p>
          <a:p>
            <a:pPr algn="l"/>
            <a:r>
              <a:rPr lang="en-US" b="0" i="0" dirty="0">
                <a:solidFill>
                  <a:srgbClr val="6D737D"/>
                </a:solidFill>
                <a:effectLst/>
                <a:latin typeface="+mn-lt"/>
              </a:rPr>
              <a:t>In order to make such predictions, the last layer of a CNN model needs to be a fully connected and use the appropriate activation function for a given prediction task.  Use the following list of activation functions as a rule of thumb</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18769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9363" rtl="0" eaLnBrk="1" fontAlgn="auto" latinLnBrk="0" hangingPunct="1">
              <a:lnSpc>
                <a:spcPct val="100000"/>
              </a:lnSpc>
              <a:spcBef>
                <a:spcPts val="0"/>
              </a:spcBef>
              <a:spcAft>
                <a:spcPts val="0"/>
              </a:spcAft>
              <a:buClrTx/>
              <a:buSzTx/>
              <a:buFontTx/>
              <a:buNone/>
              <a:tabLst/>
              <a:defRPr/>
            </a:pPr>
            <a:r>
              <a:rPr lang="en-US" dirty="0"/>
              <a:t>The learning experience for this exercise starts on page 130 of the textbook.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059485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213537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Before we talk about padding, let’s quickly review the convolution operation.  For each input pixel, we imagine centering the three-by-three grid of weights over that pixel, applying the neuron, and creating a single output value, as shown here. We say that the pixel we’re centering the filter over is the anchor (or the reference point or zero point).  But this operation creates a problem…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3682106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provides another view of the convolution process from the perspective of a single neuron, with net input and activation functions.  Here we see how a single pixel is processed (shown in dark red).  We center the filter over the intended pixel and multiply each of the nine values in the input with its corresponding filter value. We add up all nine results in the net input function and then pass that sum through an activation function.</a:t>
            </a:r>
          </a:p>
          <a:p>
            <a:endParaRPr lang="en-US" dirty="0"/>
          </a:p>
          <a:p>
            <a:r>
              <a:rPr lang="en-US" dirty="0"/>
              <a:t>Note that the neuron pictured here is just like any other neuron. It receives nine numbers as inputs, multiplies each one by its corresponding weight, adds the results together, and passes that number through an activation function. It doesn’t know or care that these nine numbers are coming from a square region of the input, or even that they’re coming from an image.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368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Overview of a CNN</a:t>
            </a:r>
          </a:p>
          <a:p>
            <a:pPr marL="228600" indent="-228600" algn="l">
              <a:buAutoNum type="arabicPeriod"/>
            </a:pPr>
            <a:r>
              <a:rPr lang="en-US" b="0" i="0" dirty="0">
                <a:solidFill>
                  <a:srgbClr val="6D737D"/>
                </a:solidFill>
                <a:effectLst/>
                <a:latin typeface="+mn-lt"/>
              </a:rPr>
              <a:t>Model pictured here classifies handwritten digits – famous MNIST digits dataset – we already introduced you to this model in our last session. </a:t>
            </a:r>
          </a:p>
          <a:p>
            <a:pPr marL="685800" lvl="1" indent="-228600" algn="l">
              <a:buAutoNum type="arabicPeriod"/>
            </a:pPr>
            <a:r>
              <a:rPr lang="en-US" b="0" i="0" dirty="0">
                <a:solidFill>
                  <a:srgbClr val="6D737D"/>
                </a:solidFill>
                <a:effectLst/>
                <a:latin typeface="+mn-lt"/>
              </a:rPr>
              <a:t>Three convolution layers, followed by max pooling layers</a:t>
            </a:r>
          </a:p>
          <a:p>
            <a:pPr marL="685800" lvl="1" indent="-228600" algn="l">
              <a:buAutoNum type="arabicPeriod"/>
            </a:pPr>
            <a:r>
              <a:rPr lang="en-US" b="0" i="0" dirty="0">
                <a:solidFill>
                  <a:srgbClr val="6D737D"/>
                </a:solidFill>
                <a:effectLst/>
                <a:latin typeface="+mn-lt"/>
              </a:rPr>
              <a:t>Final two layers are fully connected – discussed in our beginner sequence.</a:t>
            </a:r>
          </a:p>
          <a:p>
            <a:pPr marL="228600" lvl="0" indent="-228600" algn="l">
              <a:buAutoNum type="arabicPeriod"/>
            </a:pPr>
            <a:r>
              <a:rPr lang="en-US" b="0" i="0" dirty="0">
                <a:solidFill>
                  <a:srgbClr val="6D737D"/>
                </a:solidFill>
                <a:effectLst/>
                <a:latin typeface="+mn-lt"/>
              </a:rPr>
              <a:t>Convolution and pooling layers are new</a:t>
            </a:r>
          </a:p>
          <a:p>
            <a:pPr marL="228600" lvl="0" indent="-228600" algn="l">
              <a:buAutoNum type="arabicPeriod"/>
            </a:pPr>
            <a:r>
              <a:rPr lang="en-US" b="0" i="0" dirty="0">
                <a:solidFill>
                  <a:srgbClr val="6D737D"/>
                </a:solidFill>
                <a:effectLst/>
                <a:latin typeface="+mn-lt"/>
              </a:rPr>
              <a:t>Variety of layers – just covering a couple now…</a:t>
            </a:r>
          </a:p>
          <a:p>
            <a:pPr algn="l"/>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Now in our Deep Learning Foundations series, we introduced you to the basic architecture of a multi-layered neural network.  To frame this learning experience, we begin with a picture of a convolutional neural network or CNN.  Looks familiar, doesn’t it?  </a:t>
            </a:r>
          </a:p>
          <a:p>
            <a:pPr algn="l"/>
            <a:endParaRPr lang="en-US" b="0" i="0" dirty="0">
              <a:solidFill>
                <a:srgbClr val="6D737D"/>
              </a:solidFill>
              <a:effectLst/>
              <a:latin typeface="+mn-lt"/>
            </a:endParaRPr>
          </a:p>
          <a:p>
            <a:pPr algn="l"/>
            <a:r>
              <a:rPr lang="en-US" b="0" i="0" dirty="0">
                <a:solidFill>
                  <a:srgbClr val="6D737D"/>
                </a:solidFill>
                <a:effectLst/>
                <a:latin typeface="+mn-lt"/>
              </a:rPr>
              <a:t>The CNN pictured here recognizes and classifies handwritten digits (from 0 to 9). There are three convolution layers in this model, each followed by a max pooling layer. The final layers are fully connected and are responsible for predicting the digit presented to the model.  We have already presented the architecture of these last two layers in our Foundations sequence.  But the convolution and pooling layers are new, and we will discuss those shortly.</a:t>
            </a:r>
          </a:p>
          <a:p>
            <a:pPr algn="l"/>
            <a:endParaRPr lang="en-US" b="0" i="0" dirty="0">
              <a:solidFill>
                <a:srgbClr val="6D737D"/>
              </a:solidFill>
              <a:effectLst/>
              <a:latin typeface="+mn-lt"/>
            </a:endParaRPr>
          </a:p>
          <a:p>
            <a:pPr algn="l"/>
            <a:r>
              <a:rPr lang="en-US" b="0" i="0" dirty="0">
                <a:solidFill>
                  <a:srgbClr val="6D737D"/>
                </a:solidFill>
                <a:effectLst/>
                <a:latin typeface="+mn-lt"/>
              </a:rPr>
              <a:t>Let’s start by examining the underlying structure of images.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3294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How do we present data to a CNN?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Left: When our tensor has one to three channels, we call each point a </a:t>
            </a:r>
            <a:r>
              <a:rPr lang="en-US" b="1" dirty="0">
                <a:latin typeface="+mn-lt"/>
              </a:rPr>
              <a:t>pixel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Right: For tensors with many channels, we call each slice through the channels an </a:t>
            </a:r>
            <a:r>
              <a:rPr lang="en-US" b="1" dirty="0">
                <a:latin typeface="+mn-lt"/>
              </a:rPr>
              <a:t>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D737D"/>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D737D"/>
                </a:solidFill>
                <a:effectLst/>
                <a:latin typeface="+mn-lt"/>
              </a:rPr>
              <a:t>=====</a:t>
            </a:r>
          </a:p>
          <a:p>
            <a:r>
              <a:rPr lang="en-US" dirty="0">
                <a:latin typeface="+mn-lt"/>
              </a:rPr>
              <a:t>As noted in our introductory presentation, images must be first converted to tensors before they can be” “understood” by a CNN.  On the left, a small color image has been converted to a tensor with 3 channels.  If this had been a grayscale image, it would have had but one channel.  When a tensor has more than 3 channels,  it’s probably best not to think of it as an image anymore.  Thus – for large tensors with many channels or dimensions, we call individual slices of the tensor </a:t>
            </a:r>
            <a:r>
              <a:rPr lang="en-US" b="1" dirty="0">
                <a:latin typeface="+mn-lt"/>
              </a:rPr>
              <a:t>elements</a:t>
            </a:r>
            <a:r>
              <a:rPr lang="en-US" dirty="0">
                <a:latin typeface="+mn-lt"/>
              </a:rPr>
              <a:t>. </a:t>
            </a:r>
          </a:p>
          <a:p>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83836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Let’s pretend we want to take a color image and create a greyscale image where the amount of white corresponds to yellow in the original.</a:t>
            </a:r>
          </a:p>
          <a:p>
            <a:pPr marL="228600" indent="-228600">
              <a:buAutoNum type="arabicPeriod"/>
            </a:pPr>
            <a:r>
              <a:rPr lang="en-US" dirty="0"/>
              <a:t>Process a color image – each pixel in our image contains three numbers: one each for red, green, and blue</a:t>
            </a:r>
          </a:p>
          <a:p>
            <a:pPr marL="228600" indent="-228600">
              <a:buAutoNum type="arabicPeriod"/>
            </a:pPr>
            <a:r>
              <a:rPr lang="en-US" dirty="0"/>
              <a:t>For simplicity, let’s assume our RGB values are from -1 to 1.</a:t>
            </a:r>
          </a:p>
          <a:p>
            <a:pPr marL="685800" lvl="1" indent="-228600">
              <a:buAutoNum type="arabicPeriod"/>
            </a:pPr>
            <a:r>
              <a:rPr lang="en-US" dirty="0"/>
              <a:t>Pure yellow: red &amp; green = 1, blue = 0 </a:t>
            </a:r>
          </a:p>
          <a:p>
            <a:pPr marL="685800" lvl="1" indent="-228600">
              <a:buAutoNum type="arabicPeriod"/>
            </a:pPr>
            <a:r>
              <a:rPr lang="en-US" dirty="0"/>
              <a:t>As red and green values decrease, or blue value increases, pixel’s color shifts away from yellow</a:t>
            </a:r>
          </a:p>
          <a:p>
            <a:pPr marL="685800" lvl="1" indent="-228600">
              <a:buAutoNum type="arabicPeriod"/>
            </a:pPr>
            <a:r>
              <a:rPr lang="en-US" dirty="0"/>
              <a:t>Combine three values to represent ‘yellowness’ – output</a:t>
            </a:r>
          </a:p>
          <a:p>
            <a:pPr marL="228600" lvl="0" indent="-228600">
              <a:buAutoNum type="arabicPeriod"/>
            </a:pPr>
            <a:r>
              <a:rPr lang="en-US" dirty="0"/>
              <a:t>As shown here, the +1, +1, and -1 boxes are weights – these are multiplied by each pixel value and then summed up by the net input (summation) function before being passed off to the activation function</a:t>
            </a:r>
          </a:p>
          <a:p>
            <a:pPr marL="685800" lvl="1" indent="-228600">
              <a:buAutoNum type="arabicPeriod"/>
            </a:pPr>
            <a:endParaRPr lang="en-US" dirty="0"/>
          </a:p>
          <a:p>
            <a:r>
              <a:rPr lang="en-US" dirty="0"/>
              <a:t>=====</a:t>
            </a:r>
          </a:p>
          <a:p>
            <a:r>
              <a:rPr lang="en-US" dirty="0"/>
              <a:t>To kick off our discussion of convolution, let’s consider processing a color image.  Now each pixel in our image contains three numbers: one each for red, green, and blue. Suppose we want to create a grayscale output that has the same height and width as our color image, but where the amount of white in each pixel corresponds to the amount of yellow in its input pixel.</a:t>
            </a:r>
          </a:p>
          <a:p>
            <a:endParaRPr lang="en-US" dirty="0"/>
          </a:p>
          <a:p>
            <a:r>
              <a:rPr lang="en-US" dirty="0"/>
              <a:t>For simplicity, let’s assume our RGB values are numbers from 0 to 1. Then a pixel that’s pure yellow has red and green values of 1, and a blue value of 0. As the red and green values decrease, or the blue value increases, the pixel’s color shifts away from yellow.  We want to combine each input pixel’s RGB values into a single number from 0 to 1 that represents “yellowness,” which is the output pixel’s value.</a:t>
            </a:r>
          </a:p>
          <a:p>
            <a:endParaRPr lang="en-US" dirty="0"/>
          </a:p>
          <a:p>
            <a:r>
              <a:rPr lang="en-US" dirty="0"/>
              <a:t>This sure looks familiar. It has the same structure as an artificial neuron. When we interpret this figure as a neuron, +1, +1, and −1 are the three weights, and the numbers associated with the color values are the three inputs.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0157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Picture of single pixel (3 channels) fed to a single neuron.</a:t>
            </a:r>
          </a:p>
          <a:p>
            <a:pPr marL="228600" indent="-228600">
              <a:buAutoNum type="arabicPeriod"/>
            </a:pPr>
            <a:r>
              <a:rPr lang="en-US" dirty="0"/>
              <a:t>Apply operation to every pixel in the image</a:t>
            </a:r>
          </a:p>
          <a:p>
            <a:pPr marL="228600" indent="-228600">
              <a:buAutoNum type="arabicPeriod"/>
            </a:pPr>
            <a:endParaRPr lang="en-US" dirty="0"/>
          </a:p>
          <a:p>
            <a:pPr marL="0" indent="0">
              <a:buNone/>
            </a:pPr>
            <a:r>
              <a:rPr lang="en-US" dirty="0"/>
              <a:t>=====</a:t>
            </a:r>
          </a:p>
          <a:p>
            <a:r>
              <a:rPr lang="en-US" dirty="0"/>
              <a:t>This figure shows how to apply this neuron to a single pixel in an image. We can apply this operation to every pixel in the input, creating a single output value for every pixel. The result is a new tensor with the same width and height as the input, but only one channel, as shown in the next figure.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6877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Start at upper-left – sweep across and down until entire image scanned.</a:t>
            </a:r>
          </a:p>
          <a:p>
            <a:pPr marL="0" indent="0">
              <a:buNone/>
            </a:pPr>
            <a:endParaRPr lang="en-US" dirty="0"/>
          </a:p>
          <a:p>
            <a:pPr marL="0" indent="0">
              <a:buNone/>
            </a:pPr>
            <a:r>
              <a:rPr lang="en-US" dirty="0"/>
              <a:t>=====</a:t>
            </a:r>
          </a:p>
          <a:p>
            <a:r>
              <a:rPr lang="en-US" dirty="0"/>
              <a:t>We often imagine applying the neuron to the upper-left pixel, then moving it one step at a time to the right until we reach the end of the row, then repeating this for the next row, and the next, until we reach the bottom right pixel. We say that we’re sweeping the neuron over the input or scanning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905502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Concrete example – image of a yellow frog converted to greyscale…</a:t>
            </a:r>
          </a:p>
          <a:p>
            <a:pPr marL="0" indent="0">
              <a:buNone/>
            </a:pPr>
            <a:endParaRPr lang="en-US" dirty="0"/>
          </a:p>
          <a:p>
            <a:pPr marL="228600" indent="-228600">
              <a:buAutoNum type="arabicPeriod"/>
            </a:pPr>
            <a:r>
              <a:rPr lang="en-US" dirty="0"/>
              <a:t>Greyscale output – more yellow a pixel is, the whiter its corresponding output.</a:t>
            </a:r>
          </a:p>
          <a:p>
            <a:pPr marL="228600" indent="-228600">
              <a:buAutoNum type="arabicPeriod"/>
            </a:pPr>
            <a:r>
              <a:rPr lang="en-US" dirty="0"/>
              <a:t>Neuron is identifying or detecting yellow.</a:t>
            </a:r>
          </a:p>
          <a:p>
            <a:pPr marL="228600" indent="-228600">
              <a:buAutoNum type="arabicPeriod"/>
            </a:pPr>
            <a:r>
              <a:rPr lang="en-US" dirty="0"/>
              <a:t>We say the neurons </a:t>
            </a:r>
            <a:r>
              <a:rPr lang="en-US" b="1" dirty="0"/>
              <a:t>filter</a:t>
            </a:r>
            <a:r>
              <a:rPr lang="en-US" dirty="0"/>
              <a:t> the input.</a:t>
            </a:r>
          </a:p>
          <a:p>
            <a:pPr marL="228600" indent="-228600">
              <a:buAutoNum type="arabicPeriod"/>
            </a:pPr>
            <a:r>
              <a:rPr lang="en-US" dirty="0"/>
              <a:t>In ML, filters are called </a:t>
            </a:r>
            <a:r>
              <a:rPr lang="en-US" b="1" dirty="0"/>
              <a:t>kernels </a:t>
            </a:r>
            <a:r>
              <a:rPr lang="en-US" b="0" dirty="0"/>
              <a:t>(mathematical term)</a:t>
            </a:r>
          </a:p>
          <a:p>
            <a:pPr marL="228600" indent="-228600">
              <a:buAutoNum type="arabicPeriod"/>
            </a:pPr>
            <a:r>
              <a:rPr lang="en-US" b="0" dirty="0"/>
              <a:t>Generalizable – neurons to detect any color</a:t>
            </a:r>
          </a:p>
          <a:p>
            <a:endParaRPr lang="en-US" dirty="0"/>
          </a:p>
          <a:p>
            <a:r>
              <a:rPr lang="en-US" dirty="0"/>
              <a:t>=====</a:t>
            </a:r>
          </a:p>
          <a:p>
            <a:r>
              <a:rPr lang="en-US" dirty="0"/>
              <a:t>The image here shows the result of this process on a picture of a yellow frog. As we intended, the more yellow that’s present in each input pixel, the more white we see in its corresponding output. We say that the neuron is identifying or detecting yellow in the input.</a:t>
            </a:r>
          </a:p>
          <a:p>
            <a:endParaRPr lang="en-US" dirty="0"/>
          </a:p>
          <a:p>
            <a:r>
              <a:rPr lang="en-US" dirty="0"/>
              <a:t>Of course, there’s nothing special about yellow. We can build a little neuron to detect any color. When we use a neuron in this way, we often say that it is filtering the input. In this context, the weights are sometimes collectively called the filter values or just the filter. Inheriting language from their mathematical roots, the weights are also called the filter kernel or just the </a:t>
            </a:r>
            <a:r>
              <a:rPr lang="en-US" b="1" dirty="0"/>
              <a:t>kernel</a:t>
            </a:r>
            <a:r>
              <a:rPr lang="en-US" dirty="0"/>
              <a: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753012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been sweeping a single neuron over the image, processing one pixel at a time. But in many situations, it’s also useful to look at the pixels near the one we’re processing. Usually, we consider a pixel’s eight immediate neighbors. That is, we use the values in a little three by three box that’s centered on the pixel.</a:t>
            </a:r>
          </a:p>
          <a:p>
            <a:endParaRPr lang="en-US" dirty="0"/>
          </a:p>
          <a:p>
            <a:r>
              <a:rPr lang="en-US" dirty="0"/>
              <a:t>This figure shows three different operations we can apply using a three-by-three filter or kernel: </a:t>
            </a:r>
          </a:p>
          <a:p>
            <a:pPr marL="228600" indent="-228600">
              <a:buAutoNum type="arabicPeriod"/>
            </a:pPr>
            <a:r>
              <a:rPr lang="en-US" dirty="0"/>
              <a:t>blurring </a:t>
            </a:r>
          </a:p>
          <a:p>
            <a:pPr marL="228600" indent="-228600">
              <a:buAutoNum type="arabicPeriod"/>
            </a:pPr>
            <a:r>
              <a:rPr lang="en-US" dirty="0"/>
              <a:t>detecting horizontal edges </a:t>
            </a:r>
          </a:p>
          <a:p>
            <a:pPr marL="228600" indent="-228600">
              <a:buAutoNum type="arabicPeriod"/>
            </a:pPr>
            <a:r>
              <a:rPr lang="en-US" dirty="0"/>
              <a:t>… and detecting vertical edges</a:t>
            </a:r>
          </a:p>
          <a:p>
            <a:endParaRPr lang="en-US" dirty="0"/>
          </a:p>
          <a:p>
            <a:r>
              <a:rPr lang="en-US" dirty="0"/>
              <a:t>To compute each image, we center the block of weights over each pixel in turn and multiply each of the nine values under it by the corresponding weight. We add up the results and use their sum as the output value for that pixel. Let’s visualize this operation.</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7862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9/15/2022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9/15/2022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Convolutional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6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https://www.youtube.com/watch?v=XuD4C8vJzEQ</a:t>
            </a: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3"/>
          <a:stretch>
            <a:fillRect/>
          </a:stretch>
        </p:blipFill>
        <p:spPr>
          <a:xfrm>
            <a:off x="632601" y="2136564"/>
            <a:ext cx="3502750" cy="2403176"/>
          </a:xfrm>
          <a:prstGeom prst="rect">
            <a:avLst/>
          </a:prstGeom>
        </p:spPr>
      </p:pic>
      <p:pic>
        <p:nvPicPr>
          <p:cNvPr id="8" name="Picture 7">
            <a:extLst>
              <a:ext uri="{FF2B5EF4-FFF2-40B4-BE49-F238E27FC236}">
                <a16:creationId xmlns:a16="http://schemas.microsoft.com/office/drawing/2014/main" id="{0C065081-8886-40CB-BAE4-840657EB167A}"/>
              </a:ext>
            </a:extLst>
          </p:cNvPr>
          <p:cNvPicPr>
            <a:picLocks noChangeAspect="1"/>
          </p:cNvPicPr>
          <p:nvPr/>
        </p:nvPicPr>
        <p:blipFill>
          <a:blip r:embed="rId4"/>
          <a:stretch>
            <a:fillRect/>
          </a:stretch>
        </p:blipFill>
        <p:spPr>
          <a:xfrm>
            <a:off x="5723861" y="2666892"/>
            <a:ext cx="1830035" cy="1107653"/>
          </a:xfrm>
          <a:prstGeom prst="rect">
            <a:avLst/>
          </a:prstGeom>
        </p:spPr>
      </p:pic>
      <p:pic>
        <p:nvPicPr>
          <p:cNvPr id="10" name="Picture 9">
            <a:extLst>
              <a:ext uri="{FF2B5EF4-FFF2-40B4-BE49-F238E27FC236}">
                <a16:creationId xmlns:a16="http://schemas.microsoft.com/office/drawing/2014/main" id="{53706ED7-5848-4E0D-BFD5-39AF2FD48497}"/>
              </a:ext>
            </a:extLst>
          </p:cNvPr>
          <p:cNvPicPr>
            <a:picLocks noChangeAspect="1"/>
          </p:cNvPicPr>
          <p:nvPr/>
        </p:nvPicPr>
        <p:blipFill>
          <a:blip r:embed="rId5"/>
          <a:stretch>
            <a:fillRect/>
          </a:stretch>
        </p:blipFill>
        <p:spPr>
          <a:xfrm>
            <a:off x="8832113" y="2453094"/>
            <a:ext cx="2414825" cy="1441687"/>
          </a:xfrm>
          <a:prstGeom prst="rect">
            <a:avLst/>
          </a:prstGeom>
        </p:spPr>
      </p:pic>
      <p:sp>
        <p:nvSpPr>
          <p:cNvPr id="11" name="TextBox 10">
            <a:extLst>
              <a:ext uri="{FF2B5EF4-FFF2-40B4-BE49-F238E27FC236}">
                <a16:creationId xmlns:a16="http://schemas.microsoft.com/office/drawing/2014/main" id="{CDC064C1-244D-4FFB-AC8B-A5C0899611C6}"/>
              </a:ext>
            </a:extLst>
          </p:cNvPr>
          <p:cNvSpPr txBox="1"/>
          <p:nvPr/>
        </p:nvSpPr>
        <p:spPr>
          <a:xfrm>
            <a:off x="4897048" y="3032140"/>
            <a:ext cx="312906" cy="400110"/>
          </a:xfrm>
          <a:prstGeom prst="rect">
            <a:avLst/>
          </a:prstGeom>
          <a:noFill/>
        </p:spPr>
        <p:txBody>
          <a:bodyPr wrap="none" rtlCol="0">
            <a:spAutoFit/>
          </a:bodyPr>
          <a:lstStyle/>
          <a:p>
            <a:r>
              <a:rPr lang="en-US" sz="2000" dirty="0"/>
              <a:t>*</a:t>
            </a:r>
          </a:p>
        </p:txBody>
      </p:sp>
      <p:sp>
        <p:nvSpPr>
          <p:cNvPr id="13" name="TextBox 12">
            <a:extLst>
              <a:ext uri="{FF2B5EF4-FFF2-40B4-BE49-F238E27FC236}">
                <a16:creationId xmlns:a16="http://schemas.microsoft.com/office/drawing/2014/main" id="{90BCB7D6-39A5-4489-B1E6-2E24B15D0212}"/>
              </a:ext>
            </a:extLst>
          </p:cNvPr>
          <p:cNvSpPr txBox="1"/>
          <p:nvPr/>
        </p:nvSpPr>
        <p:spPr>
          <a:xfrm>
            <a:off x="8067803" y="3037456"/>
            <a:ext cx="312906" cy="400110"/>
          </a:xfrm>
          <a:prstGeom prst="rect">
            <a:avLst/>
          </a:prstGeom>
          <a:noFill/>
        </p:spPr>
        <p:txBody>
          <a:bodyPr wrap="none" rtlCol="0">
            <a:spAutoFit/>
          </a:bodyPr>
          <a:lstStyle/>
          <a:p>
            <a:r>
              <a:rPr lang="en-US" sz="2000" dirty="0"/>
              <a:t>=</a:t>
            </a:r>
          </a:p>
        </p:txBody>
      </p:sp>
      <p:sp>
        <p:nvSpPr>
          <p:cNvPr id="17" name="TextBox 16">
            <a:extLst>
              <a:ext uri="{FF2B5EF4-FFF2-40B4-BE49-F238E27FC236}">
                <a16:creationId xmlns:a16="http://schemas.microsoft.com/office/drawing/2014/main" id="{F25DCC91-3B0E-4017-8608-AC60AA1728CE}"/>
              </a:ext>
            </a:extLst>
          </p:cNvPr>
          <p:cNvSpPr txBox="1"/>
          <p:nvPr/>
        </p:nvSpPr>
        <p:spPr>
          <a:xfrm>
            <a:off x="632601" y="4715342"/>
            <a:ext cx="5442516" cy="338554"/>
          </a:xfrm>
          <a:prstGeom prst="rect">
            <a:avLst/>
          </a:prstGeom>
          <a:noFill/>
        </p:spPr>
        <p:txBody>
          <a:bodyPr wrap="none" rtlCol="0">
            <a:spAutoFit/>
          </a:bodyPr>
          <a:lstStyle/>
          <a:p>
            <a:r>
              <a:rPr lang="en-US" sz="1600" dirty="0"/>
              <a:t>3 x 1 + 1 x 1 + 2 x 1 + 0 x 0 + 5 x 0 + 7 x 0 + 1 x -1 + 8 x -1 + 2 x -1</a:t>
            </a:r>
          </a:p>
        </p:txBody>
      </p:sp>
      <p:pic>
        <p:nvPicPr>
          <p:cNvPr id="19" name="Picture 18">
            <a:extLst>
              <a:ext uri="{FF2B5EF4-FFF2-40B4-BE49-F238E27FC236}">
                <a16:creationId xmlns:a16="http://schemas.microsoft.com/office/drawing/2014/main" id="{CC259BCE-C032-4A0E-B954-DBD32A933F98}"/>
              </a:ext>
            </a:extLst>
          </p:cNvPr>
          <p:cNvPicPr>
            <a:picLocks noChangeAspect="1"/>
          </p:cNvPicPr>
          <p:nvPr/>
        </p:nvPicPr>
        <p:blipFill>
          <a:blip r:embed="rId6"/>
          <a:stretch>
            <a:fillRect/>
          </a:stretch>
        </p:blipFill>
        <p:spPr>
          <a:xfrm>
            <a:off x="8823401" y="2452208"/>
            <a:ext cx="2426840" cy="1441687"/>
          </a:xfrm>
          <a:prstGeom prst="rect">
            <a:avLst/>
          </a:prstGeom>
        </p:spPr>
      </p:pic>
      <p:pic>
        <p:nvPicPr>
          <p:cNvPr id="23" name="Picture 22">
            <a:extLst>
              <a:ext uri="{FF2B5EF4-FFF2-40B4-BE49-F238E27FC236}">
                <a16:creationId xmlns:a16="http://schemas.microsoft.com/office/drawing/2014/main" id="{89EAEE34-B5DF-420B-B606-54C8FCF971B5}"/>
              </a:ext>
            </a:extLst>
          </p:cNvPr>
          <p:cNvPicPr>
            <a:picLocks noChangeAspect="1"/>
          </p:cNvPicPr>
          <p:nvPr/>
        </p:nvPicPr>
        <p:blipFill>
          <a:blip r:embed="rId7"/>
          <a:stretch>
            <a:fillRect/>
          </a:stretch>
        </p:blipFill>
        <p:spPr>
          <a:xfrm>
            <a:off x="8837067" y="2452208"/>
            <a:ext cx="2414826" cy="1441687"/>
          </a:xfrm>
          <a:prstGeom prst="rect">
            <a:avLst/>
          </a:prstGeom>
        </p:spPr>
      </p:pic>
      <p:grpSp>
        <p:nvGrpSpPr>
          <p:cNvPr id="28" name="Group 27">
            <a:extLst>
              <a:ext uri="{FF2B5EF4-FFF2-40B4-BE49-F238E27FC236}">
                <a16:creationId xmlns:a16="http://schemas.microsoft.com/office/drawing/2014/main" id="{9846C716-5919-4D87-BDB5-E4FE440E8CEE}"/>
              </a:ext>
            </a:extLst>
          </p:cNvPr>
          <p:cNvGrpSpPr/>
          <p:nvPr/>
        </p:nvGrpSpPr>
        <p:grpSpPr>
          <a:xfrm>
            <a:off x="621760" y="2135110"/>
            <a:ext cx="3502750" cy="2385754"/>
            <a:chOff x="6696340" y="4199273"/>
            <a:chExt cx="3518067" cy="2432049"/>
          </a:xfrm>
        </p:grpSpPr>
        <p:pic>
          <p:nvPicPr>
            <p:cNvPr id="12" name="Picture 11">
              <a:extLst>
                <a:ext uri="{FF2B5EF4-FFF2-40B4-BE49-F238E27FC236}">
                  <a16:creationId xmlns:a16="http://schemas.microsoft.com/office/drawing/2014/main" id="{57C379D3-1132-4F7B-8FB3-980CE2029D79}"/>
                </a:ext>
              </a:extLst>
            </p:cNvPr>
            <p:cNvPicPr>
              <a:picLocks noChangeAspect="1"/>
            </p:cNvPicPr>
            <p:nvPr/>
          </p:nvPicPr>
          <p:blipFill>
            <a:blip r:embed="rId8"/>
            <a:stretch>
              <a:fillRect/>
            </a:stretch>
          </p:blipFill>
          <p:spPr>
            <a:xfrm>
              <a:off x="6696340" y="4199273"/>
              <a:ext cx="3518067" cy="2432049"/>
            </a:xfrm>
            <a:prstGeom prst="rect">
              <a:avLst/>
            </a:prstGeom>
          </p:spPr>
        </p:pic>
        <p:sp>
          <p:nvSpPr>
            <p:cNvPr id="20" name="Rectangle 19">
              <a:extLst>
                <a:ext uri="{FF2B5EF4-FFF2-40B4-BE49-F238E27FC236}">
                  <a16:creationId xmlns:a16="http://schemas.microsoft.com/office/drawing/2014/main" id="{6DD48366-8546-4B01-876F-9E91AF5D7095}"/>
                </a:ext>
              </a:extLst>
            </p:cNvPr>
            <p:cNvSpPr/>
            <p:nvPr/>
          </p:nvSpPr>
          <p:spPr>
            <a:xfrm>
              <a:off x="6737350" y="4240052"/>
              <a:ext cx="1695450" cy="1183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99F615B-CD8B-42FB-AF7F-1F3325A5BBCD}"/>
              </a:ext>
            </a:extLst>
          </p:cNvPr>
          <p:cNvGrpSpPr/>
          <p:nvPr/>
        </p:nvGrpSpPr>
        <p:grpSpPr>
          <a:xfrm>
            <a:off x="608785" y="2134378"/>
            <a:ext cx="3526566" cy="2403176"/>
            <a:chOff x="7318724" y="4321657"/>
            <a:chExt cx="3502750" cy="2412271"/>
          </a:xfrm>
        </p:grpSpPr>
        <p:pic>
          <p:nvPicPr>
            <p:cNvPr id="16" name="Picture 15">
              <a:extLst>
                <a:ext uri="{FF2B5EF4-FFF2-40B4-BE49-F238E27FC236}">
                  <a16:creationId xmlns:a16="http://schemas.microsoft.com/office/drawing/2014/main" id="{73AAB7BA-D3BB-40D0-8125-6F353C5570D7}"/>
                </a:ext>
              </a:extLst>
            </p:cNvPr>
            <p:cNvPicPr>
              <a:picLocks noChangeAspect="1"/>
            </p:cNvPicPr>
            <p:nvPr/>
          </p:nvPicPr>
          <p:blipFill>
            <a:blip r:embed="rId9"/>
            <a:stretch>
              <a:fillRect/>
            </a:stretch>
          </p:blipFill>
          <p:spPr>
            <a:xfrm>
              <a:off x="7318724" y="4321657"/>
              <a:ext cx="3502750" cy="2412271"/>
            </a:xfrm>
            <a:prstGeom prst="rect">
              <a:avLst/>
            </a:prstGeom>
          </p:spPr>
        </p:pic>
        <p:sp>
          <p:nvSpPr>
            <p:cNvPr id="22" name="Rectangle 21">
              <a:extLst>
                <a:ext uri="{FF2B5EF4-FFF2-40B4-BE49-F238E27FC236}">
                  <a16:creationId xmlns:a16="http://schemas.microsoft.com/office/drawing/2014/main" id="{DA7FE43A-B32F-400D-9E4C-8DA4E42C9D04}"/>
                </a:ext>
              </a:extLst>
            </p:cNvPr>
            <p:cNvSpPr/>
            <p:nvPr/>
          </p:nvSpPr>
          <p:spPr>
            <a:xfrm>
              <a:off x="7927976" y="4368800"/>
              <a:ext cx="1701800" cy="115899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4">
            <a:extLst>
              <a:ext uri="{FF2B5EF4-FFF2-40B4-BE49-F238E27FC236}">
                <a16:creationId xmlns:a16="http://schemas.microsoft.com/office/drawing/2014/main" id="{7D4686BD-F692-4D47-BF9F-0717E79C4F18}"/>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Convolution</a:t>
            </a:r>
          </a:p>
        </p:txBody>
      </p:sp>
      <p:sp>
        <p:nvSpPr>
          <p:cNvPr id="21" name="TextBox 20">
            <a:extLst>
              <a:ext uri="{FF2B5EF4-FFF2-40B4-BE49-F238E27FC236}">
                <a16:creationId xmlns:a16="http://schemas.microsoft.com/office/drawing/2014/main" id="{FAF63AE4-6F6C-4516-A725-5ADB7DC38CCD}"/>
              </a:ext>
            </a:extLst>
          </p:cNvPr>
          <p:cNvSpPr txBox="1"/>
          <p:nvPr/>
        </p:nvSpPr>
        <p:spPr>
          <a:xfrm>
            <a:off x="635196" y="4702874"/>
            <a:ext cx="5442516" cy="338554"/>
          </a:xfrm>
          <a:prstGeom prst="rect">
            <a:avLst/>
          </a:prstGeom>
          <a:noFill/>
        </p:spPr>
        <p:txBody>
          <a:bodyPr wrap="none" rtlCol="0">
            <a:spAutoFit/>
          </a:bodyPr>
          <a:lstStyle/>
          <a:p>
            <a:r>
              <a:rPr lang="en-US" sz="1600" dirty="0"/>
              <a:t>0 x 1 + 5 x 1 + 7 x 1 + 1 x 0 + 8 x 0 + 2 x 0 + 2 x -1 + 9 x -1 + 5 x -1</a:t>
            </a:r>
          </a:p>
        </p:txBody>
      </p:sp>
      <p:sp>
        <p:nvSpPr>
          <p:cNvPr id="2" name="TextBox 1">
            <a:extLst>
              <a:ext uri="{FF2B5EF4-FFF2-40B4-BE49-F238E27FC236}">
                <a16:creationId xmlns:a16="http://schemas.microsoft.com/office/drawing/2014/main" id="{C89EB54B-784D-4AD6-B4B6-5210F0885220}"/>
              </a:ext>
            </a:extLst>
          </p:cNvPr>
          <p:cNvSpPr txBox="1"/>
          <p:nvPr/>
        </p:nvSpPr>
        <p:spPr>
          <a:xfrm>
            <a:off x="2008257" y="1598726"/>
            <a:ext cx="684803" cy="369332"/>
          </a:xfrm>
          <a:prstGeom prst="rect">
            <a:avLst/>
          </a:prstGeom>
          <a:noFill/>
        </p:spPr>
        <p:txBody>
          <a:bodyPr wrap="none" rtlCol="0">
            <a:spAutoFit/>
          </a:bodyPr>
          <a:lstStyle/>
          <a:p>
            <a:r>
              <a:rPr lang="en-US" dirty="0"/>
              <a:t>Input</a:t>
            </a:r>
          </a:p>
        </p:txBody>
      </p:sp>
      <p:sp>
        <p:nvSpPr>
          <p:cNvPr id="24" name="TextBox 23">
            <a:extLst>
              <a:ext uri="{FF2B5EF4-FFF2-40B4-BE49-F238E27FC236}">
                <a16:creationId xmlns:a16="http://schemas.microsoft.com/office/drawing/2014/main" id="{1290B4AB-2531-425D-95A8-944585F0B1F2}"/>
              </a:ext>
            </a:extLst>
          </p:cNvPr>
          <p:cNvSpPr txBox="1"/>
          <p:nvPr/>
        </p:nvSpPr>
        <p:spPr>
          <a:xfrm>
            <a:off x="5850970" y="1598726"/>
            <a:ext cx="1575816" cy="369332"/>
          </a:xfrm>
          <a:prstGeom prst="rect">
            <a:avLst/>
          </a:prstGeom>
          <a:noFill/>
        </p:spPr>
        <p:txBody>
          <a:bodyPr wrap="none" rtlCol="0">
            <a:spAutoFit/>
          </a:bodyPr>
          <a:lstStyle/>
          <a:p>
            <a:r>
              <a:rPr lang="en-US" dirty="0"/>
              <a:t>Filter or Kernel</a:t>
            </a:r>
          </a:p>
        </p:txBody>
      </p:sp>
      <p:sp>
        <p:nvSpPr>
          <p:cNvPr id="25" name="TextBox 24">
            <a:extLst>
              <a:ext uri="{FF2B5EF4-FFF2-40B4-BE49-F238E27FC236}">
                <a16:creationId xmlns:a16="http://schemas.microsoft.com/office/drawing/2014/main" id="{7EE89F74-7949-456A-833E-E6B063EDCCD5}"/>
              </a:ext>
            </a:extLst>
          </p:cNvPr>
          <p:cNvSpPr txBox="1"/>
          <p:nvPr/>
        </p:nvSpPr>
        <p:spPr>
          <a:xfrm>
            <a:off x="9558873" y="1598726"/>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6058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CA71E4BF-5F28-45CD-BB8C-D2C6FDCA3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94" y="348521"/>
            <a:ext cx="10952812" cy="6160957"/>
          </a:xfrm>
          <a:prstGeom prst="rect">
            <a:avLst/>
          </a:prstGeom>
        </p:spPr>
      </p:pic>
      <p:sp>
        <p:nvSpPr>
          <p:cNvPr id="5" name="TextBox 4">
            <a:extLst>
              <a:ext uri="{FF2B5EF4-FFF2-40B4-BE49-F238E27FC236}">
                <a16:creationId xmlns:a16="http://schemas.microsoft.com/office/drawing/2014/main" id="{DB065433-0719-434E-85C3-2CC91E896A1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235255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Implementing a Convolution Operation</a:t>
            </a:r>
          </a:p>
          <a:p>
            <a:pPr algn="ctr"/>
            <a:r>
              <a:rPr lang="en-US" sz="3600" dirty="0">
                <a:solidFill>
                  <a:schemeClr val="tx1">
                    <a:lumMod val="65000"/>
                    <a:lumOff val="35000"/>
                  </a:schemeClr>
                </a:solidFill>
                <a:latin typeface="Palatino Linotype" panose="02040502050505030304" pitchFamily="18" charset="0"/>
              </a:rPr>
              <a:t>02.1_convolution.ipynb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8E501-6A1A-4956-9094-893DCA30DD63}"/>
              </a:ext>
            </a:extLst>
          </p:cNvPr>
          <p:cNvPicPr>
            <a:picLocks noChangeAspect="1"/>
          </p:cNvPicPr>
          <p:nvPr/>
        </p:nvPicPr>
        <p:blipFill>
          <a:blip r:embed="rId3"/>
          <a:stretch>
            <a:fillRect/>
          </a:stretch>
        </p:blipFill>
        <p:spPr>
          <a:xfrm>
            <a:off x="6358847" y="2279650"/>
            <a:ext cx="4080648" cy="2510317"/>
          </a:xfrm>
          <a:prstGeom prst="rect">
            <a:avLst/>
          </a:prstGeom>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https://www.youtube.com/watch?v=tQYZaDn_kSg</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4"/>
          <a:stretch>
            <a:fillRect/>
          </a:stretch>
        </p:blipFill>
        <p:spPr>
          <a:xfrm>
            <a:off x="1143004" y="2238061"/>
            <a:ext cx="3502750" cy="2403176"/>
          </a:xfrm>
          <a:prstGeom prst="rect">
            <a:avLst/>
          </a:prstGeom>
        </p:spPr>
      </p:pic>
      <p:sp>
        <p:nvSpPr>
          <p:cNvPr id="2" name="Rectangle 1">
            <a:extLst>
              <a:ext uri="{FF2B5EF4-FFF2-40B4-BE49-F238E27FC236}">
                <a16:creationId xmlns:a16="http://schemas.microsoft.com/office/drawing/2014/main" id="{F8EDC915-EB3B-4280-8FC2-2AD5EC9F5B26}"/>
              </a:ext>
            </a:extLst>
          </p:cNvPr>
          <p:cNvSpPr/>
          <p:nvPr/>
        </p:nvSpPr>
        <p:spPr>
          <a:xfrm>
            <a:off x="1194612" y="2292247"/>
            <a:ext cx="167068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4987F-CF0A-49A7-BB97-47D0F33AD4F6}"/>
              </a:ext>
            </a:extLst>
          </p:cNvPr>
          <p:cNvSpPr/>
          <p:nvPr/>
        </p:nvSpPr>
        <p:spPr>
          <a:xfrm>
            <a:off x="1752505" y="2292247"/>
            <a:ext cx="1694765"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004338-2E55-4312-87A1-E4510ABD9281}"/>
              </a:ext>
            </a:extLst>
          </p:cNvPr>
          <p:cNvSpPr/>
          <p:nvPr/>
        </p:nvSpPr>
        <p:spPr>
          <a:xfrm>
            <a:off x="2308900" y="2279650"/>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AB543-9A58-402A-A431-5DBC75C6D424}"/>
              </a:ext>
            </a:extLst>
          </p:cNvPr>
          <p:cNvSpPr/>
          <p:nvPr/>
        </p:nvSpPr>
        <p:spPr>
          <a:xfrm>
            <a:off x="6396947" y="2340735"/>
            <a:ext cx="1680253" cy="120256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BA29A9-1FD5-456C-A6F2-E542D531783A}"/>
              </a:ext>
            </a:extLst>
          </p:cNvPr>
          <p:cNvSpPr/>
          <p:nvPr/>
        </p:nvSpPr>
        <p:spPr>
          <a:xfrm>
            <a:off x="7519306" y="2340735"/>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6A1B6D-8DF0-4C67-8004-382CD238B12D}"/>
              </a:ext>
            </a:extLst>
          </p:cNvPr>
          <p:cNvSpPr/>
          <p:nvPr/>
        </p:nvSpPr>
        <p:spPr>
          <a:xfrm>
            <a:off x="8659175" y="2340734"/>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FFC900-850A-4F45-A009-3F53AF98D468}"/>
              </a:ext>
            </a:extLst>
          </p:cNvPr>
          <p:cNvSpPr/>
          <p:nvPr/>
        </p:nvSpPr>
        <p:spPr>
          <a:xfrm>
            <a:off x="6396947" y="3128134"/>
            <a:ext cx="1680253"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F004263-6F97-435D-B631-634E4D996FEE}"/>
              </a:ext>
            </a:extLst>
          </p:cNvPr>
          <p:cNvSpPr/>
          <p:nvPr/>
        </p:nvSpPr>
        <p:spPr>
          <a:xfrm>
            <a:off x="1182714" y="2672065"/>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4">
            <a:extLst>
              <a:ext uri="{FF2B5EF4-FFF2-40B4-BE49-F238E27FC236}">
                <a16:creationId xmlns:a16="http://schemas.microsoft.com/office/drawing/2014/main" id="{91DCB723-D720-48E3-A7D4-E314EE702730}"/>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Stride</a:t>
            </a:r>
          </a:p>
        </p:txBody>
      </p:sp>
      <p:sp>
        <p:nvSpPr>
          <p:cNvPr id="14" name="Rectangle 13">
            <a:extLst>
              <a:ext uri="{FF2B5EF4-FFF2-40B4-BE49-F238E27FC236}">
                <a16:creationId xmlns:a16="http://schemas.microsoft.com/office/drawing/2014/main" id="{4EA6C832-6EC1-473B-88B2-8F7A21B7946E}"/>
              </a:ext>
            </a:extLst>
          </p:cNvPr>
          <p:cNvSpPr/>
          <p:nvPr/>
        </p:nvSpPr>
        <p:spPr>
          <a:xfrm>
            <a:off x="2879755" y="2292568"/>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01C7D6-B33E-446C-B039-35C5656F96E8}"/>
              </a:ext>
            </a:extLst>
          </p:cNvPr>
          <p:cNvSpPr txBox="1"/>
          <p:nvPr/>
        </p:nvSpPr>
        <p:spPr>
          <a:xfrm>
            <a:off x="2023447" y="5730401"/>
            <a:ext cx="1471878" cy="461665"/>
          </a:xfrm>
          <a:prstGeom prst="rect">
            <a:avLst/>
          </a:prstGeom>
          <a:noFill/>
        </p:spPr>
        <p:txBody>
          <a:bodyPr wrap="none" rtlCol="0">
            <a:spAutoFit/>
          </a:bodyPr>
          <a:lstStyle/>
          <a:p>
            <a:r>
              <a:rPr lang="en-US" sz="2400" dirty="0"/>
              <a:t>Stride of 1</a:t>
            </a:r>
          </a:p>
        </p:txBody>
      </p:sp>
      <p:sp>
        <p:nvSpPr>
          <p:cNvPr id="17" name="TextBox 16">
            <a:extLst>
              <a:ext uri="{FF2B5EF4-FFF2-40B4-BE49-F238E27FC236}">
                <a16:creationId xmlns:a16="http://schemas.microsoft.com/office/drawing/2014/main" id="{C10C2070-029E-4F6D-9F3F-031F0762D2F0}"/>
              </a:ext>
            </a:extLst>
          </p:cNvPr>
          <p:cNvSpPr txBox="1"/>
          <p:nvPr/>
        </p:nvSpPr>
        <p:spPr>
          <a:xfrm>
            <a:off x="7638554" y="5730400"/>
            <a:ext cx="1471878" cy="461665"/>
          </a:xfrm>
          <a:prstGeom prst="rect">
            <a:avLst/>
          </a:prstGeom>
          <a:noFill/>
        </p:spPr>
        <p:txBody>
          <a:bodyPr wrap="none" rtlCol="0">
            <a:spAutoFit/>
          </a:bodyPr>
          <a:lstStyle/>
          <a:p>
            <a:r>
              <a:rPr lang="en-US" sz="2400" dirty="0"/>
              <a:t>Stride of 2</a:t>
            </a:r>
          </a:p>
        </p:txBody>
      </p:sp>
    </p:spTree>
    <p:extLst>
      <p:ext uri="{BB962C8B-B14F-4D97-AF65-F5344CB8AC3E}">
        <p14:creationId xmlns:p14="http://schemas.microsoft.com/office/powerpoint/2010/main" val="34044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20" fill="hold">
                            <p:stCondLst>
                              <p:cond delay="5000"/>
                            </p:stCondLst>
                            <p:childTnLst>
                              <p:par>
                                <p:cTn id="21" presetID="10" presetClass="entr" presetSubtype="0" fill="hold" grpId="0"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par>
                          <p:cTn id="36" fill="hold">
                            <p:stCondLst>
                              <p:cond delay="1000"/>
                            </p:stCondLst>
                            <p:childTnLst>
                              <p:par>
                                <p:cTn id="37" presetID="10" presetClass="entr" presetSubtype="0" fill="hold" grpId="0" nodeType="afterEffect">
                                  <p:stCondLst>
                                    <p:cond delay="1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40" fill="hold">
                            <p:stCondLst>
                              <p:cond delay="2500"/>
                            </p:stCondLst>
                            <p:childTnLst>
                              <p:par>
                                <p:cTn id="41" presetID="10" presetClass="entr" presetSubtype="0"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44" fill="hold">
                            <p:stCondLst>
                              <p:cond delay="4000"/>
                            </p:stCondLst>
                            <p:childTnLst>
                              <p:par>
                                <p:cTn id="45" presetID="10" presetClass="entr" presetSubtype="0" fill="hold" grpId="0" nodeType="after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20" grpId="0" animBg="1"/>
      <p:bldP spid="22" grpId="0" animBg="1"/>
      <p:bldP spid="24" grpId="0" animBg="1"/>
      <p:bldP spid="25" grpId="0" animBg="1"/>
      <p:bldP spid="26" grpId="0" animBg="1"/>
      <p:bldP spid="14"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82CD3-5FBA-4020-A70E-AD483E0325A1}"/>
              </a:ext>
            </a:extLst>
          </p:cNvPr>
          <p:cNvPicPr>
            <a:picLocks noChangeAspect="1"/>
          </p:cNvPicPr>
          <p:nvPr/>
        </p:nvPicPr>
        <p:blipFill>
          <a:blip r:embed="rId3"/>
          <a:stretch>
            <a:fillRect/>
          </a:stretch>
        </p:blipFill>
        <p:spPr>
          <a:xfrm>
            <a:off x="2617312" y="1885950"/>
            <a:ext cx="3454623" cy="2403176"/>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9" name="Rectangle 8">
            <a:extLst>
              <a:ext uri="{FF2B5EF4-FFF2-40B4-BE49-F238E27FC236}">
                <a16:creationId xmlns:a16="http://schemas.microsoft.com/office/drawing/2014/main" id="{64E97AD2-7908-4ABD-86D2-16C37C5547C5}"/>
              </a:ext>
            </a:extLst>
          </p:cNvPr>
          <p:cNvSpPr/>
          <p:nvPr/>
        </p:nvSpPr>
        <p:spPr>
          <a:xfrm>
            <a:off x="246063" y="1938188"/>
            <a:ext cx="1683920"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8C8667-1AF2-4CFF-A040-BC1D7EAC53A3}"/>
              </a:ext>
            </a:extLst>
          </p:cNvPr>
          <p:cNvSpPr/>
          <p:nvPr/>
        </p:nvSpPr>
        <p:spPr>
          <a:xfrm>
            <a:off x="3214325" y="2326290"/>
            <a:ext cx="558799" cy="37314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C346086-0D8A-468A-B1E6-C919C48C737C}"/>
              </a:ext>
            </a:extLst>
          </p:cNvPr>
          <p:cNvPicPr>
            <a:picLocks noChangeAspect="1"/>
          </p:cNvPicPr>
          <p:nvPr/>
        </p:nvPicPr>
        <p:blipFill>
          <a:blip r:embed="rId4"/>
          <a:stretch>
            <a:fillRect/>
          </a:stretch>
        </p:blipFill>
        <p:spPr>
          <a:xfrm>
            <a:off x="8559800" y="2324100"/>
            <a:ext cx="2426840" cy="1587500"/>
          </a:xfrm>
          <a:prstGeom prst="rect">
            <a:avLst/>
          </a:prstGeom>
        </p:spPr>
      </p:pic>
      <p:sp>
        <p:nvSpPr>
          <p:cNvPr id="15" name="Arc 14">
            <a:extLst>
              <a:ext uri="{FF2B5EF4-FFF2-40B4-BE49-F238E27FC236}">
                <a16:creationId xmlns:a16="http://schemas.microsoft.com/office/drawing/2014/main" id="{EFE1C6FC-3C43-4702-8C07-D6770EFD9D66}"/>
              </a:ext>
            </a:extLst>
          </p:cNvPr>
          <p:cNvSpPr/>
          <p:nvPr/>
        </p:nvSpPr>
        <p:spPr>
          <a:xfrm>
            <a:off x="3365502" y="1028700"/>
            <a:ext cx="5549898" cy="3683000"/>
          </a:xfrm>
          <a:prstGeom prst="arc">
            <a:avLst>
              <a:gd name="adj1" fmla="val 11590212"/>
              <a:gd name="adj2" fmla="val 20854387"/>
            </a:avLst>
          </a:prstGeom>
          <a:ln>
            <a:solidFill>
              <a:schemeClr val="bg2">
                <a:lumMod val="5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B2534405-8660-4576-83F6-7D080C6B7710}"/>
              </a:ext>
            </a:extLst>
          </p:cNvPr>
          <p:cNvSpPr/>
          <p:nvPr/>
        </p:nvSpPr>
        <p:spPr>
          <a:xfrm>
            <a:off x="3228975" y="2324099"/>
            <a:ext cx="2228850" cy="1539875"/>
          </a:xfrm>
          <a:prstGeom prst="rect">
            <a:avLst/>
          </a:prstGeom>
          <a:solidFill>
            <a:schemeClr val="accent3">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7A348-285A-4815-9F57-96C1966D23C0}"/>
              </a:ext>
            </a:extLst>
          </p:cNvPr>
          <p:cNvSpPr txBox="1"/>
          <p:nvPr/>
        </p:nvSpPr>
        <p:spPr>
          <a:xfrm>
            <a:off x="3960121" y="4769246"/>
            <a:ext cx="766557" cy="461665"/>
          </a:xfrm>
          <a:prstGeom prst="rect">
            <a:avLst/>
          </a:prstGeom>
          <a:noFill/>
        </p:spPr>
        <p:txBody>
          <a:bodyPr wrap="none" rtlCol="0">
            <a:spAutoFit/>
          </a:bodyPr>
          <a:lstStyle/>
          <a:p>
            <a:r>
              <a:rPr lang="en-US" sz="2400" dirty="0"/>
              <a:t>6 x 6</a:t>
            </a:r>
          </a:p>
        </p:txBody>
      </p:sp>
      <p:sp>
        <p:nvSpPr>
          <p:cNvPr id="12" name="TextBox 11">
            <a:extLst>
              <a:ext uri="{FF2B5EF4-FFF2-40B4-BE49-F238E27FC236}">
                <a16:creationId xmlns:a16="http://schemas.microsoft.com/office/drawing/2014/main" id="{1BAB5F09-CDA2-4F99-88A1-7EC64BBA7CD1}"/>
              </a:ext>
            </a:extLst>
          </p:cNvPr>
          <p:cNvSpPr txBox="1"/>
          <p:nvPr/>
        </p:nvSpPr>
        <p:spPr>
          <a:xfrm>
            <a:off x="9389941" y="4763292"/>
            <a:ext cx="766557" cy="461665"/>
          </a:xfrm>
          <a:prstGeom prst="rect">
            <a:avLst/>
          </a:prstGeom>
          <a:noFill/>
        </p:spPr>
        <p:txBody>
          <a:bodyPr wrap="none" rtlCol="0">
            <a:spAutoFit/>
          </a:bodyPr>
          <a:lstStyle/>
          <a:p>
            <a:r>
              <a:rPr lang="en-US" sz="2400" dirty="0"/>
              <a:t>4 x 4</a:t>
            </a: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00222 -0.00348 L 0.19701 0.00023 " pathEditMode="relative" rAng="0" ptsTypes="AA">
                                      <p:cBhvr>
                                        <p:cTn id="11" dur="2000" fill="hold"/>
                                        <p:tgtEl>
                                          <p:spTgt spid="9"/>
                                        </p:tgtEl>
                                        <p:attrNameLst>
                                          <p:attrName>ppt_x</p:attrName>
                                          <p:attrName>ppt_y</p:attrName>
                                        </p:attrNameLst>
                                      </p:cBhvr>
                                      <p:rCtr x="9740" y="18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E8D90-12EF-44E1-A80F-305CC9B6718C}"/>
              </a:ext>
            </a:extLst>
          </p:cNvPr>
          <p:cNvPicPr>
            <a:picLocks noChangeAspect="1"/>
          </p:cNvPicPr>
          <p:nvPr/>
        </p:nvPicPr>
        <p:blipFill>
          <a:blip r:embed="rId3"/>
          <a:stretch>
            <a:fillRect/>
          </a:stretch>
        </p:blipFill>
        <p:spPr>
          <a:xfrm>
            <a:off x="3671020" y="2190054"/>
            <a:ext cx="4849960" cy="3495675"/>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8018E512-34FE-4C59-A771-54484D044727}"/>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Padding</a:t>
            </a:r>
          </a:p>
        </p:txBody>
      </p:sp>
      <p:pic>
        <p:nvPicPr>
          <p:cNvPr id="8" name="Picture 7">
            <a:extLst>
              <a:ext uri="{FF2B5EF4-FFF2-40B4-BE49-F238E27FC236}">
                <a16:creationId xmlns:a16="http://schemas.microsoft.com/office/drawing/2014/main" id="{20A1F666-57E0-480A-B9DE-EE454A91A89A}"/>
              </a:ext>
            </a:extLst>
          </p:cNvPr>
          <p:cNvPicPr>
            <a:picLocks noChangeAspect="1"/>
          </p:cNvPicPr>
          <p:nvPr/>
        </p:nvPicPr>
        <p:blipFill>
          <a:blip r:embed="rId4"/>
          <a:stretch>
            <a:fillRect/>
          </a:stretch>
        </p:blipFill>
        <p:spPr>
          <a:xfrm>
            <a:off x="4289425" y="2663825"/>
            <a:ext cx="3587749" cy="2538609"/>
          </a:xfrm>
          <a:prstGeom prst="rect">
            <a:avLst/>
          </a:prstGeom>
        </p:spPr>
      </p:pic>
    </p:spTree>
    <p:extLst>
      <p:ext uri="{BB962C8B-B14F-4D97-AF65-F5344CB8AC3E}">
        <p14:creationId xmlns:p14="http://schemas.microsoft.com/office/powerpoint/2010/main" val="39106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D3FB6520-F5AB-43EE-85CE-11151ED57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2" y="685800"/>
            <a:ext cx="4714875" cy="5486400"/>
          </a:xfrm>
          <a:prstGeom prst="rect">
            <a:avLst/>
          </a:prstGeom>
        </p:spPr>
      </p:pic>
      <p:sp>
        <p:nvSpPr>
          <p:cNvPr id="5" name="TextBox 4">
            <a:extLst>
              <a:ext uri="{FF2B5EF4-FFF2-40B4-BE49-F238E27FC236}">
                <a16:creationId xmlns:a16="http://schemas.microsoft.com/office/drawing/2014/main" id="{12EFF087-0C45-4A29-9014-1E16B05D8C7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8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2" name="Oval 1">
            <a:extLst>
              <a:ext uri="{FF2B5EF4-FFF2-40B4-BE49-F238E27FC236}">
                <a16:creationId xmlns:a16="http://schemas.microsoft.com/office/drawing/2014/main" id="{6F9EF8B9-7D16-488E-AC13-7DEF5337387F}"/>
              </a:ext>
            </a:extLst>
          </p:cNvPr>
          <p:cNvSpPr/>
          <p:nvPr/>
        </p:nvSpPr>
        <p:spPr>
          <a:xfrm>
            <a:off x="5359400" y="4318000"/>
            <a:ext cx="1549400" cy="95408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568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pic>
        <p:nvPicPr>
          <p:cNvPr id="7" name="Picture 6">
            <a:extLst>
              <a:ext uri="{FF2B5EF4-FFF2-40B4-BE49-F238E27FC236}">
                <a16:creationId xmlns:a16="http://schemas.microsoft.com/office/drawing/2014/main" id="{FAAF6091-9E8D-4F3B-BAA9-3C107DC948BA}"/>
              </a:ext>
            </a:extLst>
          </p:cNvPr>
          <p:cNvPicPr>
            <a:picLocks noChangeAspect="1"/>
          </p:cNvPicPr>
          <p:nvPr/>
        </p:nvPicPr>
        <p:blipFill>
          <a:blip r:embed="rId4"/>
          <a:stretch>
            <a:fillRect/>
          </a:stretch>
        </p:blipFill>
        <p:spPr>
          <a:xfrm>
            <a:off x="8579061" y="3334741"/>
            <a:ext cx="1386994" cy="821532"/>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5356" y="3355137"/>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344" y="3347312"/>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MAX</a:t>
            </a:r>
          </a:p>
          <a:p>
            <a:pPr algn="ctr"/>
            <a:endParaRPr lang="en-US" sz="2000" dirty="0">
              <a:solidFill>
                <a:schemeClr val="tx1"/>
              </a:solidFill>
            </a:endParaRPr>
          </a:p>
        </p:txBody>
      </p:sp>
    </p:spTree>
    <p:extLst>
      <p:ext uri="{BB962C8B-B14F-4D97-AF65-F5344CB8AC3E}">
        <p14:creationId xmlns:p14="http://schemas.microsoft.com/office/powerpoint/2010/main" val="409040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Quick Review</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Images and Filters</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Convolution</a:t>
            </a:r>
          </a:p>
        </p:txBody>
      </p:sp>
      <p:sp>
        <p:nvSpPr>
          <p:cNvPr id="7" name="Content Placeholder 2">
            <a:extLst>
              <a:ext uri="{FF2B5EF4-FFF2-40B4-BE49-F238E27FC236}">
                <a16:creationId xmlns:a16="http://schemas.microsoft.com/office/drawing/2014/main" id="{5B95ACA0-3AD3-8719-93E2-6F228B1E1ED2}"/>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Stride, Padding, Pooling</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DD10B3-04DA-EEDA-0082-4150BE6D51A5}"/>
              </a:ext>
            </a:extLst>
          </p:cNvPr>
          <p:cNvPicPr>
            <a:picLocks noChangeAspect="1"/>
          </p:cNvPicPr>
          <p:nvPr/>
        </p:nvPicPr>
        <p:blipFill>
          <a:blip r:embed="rId3"/>
          <a:stretch>
            <a:fillRect/>
          </a:stretch>
        </p:blipFill>
        <p:spPr>
          <a:xfrm>
            <a:off x="2580443" y="1864384"/>
            <a:ext cx="7031114" cy="3129232"/>
          </a:xfrm>
          <a:prstGeom prst="rect">
            <a:avLst/>
          </a:prstGeom>
        </p:spPr>
      </p:pic>
      <p:sp>
        <p:nvSpPr>
          <p:cNvPr id="8" name="Title 4">
            <a:extLst>
              <a:ext uri="{FF2B5EF4-FFF2-40B4-BE49-F238E27FC236}">
                <a16:creationId xmlns:a16="http://schemas.microsoft.com/office/drawing/2014/main" id="{C747190E-96F8-48B9-BC33-0CAC798566FF}"/>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9" name="TextBox 8">
            <a:extLst>
              <a:ext uri="{FF2B5EF4-FFF2-40B4-BE49-F238E27FC236}">
                <a16:creationId xmlns:a16="http://schemas.microsoft.com/office/drawing/2014/main" id="{5CCAC125-C557-4CD7-8898-5378E34CE4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405110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Average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8847" y="3366109"/>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028" y="3354373"/>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AVG</a:t>
            </a:r>
          </a:p>
          <a:p>
            <a:pPr algn="ctr"/>
            <a:endParaRPr lang="en-US" sz="2000" dirty="0">
              <a:solidFill>
                <a:schemeClr val="tx1"/>
              </a:solidFill>
            </a:endParaRPr>
          </a:p>
        </p:txBody>
      </p:sp>
      <p:pic>
        <p:nvPicPr>
          <p:cNvPr id="12" name="Picture 11">
            <a:extLst>
              <a:ext uri="{FF2B5EF4-FFF2-40B4-BE49-F238E27FC236}">
                <a16:creationId xmlns:a16="http://schemas.microsoft.com/office/drawing/2014/main" id="{CE733E12-3912-4A80-AC1E-7AA11616455D}"/>
              </a:ext>
            </a:extLst>
          </p:cNvPr>
          <p:cNvPicPr>
            <a:picLocks noChangeAspect="1"/>
          </p:cNvPicPr>
          <p:nvPr/>
        </p:nvPicPr>
        <p:blipFill>
          <a:blip r:embed="rId4"/>
          <a:stretch>
            <a:fillRect/>
          </a:stretch>
        </p:blipFill>
        <p:spPr>
          <a:xfrm>
            <a:off x="8579061" y="3337295"/>
            <a:ext cx="1386994" cy="816424"/>
          </a:xfrm>
          <a:prstGeom prst="rect">
            <a:avLst/>
          </a:prstGeom>
        </p:spPr>
      </p:pic>
    </p:spTree>
    <p:extLst>
      <p:ext uri="{BB962C8B-B14F-4D97-AF65-F5344CB8AC3E}">
        <p14:creationId xmlns:p14="http://schemas.microsoft.com/office/powerpoint/2010/main" val="9746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4" name="Oval 3">
            <a:extLst>
              <a:ext uri="{FF2B5EF4-FFF2-40B4-BE49-F238E27FC236}">
                <a16:creationId xmlns:a16="http://schemas.microsoft.com/office/drawing/2014/main" id="{DF500640-4B4C-4C7B-9F57-97DAF64EDF71}"/>
              </a:ext>
            </a:extLst>
          </p:cNvPr>
          <p:cNvSpPr/>
          <p:nvPr/>
        </p:nvSpPr>
        <p:spPr>
          <a:xfrm>
            <a:off x="8843963" y="2028824"/>
            <a:ext cx="971550" cy="29718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7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C292BB-DA21-4255-80F2-698E81CC3887}"/>
              </a:ext>
            </a:extLst>
          </p:cNvPr>
          <p:cNvPicPr>
            <a:picLocks noChangeAspect="1"/>
          </p:cNvPicPr>
          <p:nvPr/>
        </p:nvPicPr>
        <p:blipFill>
          <a:blip r:embed="rId3"/>
          <a:stretch>
            <a:fillRect/>
          </a:stretch>
        </p:blipFill>
        <p:spPr>
          <a:xfrm>
            <a:off x="2876550" y="1595437"/>
            <a:ext cx="6438900" cy="3667125"/>
          </a:xfrm>
          <a:prstGeom prst="rect">
            <a:avLst/>
          </a:prstGeom>
        </p:spPr>
      </p:pic>
    </p:spTree>
    <p:extLst>
      <p:ext uri="{BB962C8B-B14F-4D97-AF65-F5344CB8AC3E}">
        <p14:creationId xmlns:p14="http://schemas.microsoft.com/office/powerpoint/2010/main" val="26454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760F1F0-4F7C-4834-B8EC-922F9AF83899}"/>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Cat &amp; Dog Classifier</a:t>
            </a:r>
          </a:p>
          <a:p>
            <a:pPr algn="ctr"/>
            <a:r>
              <a:rPr lang="en-US" sz="3600" dirty="0">
                <a:solidFill>
                  <a:schemeClr val="tx1">
                    <a:lumMod val="65000"/>
                    <a:lumOff val="35000"/>
                  </a:schemeClr>
                </a:solidFill>
                <a:latin typeface="Palatino Linotype" panose="02040502050505030304" pitchFamily="18" charset="0"/>
              </a:rPr>
              <a:t>02.2_catdog.ipynb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28119-558D-47F3-9F44-B2C33419FD3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6926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volution_schematic">
            <a:extLst>
              <a:ext uri="{FF2B5EF4-FFF2-40B4-BE49-F238E27FC236}">
                <a16:creationId xmlns:a16="http://schemas.microsoft.com/office/drawing/2014/main" id="{664CE962-988E-4B48-BA27-6822CF19E01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1600200"/>
            <a:ext cx="501015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2D78C7-D2BA-49D6-A8C5-519F3F67A3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10953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16008">
            <a:extLst>
              <a:ext uri="{FF2B5EF4-FFF2-40B4-BE49-F238E27FC236}">
                <a16:creationId xmlns:a16="http://schemas.microsoft.com/office/drawing/2014/main" id="{89F4E9D0-FCD3-44CD-B4FB-8ABC95DAC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23863"/>
            <a:ext cx="4953000" cy="601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7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Tree>
    <p:extLst>
      <p:ext uri="{BB962C8B-B14F-4D97-AF65-F5344CB8AC3E}">
        <p14:creationId xmlns:p14="http://schemas.microsoft.com/office/powerpoint/2010/main" val="177794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6001">
            <a:extLst>
              <a:ext uri="{FF2B5EF4-FFF2-40B4-BE49-F238E27FC236}">
                <a16:creationId xmlns:a16="http://schemas.microsoft.com/office/drawing/2014/main" id="{C7B22DE8-D319-44D5-970A-A930A4BA4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363" y="2355056"/>
            <a:ext cx="8101273" cy="2147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D27826-ABA4-41B4-9A9B-109678211BA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4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6002">
            <a:extLst>
              <a:ext uri="{FF2B5EF4-FFF2-40B4-BE49-F238E27FC236}">
                <a16:creationId xmlns:a16="http://schemas.microsoft.com/office/drawing/2014/main" id="{7D6EE558-83B9-4802-AC40-8B64E2116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804863"/>
            <a:ext cx="6610350" cy="524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009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16003">
            <a:extLst>
              <a:ext uri="{FF2B5EF4-FFF2-40B4-BE49-F238E27FC236}">
                <a16:creationId xmlns:a16="http://schemas.microsoft.com/office/drawing/2014/main" id="{3B1B0F19-5AFE-490F-BF03-39FF85C15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7" y="671512"/>
            <a:ext cx="6600825" cy="5514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A9EAF-887F-46C8-8192-4AFEF6ABBFD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637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6004">
            <a:extLst>
              <a:ext uri="{FF2B5EF4-FFF2-40B4-BE49-F238E27FC236}">
                <a16:creationId xmlns:a16="http://schemas.microsoft.com/office/drawing/2014/main" id="{BE352915-61B8-4F43-B389-E1DB0AFE6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671638"/>
            <a:ext cx="6562725"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E1B2B1-323E-42BA-A8AD-1EB02B490D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164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16005">
            <a:extLst>
              <a:ext uri="{FF2B5EF4-FFF2-40B4-BE49-F238E27FC236}">
                <a16:creationId xmlns:a16="http://schemas.microsoft.com/office/drawing/2014/main" id="{ABFBF463-700B-4F0E-B823-75CEAF388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2347913"/>
            <a:ext cx="6610350" cy="2162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3EAEA2-611E-4AB2-BBED-4075B308BB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446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16007">
            <a:extLst>
              <a:ext uri="{FF2B5EF4-FFF2-40B4-BE49-F238E27FC236}">
                <a16:creationId xmlns:a16="http://schemas.microsoft.com/office/drawing/2014/main" id="{CAF8B41C-15F4-476C-BEE6-926193EF6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014" y="2143125"/>
            <a:ext cx="7563971"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1B4731C7-D297-41C6-BEA3-58A1EA70DD89}"/>
              </a:ext>
            </a:extLst>
          </p:cNvPr>
          <p:cNvSpPr txBox="1"/>
          <p:nvPr/>
        </p:nvSpPr>
        <p:spPr>
          <a:xfrm>
            <a:off x="2922495" y="4876800"/>
            <a:ext cx="1011815" cy="400110"/>
          </a:xfrm>
          <a:prstGeom prst="rect">
            <a:avLst/>
          </a:prstGeom>
          <a:noFill/>
        </p:spPr>
        <p:txBody>
          <a:bodyPr wrap="none" rtlCol="0">
            <a:spAutoFit/>
          </a:bodyPr>
          <a:lstStyle/>
          <a:p>
            <a:r>
              <a:rPr lang="en-US" sz="2000" dirty="0"/>
              <a:t>Blurring</a:t>
            </a:r>
          </a:p>
        </p:txBody>
      </p:sp>
      <p:sp>
        <p:nvSpPr>
          <p:cNvPr id="5" name="TextBox 4">
            <a:extLst>
              <a:ext uri="{FF2B5EF4-FFF2-40B4-BE49-F238E27FC236}">
                <a16:creationId xmlns:a16="http://schemas.microsoft.com/office/drawing/2014/main" id="{3AF21DC3-7E92-4F35-9B8D-0F0BCA83832E}"/>
              </a:ext>
            </a:extLst>
          </p:cNvPr>
          <p:cNvSpPr txBox="1"/>
          <p:nvPr/>
        </p:nvSpPr>
        <p:spPr>
          <a:xfrm>
            <a:off x="5136954" y="4876800"/>
            <a:ext cx="1918089" cy="400110"/>
          </a:xfrm>
          <a:prstGeom prst="rect">
            <a:avLst/>
          </a:prstGeom>
          <a:noFill/>
        </p:spPr>
        <p:txBody>
          <a:bodyPr wrap="none" rtlCol="0">
            <a:spAutoFit/>
          </a:bodyPr>
          <a:lstStyle/>
          <a:p>
            <a:r>
              <a:rPr lang="en-US" sz="2000" dirty="0"/>
              <a:t>Horizontal Edges</a:t>
            </a:r>
          </a:p>
        </p:txBody>
      </p:sp>
      <p:sp>
        <p:nvSpPr>
          <p:cNvPr id="6" name="TextBox 5">
            <a:extLst>
              <a:ext uri="{FF2B5EF4-FFF2-40B4-BE49-F238E27FC236}">
                <a16:creationId xmlns:a16="http://schemas.microsoft.com/office/drawing/2014/main" id="{C3805CB0-4499-45C8-9D1D-0F5F37B4AD3F}"/>
              </a:ext>
            </a:extLst>
          </p:cNvPr>
          <p:cNvSpPr txBox="1"/>
          <p:nvPr/>
        </p:nvSpPr>
        <p:spPr>
          <a:xfrm>
            <a:off x="7978765" y="4876800"/>
            <a:ext cx="1632242" cy="400110"/>
          </a:xfrm>
          <a:prstGeom prst="rect">
            <a:avLst/>
          </a:prstGeom>
          <a:noFill/>
        </p:spPr>
        <p:txBody>
          <a:bodyPr wrap="none" rtlCol="0">
            <a:spAutoFit/>
          </a:bodyPr>
          <a:lstStyle/>
          <a:p>
            <a:r>
              <a:rPr lang="en-US" sz="2000" dirty="0"/>
              <a:t>Vertical Edges</a:t>
            </a:r>
          </a:p>
        </p:txBody>
      </p:sp>
    </p:spTree>
    <p:extLst>
      <p:ext uri="{BB962C8B-B14F-4D97-AF65-F5344CB8AC3E}">
        <p14:creationId xmlns:p14="http://schemas.microsoft.com/office/powerpoint/2010/main" val="334277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5735</TotalTime>
  <Words>3773</Words>
  <Application>Microsoft Office PowerPoint</Application>
  <PresentationFormat>Widescreen</PresentationFormat>
  <Paragraphs>252</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vt:lpstr>
      <vt:lpstr>PowerPoint Presentation</vt:lpstr>
      <vt:lpstr>PowerPoint Presentation</vt:lpstr>
      <vt:lpstr>Stride</vt:lpstr>
      <vt:lpstr>PowerPoint Presentation</vt:lpstr>
      <vt:lpstr>Padding</vt:lpstr>
      <vt:lpstr>PowerPoint Presentation</vt:lpstr>
      <vt:lpstr>PowerPoint Presentation</vt:lpstr>
      <vt:lpstr>Max Pooling</vt:lpstr>
      <vt:lpstr>Max Pooling</vt:lpstr>
      <vt:lpstr>Average Pooling</vt:lpstr>
      <vt:lpstr>PowerPoint Presentation</vt:lpstr>
      <vt:lpstr>PowerPoint Presentation</vt:lpstr>
      <vt:lpstr>PowerPoint Presentation</vt:lpstr>
      <vt:lpstr>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500</cp:revision>
  <cp:lastPrinted>2021-10-19T13:08:47Z</cp:lastPrinted>
  <dcterms:created xsi:type="dcterms:W3CDTF">2021-03-18T17:30:04Z</dcterms:created>
  <dcterms:modified xsi:type="dcterms:W3CDTF">2022-09-15T17:13:35Z</dcterms:modified>
</cp:coreProperties>
</file>