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2" r:id="rId2"/>
    <p:sldId id="352" r:id="rId3"/>
    <p:sldId id="346" r:id="rId4"/>
    <p:sldId id="302" r:id="rId5"/>
    <p:sldId id="300" r:id="rId6"/>
    <p:sldId id="295" r:id="rId7"/>
    <p:sldId id="355" r:id="rId8"/>
    <p:sldId id="299" r:id="rId9"/>
    <p:sldId id="347" r:id="rId10"/>
    <p:sldId id="296" r:id="rId11"/>
    <p:sldId id="257" r:id="rId12"/>
    <p:sldId id="297" r:id="rId13"/>
    <p:sldId id="298" r:id="rId14"/>
    <p:sldId id="324" r:id="rId15"/>
    <p:sldId id="332" r:id="rId16"/>
    <p:sldId id="333" r:id="rId17"/>
    <p:sldId id="354" r:id="rId18"/>
    <p:sldId id="325" r:id="rId19"/>
    <p:sldId id="326" r:id="rId20"/>
    <p:sldId id="323" r:id="rId21"/>
    <p:sldId id="353" r:id="rId22"/>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56" autoAdjust="0"/>
    <p:restoredTop sz="80054" autoAdjust="0"/>
  </p:normalViewPr>
  <p:slideViewPr>
    <p:cSldViewPr snapToGrid="0" showGuides="1">
      <p:cViewPr varScale="1">
        <p:scale>
          <a:sx n="53" d="100"/>
          <a:sy n="53" d="100"/>
        </p:scale>
        <p:origin x="588"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9/11/2022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Eyes transform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MNIST (Modified National Institute of Standards &amp; Technology) dataset is famous in AI.  It was curated by Yann LeCun, Corinna Cortes, and Chris Burges in 1998.  It consists of 60,000 handwritten digits for model training and 10,000 more for validating the model’s performance on unseen data.  Each MNIST digit is a 28 x 28-pixel image.  Each pixel is 8-bit, meaning that the pixel darkness can vary from 0 (white) to 255 (black), with the intervening range of integers representing gradually darker shades of gray. </a:t>
            </a:r>
          </a:p>
          <a:p>
            <a:pPr defTabSz="939363">
              <a:defRPr/>
            </a:pPr>
            <a:endParaRPr lang="en-US" dirty="0"/>
          </a:p>
          <a:p>
            <a:pPr marL="0" marR="0" lvl="0" indent="0" algn="l" defTabSz="939363"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In 1998, Yann LeCun and co-authors introduced the famous </a:t>
            </a:r>
            <a:r>
              <a:rPr lang="en-US" sz="1200" i="1" dirty="0">
                <a:solidFill>
                  <a:srgbClr val="000000"/>
                </a:solidFill>
                <a:latin typeface="+mn-lt"/>
              </a:rPr>
              <a:t>LeNet-5 </a:t>
            </a:r>
            <a:r>
              <a:rPr lang="en-US" sz="1200" dirty="0">
                <a:solidFill>
                  <a:srgbClr val="000000"/>
                </a:solidFill>
                <a:latin typeface="+mn-lt"/>
              </a:rPr>
              <a:t>architecture.  This model was widely used by banks to recognize handwritten check numbers.  In today’s MNIST exercise, you will create a shallow Keras network that does the same thing.   </a:t>
            </a:r>
          </a:p>
          <a:p>
            <a:pPr defTabSz="939363">
              <a:defRPr/>
            </a:pPr>
            <a:endParaRPr lang="en-US" dirty="0"/>
          </a:p>
          <a:p>
            <a:pPr defTabSz="939363">
              <a:defRPr/>
            </a:pPr>
            <a:r>
              <a:rPr lang="en-US" dirty="0"/>
              <a:t>The exercise for this workshop starts on page 123 of </a:t>
            </a:r>
            <a:r>
              <a:rPr lang="en-US" i="1" dirty="0"/>
              <a:t>The</a:t>
            </a:r>
            <a:r>
              <a:rPr lang="en-US" dirty="0"/>
              <a:t> </a:t>
            </a:r>
            <a:r>
              <a:rPr lang="en-US" i="1" dirty="0"/>
              <a:t>Deep Learning Workshop</a:t>
            </a:r>
            <a:r>
              <a:rPr lang="en-US" dirty="0"/>
              <a:t>. </a:t>
            </a:r>
          </a:p>
          <a:p>
            <a:pPr defTabSz="939363">
              <a:defRPr/>
            </a:pPr>
            <a:endParaRPr lang="en-US" dirty="0"/>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As mentioned earlier, computers only understand numbers.   In AI, we use special words to describe the different ways numbers are combined.  These combinations assume shapes and those shapes have names.  Thus, we need to introduce some numeric vocabulary.  AI vocabulary is important and worth learning.</a:t>
            </a:r>
          </a:p>
          <a:p>
            <a:endParaRPr lang="en-US" dirty="0">
              <a:latin typeface="+mn-lt"/>
            </a:endParaRPr>
          </a:p>
          <a:p>
            <a:pPr marL="228600" indent="-228600">
              <a:buAutoNum type="arabicPeriod"/>
            </a:pPr>
            <a:r>
              <a:rPr lang="en-US" dirty="0">
                <a:latin typeface="+mn-lt"/>
              </a:rPr>
              <a:t>A single number is </a:t>
            </a:r>
            <a:r>
              <a:rPr lang="en-US" b="1" dirty="0">
                <a:latin typeface="+mn-lt"/>
              </a:rPr>
              <a:t>atomic</a:t>
            </a:r>
            <a:r>
              <a:rPr lang="en-US" dirty="0">
                <a:latin typeface="+mn-lt"/>
              </a:rPr>
              <a:t>.  </a:t>
            </a:r>
          </a:p>
          <a:p>
            <a:pPr marL="228600" indent="-228600">
              <a:buAutoNum type="arabicPeriod"/>
            </a:pPr>
            <a:r>
              <a:rPr lang="en-US" dirty="0">
                <a:latin typeface="+mn-lt"/>
              </a:rPr>
              <a:t>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matrix is 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06959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https://playground.tensorflow</a:t>
            </a:r>
            <a:r>
              <a:rPr lang="en-US"/>
              <a:t>.org/#activation=tanh&amp;batchSize=10&amp;dataset=circle&amp;regDataset=reg-plane&amp;learningRate=0.03&amp;regularizationRate=0&amp;noise=0&amp;networkShape=4,2&amp;seed=0.25293&amp;showTestData=false&amp;discretize=false&amp;percTrainData=50&amp;x=true&amp;y=true&amp;xTimesY=false&amp;xSquared=false&amp;ySquared=false&amp;cosX=false&amp;sinX=false&amp;cosY=false&amp;sinY=false&amp;collectStats=false&amp;problem=classification&amp;initZero=false&amp;hideText=fals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6907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Let’s talk briefly about Hubel and Wiesel’s research findings.  One of their key discoveries was that many neurons in the visual cortex have a small </a:t>
            </a:r>
            <a:r>
              <a:rPr lang="en-US" sz="1200" b="1" dirty="0">
                <a:solidFill>
                  <a:srgbClr val="000000"/>
                </a:solidFill>
                <a:latin typeface="+mn-lt"/>
              </a:rPr>
              <a:t>local receptive field.  </a:t>
            </a:r>
            <a:r>
              <a:rPr lang="en-US" sz="1200" b="0" dirty="0">
                <a:solidFill>
                  <a:srgbClr val="000000"/>
                </a:solidFill>
                <a:latin typeface="+mn-lt"/>
              </a:rPr>
              <a:t>In other words, some neurons only react to visual stimuli located in a limited region of the visual field.   We see that here where the local receptive fields of five neurons are shown as dashed circles. Also, t</a:t>
            </a:r>
            <a:r>
              <a:rPr lang="en-US" sz="1200" dirty="0">
                <a:solidFill>
                  <a:srgbClr val="000000"/>
                </a:solidFill>
                <a:latin typeface="+mn-lt"/>
              </a:rPr>
              <a:t>he receptive fields of different neurons may overlap.  But taken together, they tile the entire visual field.  Hubel and Wiesel also learned that some neurons have larger receptive fields, reacting to more complex patterns or combinations of lower-level patterns. </a:t>
            </a:r>
          </a:p>
          <a:p>
            <a:pPr algn="l"/>
            <a:endParaRPr lang="en-US" sz="1200" dirty="0">
              <a:solidFill>
                <a:srgbClr val="000000"/>
              </a:solidFill>
              <a:latin typeface="+mn-lt"/>
            </a:endParaRPr>
          </a:p>
          <a:p>
            <a:pPr algn="l"/>
            <a:r>
              <a:rPr lang="en-US" sz="1200" dirty="0">
                <a:solidFill>
                  <a:srgbClr val="000000"/>
                </a:solidFill>
                <a:latin typeface="+mn-lt"/>
              </a:rPr>
              <a:t>All this led to the idea that higher level neurons receive input from lower-level neurons.  As shown here, the neurons in the second layer are only connected to a few neurons in the first layer.  This is called a </a:t>
            </a:r>
            <a:r>
              <a:rPr lang="en-US" sz="1200" b="1" i="0" dirty="0">
                <a:solidFill>
                  <a:srgbClr val="000000"/>
                </a:solidFill>
                <a:latin typeface="+mn-lt"/>
              </a:rPr>
              <a:t>sparse network.  </a:t>
            </a:r>
            <a:r>
              <a:rPr lang="en-US" sz="1200" dirty="0">
                <a:solidFill>
                  <a:srgbClr val="000000"/>
                </a:solidFill>
                <a:latin typeface="+mn-lt"/>
              </a:rPr>
              <a:t>Even so, those connections allow second layer neurons to detect more complex shapes, including triangles, x’s, and so on.  The beauty of this architecture lies in its ability to detect all sorts of complex patterns in any part of the visual field.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Hubel and Wiesel also discovered that some neurons only react to images of horizontal lines, while others react to lines with different orientations.  Interestingly, two neurons may share the same receptive field, but each reacts to different line orientations.  Neurons, in other words, specialize at detecting specific patterns.  </a:t>
            </a:r>
          </a:p>
          <a:p>
            <a:pPr algn="l"/>
            <a:endParaRPr lang="en-US" sz="1200" dirty="0">
              <a:solidFill>
                <a:srgbClr val="000000"/>
              </a:solidFill>
              <a:latin typeface="+mn-lt"/>
            </a:endParaRPr>
          </a:p>
          <a:p>
            <a:pPr algn="l"/>
            <a:r>
              <a:rPr lang="en-US" sz="1800" dirty="0">
                <a:solidFill>
                  <a:srgbClr val="000000"/>
                </a:solidFill>
                <a:effectLst/>
                <a:latin typeface="Noto Serif" panose="02020600060500020200" pitchFamily="18" charset="0"/>
                <a:ea typeface="Times New Roman" panose="02020603050405020304" pitchFamily="18" charset="0"/>
              </a:rPr>
              <a:t>Here we see a simple cell in the primary visual cortex of a cat firing at different rates, depending on the orientation of the line shown to it.</a:t>
            </a:r>
            <a:endParaRPr lang="en-US" sz="1200" dirty="0">
              <a:solidFill>
                <a:srgbClr val="000000"/>
              </a:solidFill>
              <a:latin typeface="+mn-lt"/>
            </a:endParaRPr>
          </a:p>
          <a:p>
            <a:pPr algn="l"/>
            <a:endParaRPr lang="en-US" sz="1200" dirty="0">
              <a:solidFill>
                <a:srgbClr val="000000"/>
              </a:solidFill>
              <a:latin typeface="+mn-lt"/>
            </a:endParaRPr>
          </a:p>
          <a:p>
            <a:pPr algn="l"/>
            <a:r>
              <a:rPr lang="en-US" sz="1200" dirty="0">
                <a:solidFill>
                  <a:srgbClr val="000000"/>
                </a:solidFill>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Additional information about Hubel and Wiesel’s research is provided in the BiologicalVision.pdf, located in our Practicum Teams workspace.  Path: Files -&gt; Textbooks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9923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do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Now that we’ve seen a high-level picture of a vertical edge detection filter, let’s dive into the details of what’s happening inside that blue box.  In this learning experience, you will see how a filter is implemented in Python.</a:t>
            </a:r>
          </a:p>
          <a:p>
            <a:pPr defTabSz="939363">
              <a:defRPr/>
            </a:pPr>
            <a:endParaRPr lang="en-US" dirty="0"/>
          </a:p>
          <a:p>
            <a:pPr defTabSz="939363">
              <a:defRPr/>
            </a:pPr>
            <a:r>
              <a:rPr lang="en-US" dirty="0"/>
              <a:t>=====</a:t>
            </a:r>
          </a:p>
          <a:p>
            <a:pPr defTabSz="939363">
              <a:defRPr/>
            </a:pPr>
            <a:r>
              <a:rPr lang="en-US" dirty="0"/>
              <a:t>Our first hands-on coding exercise comes from Andrew Glassner’s wonderful book </a:t>
            </a:r>
            <a:r>
              <a:rPr lang="en-US" i="1" dirty="0"/>
              <a:t>Deep Learning: A Visual Approach.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4096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
        <p:nvSpPr>
          <p:cNvPr id="16" name="Title 4">
            <a:extLst>
              <a:ext uri="{FF2B5EF4-FFF2-40B4-BE49-F238E27FC236}">
                <a16:creationId xmlns:a16="http://schemas.microsoft.com/office/drawing/2014/main" id="{CFA17968-1E23-1507-1813-81B95AB308D8}"/>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Numbers Vocabulary</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JupyterLab / CoLab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Biology of Vision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latin typeface="Palatino Linotype" panose="02040502050505030304" pitchFamily="18" charset="0"/>
              </a:rPr>
              <a:t> Image Basics</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Vocabulary</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67FAC76E-7574-AC54-6F03-7256F2199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710" y="1387281"/>
            <a:ext cx="4598579" cy="4083438"/>
          </a:xfrm>
          <a:prstGeom prst="rect">
            <a:avLst/>
          </a:prstGeom>
        </p:spPr>
      </p:pic>
      <p:pic>
        <p:nvPicPr>
          <p:cNvPr id="4" name="Picture 3">
            <a:extLst>
              <a:ext uri="{FF2B5EF4-FFF2-40B4-BE49-F238E27FC236}">
                <a16:creationId xmlns:a16="http://schemas.microsoft.com/office/drawing/2014/main" id="{1DF6089C-2B9A-F7E6-7715-A0A073A4B05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etches of Torsten Wiesel and David Hubel.">
            <a:extLst>
              <a:ext uri="{FF2B5EF4-FFF2-40B4-BE49-F238E27FC236}">
                <a16:creationId xmlns:a16="http://schemas.microsoft.com/office/drawing/2014/main" id="{F2AAC0E1-E245-0F23-E79A-EA02BA57E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208" y="1619249"/>
            <a:ext cx="5477583" cy="36195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3AAC48-8E1A-A686-9709-D6EFF75AB802}"/>
              </a:ext>
            </a:extLst>
          </p:cNvPr>
          <p:cNvSpPr txBox="1"/>
          <p:nvPr/>
        </p:nvSpPr>
        <p:spPr>
          <a:xfrm>
            <a:off x="3257195" y="5586414"/>
            <a:ext cx="5577596" cy="457200"/>
          </a:xfrm>
          <a:prstGeom prst="rect">
            <a:avLst/>
          </a:prstGeom>
          <a:noFill/>
        </p:spPr>
        <p:txBody>
          <a:bodyPr wrap="square" rtlCol="0">
            <a:spAutoFit/>
          </a:bodyPr>
          <a:lstStyle/>
          <a:p>
            <a:r>
              <a:rPr lang="en-US" sz="2400" dirty="0"/>
              <a:t>     Torsten Wiesel	            David Hubel</a:t>
            </a:r>
          </a:p>
        </p:txBody>
      </p:sp>
      <p:sp>
        <p:nvSpPr>
          <p:cNvPr id="5" name="TextBox 4">
            <a:extLst>
              <a:ext uri="{FF2B5EF4-FFF2-40B4-BE49-F238E27FC236}">
                <a16:creationId xmlns:a16="http://schemas.microsoft.com/office/drawing/2014/main" id="{7145A311-6BBF-877D-64DF-8745DE1B5E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 NY</a:t>
            </a:r>
            <a:r>
              <a:rPr lang="en-US" sz="1400" b="0" i="0" dirty="0">
                <a:solidFill>
                  <a:schemeClr val="tx1">
                    <a:lumMod val="65000"/>
                    <a:lumOff val="35000"/>
                  </a:schemeClr>
                </a:solidFill>
                <a:effectLst/>
                <a:latin typeface="+mj-lt"/>
                <a:ea typeface="Verdana" panose="020B0604030504040204" pitchFamily="34" charset="0"/>
              </a:rPr>
              <a:t>: Addison-Wesley.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gure shows electrical activity for various orientations of line.">
            <a:extLst>
              <a:ext uri="{FF2B5EF4-FFF2-40B4-BE49-F238E27FC236}">
                <a16:creationId xmlns:a16="http://schemas.microsoft.com/office/drawing/2014/main" id="{5C82F459-A1FE-0FDC-2C5C-41A18CB4C6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628650"/>
            <a:ext cx="3086100" cy="5600700"/>
          </a:xfrm>
          <a:prstGeom prst="rect">
            <a:avLst/>
          </a:prstGeom>
          <a:noFill/>
          <a:ln>
            <a:noFill/>
          </a:ln>
        </p:spPr>
      </p:pic>
      <p:sp>
        <p:nvSpPr>
          <p:cNvPr id="3" name="TextBox 2">
            <a:extLst>
              <a:ext uri="{FF2B5EF4-FFF2-40B4-BE49-F238E27FC236}">
                <a16:creationId xmlns:a16="http://schemas.microsoft.com/office/drawing/2014/main" id="{466E2530-85F1-CE5E-AE8D-588C0F2C46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 NY</a:t>
            </a:r>
            <a:r>
              <a:rPr lang="en-US" sz="1400" b="0" i="0" dirty="0">
                <a:solidFill>
                  <a:schemeClr val="tx1">
                    <a:lumMod val="65000"/>
                    <a:lumOff val="35000"/>
                  </a:schemeClr>
                </a:solidFill>
                <a:effectLst/>
                <a:latin typeface="+mj-lt"/>
                <a:ea typeface="Verdana" panose="020B0604030504040204" pitchFamily="34" charset="0"/>
              </a:rPr>
              <a:t>: Addison-Wesley.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1289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20877" y="2960813"/>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pic>
        <p:nvPicPr>
          <p:cNvPr id="4" name="Picture 3" descr="Diagram, text&#10;&#10;Description automatically generated">
            <a:extLst>
              <a:ext uri="{FF2B5EF4-FFF2-40B4-BE49-F238E27FC236}">
                <a16:creationId xmlns:a16="http://schemas.microsoft.com/office/drawing/2014/main" id="{03824912-22A1-8690-97FA-0EE3680F1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095" y="4738477"/>
            <a:ext cx="2685809" cy="1562073"/>
          </a:xfrm>
          <a:prstGeom prst="rect">
            <a:avLst/>
          </a:prstGeom>
        </p:spPr>
      </p:pic>
      <p:sp>
        <p:nvSpPr>
          <p:cNvPr id="7" name="Oval 6">
            <a:extLst>
              <a:ext uri="{FF2B5EF4-FFF2-40B4-BE49-F238E27FC236}">
                <a16:creationId xmlns:a16="http://schemas.microsoft.com/office/drawing/2014/main" id="{CFE9395E-0878-4D64-4513-E31F77144E50}"/>
              </a:ext>
            </a:extLst>
          </p:cNvPr>
          <p:cNvSpPr/>
          <p:nvPr/>
        </p:nvSpPr>
        <p:spPr>
          <a:xfrm>
            <a:off x="5210827" y="4646112"/>
            <a:ext cx="1728592" cy="17786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4896</TotalTime>
  <Words>3137</Words>
  <Application>Microsoft Office PowerPoint</Application>
  <PresentationFormat>Widescreen</PresentationFormat>
  <Paragraphs>196</Paragraphs>
  <Slides>21</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Avenir</vt:lpstr>
      <vt:lpstr>Avenir Black</vt:lpstr>
      <vt:lpstr>Avenir Heavy</vt:lpstr>
      <vt:lpstr>MinionPro-Regular</vt:lpstr>
      <vt:lpstr>Arial</vt:lpstr>
      <vt:lpstr>Calibri</vt:lpstr>
      <vt:lpstr>Calibri Light</vt:lpstr>
      <vt:lpstr>Lato</vt:lpstr>
      <vt:lpstr>Noto Serif</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Numbers Vocabulary</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383</cp:revision>
  <cp:lastPrinted>2021-10-19T13:01:34Z</cp:lastPrinted>
  <dcterms:created xsi:type="dcterms:W3CDTF">2021-03-18T17:30:04Z</dcterms:created>
  <dcterms:modified xsi:type="dcterms:W3CDTF">2022-09-11T22:51:13Z</dcterms:modified>
</cp:coreProperties>
</file>