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346" r:id="rId4"/>
    <p:sldId id="302" r:id="rId5"/>
    <p:sldId id="300" r:id="rId6"/>
    <p:sldId id="295" r:id="rId7"/>
    <p:sldId id="299" r:id="rId8"/>
    <p:sldId id="347" r:id="rId9"/>
    <p:sldId id="296" r:id="rId10"/>
    <p:sldId id="257" r:id="rId11"/>
    <p:sldId id="297" r:id="rId12"/>
    <p:sldId id="298" r:id="rId13"/>
    <p:sldId id="324" r:id="rId14"/>
    <p:sldId id="332" r:id="rId15"/>
    <p:sldId id="333" r:id="rId16"/>
    <p:sldId id="354" r:id="rId17"/>
    <p:sldId id="325" r:id="rId18"/>
    <p:sldId id="326" r:id="rId19"/>
    <p:sldId id="323" r:id="rId20"/>
    <p:sldId id="353" r:id="rId2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56" autoAdjust="0"/>
    <p:restoredTop sz="62144" autoAdjust="0"/>
  </p:normalViewPr>
  <p:slideViewPr>
    <p:cSldViewPr snapToGrid="0" showGuides="1">
      <p:cViewPr varScale="1">
        <p:scale>
          <a:sx n="41" d="100"/>
          <a:sy n="41" d="100"/>
        </p:scale>
        <p:origin x="556"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9/9/2022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Eyes transform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399320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MNIST (Modified National Institute of Standards &amp; Technology) dataset is famous in AI.  It was curated by Yann LeCun, Corinna Cortes, and Chris Burges in 1998.  It consists of 60,000 handwritten digits for model training and 10,000 more for validating the model’s performance on unseen data.  Each MNIST digit is a 28 x 28-pixel image.  Each pixel is 8-bit, meaning that the pixel darkness can vary from 0 (white) to 255 (black), with the intervening range of integers representing gradually darker shades of gray. </a:t>
            </a:r>
          </a:p>
          <a:p>
            <a:pPr defTabSz="939363">
              <a:defRPr/>
            </a:pPr>
            <a:endParaRPr lang="en-US" dirty="0"/>
          </a:p>
          <a:p>
            <a:pPr marL="0" marR="0" lvl="0" indent="0" algn="l" defTabSz="939363"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rPr>
              <a:t>In 1998, Yann LeCun and co-authors introduced the famous </a:t>
            </a:r>
            <a:r>
              <a:rPr lang="en-US" sz="1200" i="1" dirty="0">
                <a:solidFill>
                  <a:srgbClr val="000000"/>
                </a:solidFill>
                <a:latin typeface="+mn-lt"/>
              </a:rPr>
              <a:t>LeNet-5 </a:t>
            </a:r>
            <a:r>
              <a:rPr lang="en-US" sz="1200" dirty="0">
                <a:solidFill>
                  <a:srgbClr val="000000"/>
                </a:solidFill>
                <a:latin typeface="+mn-lt"/>
              </a:rPr>
              <a:t>architecture.  This model was widely used by banks to recognize handwritten check numbers.  In today’s MNIST exercise, you will create a shallow Keras network that does the same thing.   </a:t>
            </a:r>
          </a:p>
          <a:p>
            <a:pPr defTabSz="939363">
              <a:defRPr/>
            </a:pPr>
            <a:endParaRPr lang="en-US" dirty="0"/>
          </a:p>
          <a:p>
            <a:pPr defTabSz="939363">
              <a:defRPr/>
            </a:pPr>
            <a:r>
              <a:rPr lang="en-US" dirty="0"/>
              <a:t>The exercise for this workshop starts on page 123 of </a:t>
            </a:r>
            <a:r>
              <a:rPr lang="en-US" i="1" dirty="0"/>
              <a:t>The</a:t>
            </a:r>
            <a:r>
              <a:rPr lang="en-US" dirty="0"/>
              <a:t> </a:t>
            </a:r>
            <a:r>
              <a:rPr lang="en-US" i="1" dirty="0"/>
              <a:t>Deep Learning Workshop</a:t>
            </a:r>
            <a:r>
              <a:rPr lang="en-US" dirty="0"/>
              <a:t>. </a:t>
            </a:r>
          </a:p>
          <a:p>
            <a:pPr defTabSz="939363">
              <a:defRPr/>
            </a:pPr>
            <a:endParaRPr lang="en-US" dirty="0"/>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As mentioned earlier, computers only understand numbers.   In AI, we use special words to describe the different ways numbers are combined.  These combinations assume shapes and those shapes have names.  Thus, we need to introduce some numeric vocabulary.  AI vocabulary is important and worth learning.</a:t>
            </a:r>
          </a:p>
          <a:p>
            <a:endParaRPr lang="en-US" dirty="0">
              <a:latin typeface="+mn-lt"/>
            </a:endParaRPr>
          </a:p>
          <a:p>
            <a:pPr marL="228600" indent="-228600">
              <a:buAutoNum type="arabicPeriod"/>
            </a:pPr>
            <a:r>
              <a:rPr lang="en-US" dirty="0">
                <a:latin typeface="+mn-lt"/>
              </a:rPr>
              <a:t>A single number is </a:t>
            </a:r>
            <a:r>
              <a:rPr lang="en-US" b="1" dirty="0">
                <a:latin typeface="+mn-lt"/>
              </a:rPr>
              <a:t>atomic</a:t>
            </a:r>
            <a:r>
              <a:rPr lang="en-US" dirty="0">
                <a:latin typeface="+mn-lt"/>
              </a:rPr>
              <a:t>.  </a:t>
            </a:r>
          </a:p>
          <a:p>
            <a:pPr marL="228600" indent="-228600">
              <a:buAutoNum type="arabicPeriod"/>
            </a:pPr>
            <a:r>
              <a:rPr lang="en-US" dirty="0">
                <a:latin typeface="+mn-lt"/>
              </a:rPr>
              <a:t>A series of numbers in a single row is a </a:t>
            </a:r>
            <a:r>
              <a:rPr lang="en-US" b="1" dirty="0">
                <a:latin typeface="+mn-lt"/>
              </a:rPr>
              <a:t>vector</a:t>
            </a:r>
            <a:r>
              <a:rPr lang="en-US" dirty="0">
                <a:latin typeface="+mn-lt"/>
              </a:rPr>
              <a:t>.</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 matrix is a 2-dimensional block of numbers comprised 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Rows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We can “stack” matrices and the # in the stack (the dimensions) is the tensor’s </a:t>
            </a:r>
            <a:r>
              <a:rPr lang="en-US" b="1" dirty="0">
                <a:latin typeface="+mn-lt"/>
              </a:rPr>
              <a:t>rank</a:t>
            </a:r>
            <a:r>
              <a:rPr lang="en-US" dirty="0">
                <a:latin typeface="+mn-lt"/>
              </a:rPr>
              <a:t>.</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mn-lt"/>
              </a:rPr>
              <a:t>Let’s summarize what we just learned in the last three slides…</a:t>
            </a:r>
          </a:p>
          <a:p>
            <a:pPr marL="0" indent="0">
              <a:buNone/>
            </a:pPr>
            <a:endParaRPr lang="en-US" dirty="0">
              <a:latin typeface="+mn-lt"/>
            </a:endParaRPr>
          </a:p>
          <a:p>
            <a:pPr marL="228600" indent="-228600">
              <a:buAutoNum type="arabicPeriod"/>
            </a:pPr>
            <a:r>
              <a:rPr lang="en-US" dirty="0">
                <a:latin typeface="+mn-lt"/>
              </a:rPr>
              <a:t>A </a:t>
            </a:r>
            <a:r>
              <a:rPr lang="en-US" b="1" dirty="0">
                <a:latin typeface="+mn-lt"/>
              </a:rPr>
              <a:t>tensor</a:t>
            </a:r>
            <a:r>
              <a:rPr lang="en-US" dirty="0">
                <a:latin typeface="+mn-lt"/>
              </a:rPr>
              <a:t> is a data structure.  It’s a block of numbers with a given number of dimensions and a size in each dimension. A tensor has no holes and no bits sticking out.  A tensor’s shape is determined by the number of dimensions and the size of each dimension. </a:t>
            </a:r>
            <a:endParaRPr lang="en-US" b="0" dirty="0">
              <a:latin typeface="+mn-lt"/>
            </a:endParaRPr>
          </a:p>
          <a:p>
            <a:pPr marL="228600" lvl="0" indent="-228600">
              <a:buAutoNum type="arabicPeriod"/>
            </a:pPr>
            <a:r>
              <a:rPr lang="en-US" b="0" dirty="0">
                <a:latin typeface="+mn-lt"/>
              </a:rPr>
              <a:t>A tensor’s shape is a determinant feature.</a:t>
            </a:r>
          </a:p>
          <a:p>
            <a:pPr marL="685800" lvl="1" indent="-228600">
              <a:buAutoNum type="arabicPeriod"/>
            </a:pPr>
            <a:r>
              <a:rPr lang="en-US" b="0" dirty="0">
                <a:latin typeface="+mn-lt"/>
              </a:rPr>
              <a:t>A single number is </a:t>
            </a:r>
            <a:r>
              <a:rPr lang="en-US" b="1" dirty="0">
                <a:latin typeface="+mn-lt"/>
              </a:rPr>
              <a:t>atomic</a:t>
            </a:r>
            <a:r>
              <a:rPr lang="en-US" b="0" dirty="0">
                <a:latin typeface="+mn-lt"/>
              </a:rPr>
              <a:t>.</a:t>
            </a:r>
          </a:p>
          <a:p>
            <a:pPr marL="685800" lvl="1" indent="-228600">
              <a:buAutoNum type="arabicPeriod"/>
            </a:pPr>
            <a:r>
              <a:rPr lang="en-US" dirty="0">
                <a:latin typeface="+mn-lt"/>
              </a:rPr>
              <a:t>A row of numbers is a </a:t>
            </a:r>
            <a:r>
              <a:rPr lang="en-US" b="1" dirty="0">
                <a:latin typeface="+mn-lt"/>
              </a:rPr>
              <a:t>vector</a:t>
            </a:r>
            <a:r>
              <a:rPr lang="en-US" dirty="0">
                <a:latin typeface="+mn-lt"/>
              </a:rPr>
              <a:t>.  (Rank 1 Tensor)</a:t>
            </a:r>
          </a:p>
          <a:p>
            <a:pPr marL="685800" lvl="1" indent="-228600">
              <a:buAutoNum type="arabicPeriod"/>
            </a:pPr>
            <a:r>
              <a:rPr lang="en-US" dirty="0">
                <a:latin typeface="+mn-lt"/>
              </a:rPr>
              <a:t>A set of numbers arranged in rows and columns is a </a:t>
            </a:r>
            <a:r>
              <a:rPr lang="en-US" b="1" dirty="0">
                <a:latin typeface="+mn-lt"/>
              </a:rPr>
              <a:t>matrix</a:t>
            </a:r>
            <a:r>
              <a:rPr lang="en-US" dirty="0">
                <a:latin typeface="+mn-lt"/>
              </a:rPr>
              <a:t>. (Rank 2 Tensor)</a:t>
            </a:r>
          </a:p>
          <a:p>
            <a:pPr marL="685800" lvl="1" indent="-228600">
              <a:buAutoNum type="arabicPeriod"/>
            </a:pPr>
            <a:r>
              <a:rPr lang="en-US" dirty="0">
                <a:latin typeface="+mn-lt"/>
              </a:rPr>
              <a:t>A 3-dimensional object filled with numbers is a </a:t>
            </a:r>
            <a:r>
              <a:rPr lang="en-US" b="1" dirty="0">
                <a:latin typeface="+mn-lt"/>
              </a:rPr>
              <a:t>block</a:t>
            </a:r>
            <a:r>
              <a:rPr lang="en-US" dirty="0">
                <a:latin typeface="+mn-lt"/>
              </a:rPr>
              <a:t> / </a:t>
            </a:r>
            <a:r>
              <a:rPr lang="en-US" b="1" dirty="0">
                <a:latin typeface="+mn-lt"/>
              </a:rPr>
              <a:t>volume</a:t>
            </a:r>
            <a:r>
              <a:rPr lang="en-US" dirty="0">
                <a:latin typeface="+mn-lt"/>
              </a:rPr>
              <a:t>. (Rank 3 Tensor)</a:t>
            </a:r>
          </a:p>
          <a:p>
            <a:pPr marL="685800" lvl="1" indent="-228600">
              <a:buAutoNum type="arabicPeriod"/>
            </a:pPr>
            <a:r>
              <a:rPr lang="en-US" b="0" dirty="0">
                <a:latin typeface="+mn-lt"/>
              </a:rPr>
              <a:t>And finally, a</a:t>
            </a:r>
            <a:r>
              <a:rPr lang="en-US" b="1" dirty="0">
                <a:latin typeface="+mn-lt"/>
              </a:rPr>
              <a:t> tensor</a:t>
            </a:r>
            <a:r>
              <a:rPr lang="en-US" dirty="0">
                <a:latin typeface="+mn-lt"/>
              </a:rPr>
              <a:t> is a generic word we use for any collection of numbers arranged in a box shape with any number of dimensions.  Each dimension is called a </a:t>
            </a:r>
            <a:r>
              <a:rPr lang="en-US" b="1" dirty="0">
                <a:latin typeface="+mn-lt"/>
              </a:rPr>
              <a:t>rank</a:t>
            </a:r>
            <a:r>
              <a:rPr lang="en-US"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06959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https://playground.tensorflow</a:t>
            </a:r>
            <a:r>
              <a:rPr lang="en-US"/>
              <a:t>.org/#activation=tanh&amp;batchSize=10&amp;dataset=circle&amp;regDataset=reg-plane&amp;learningRate=0.03&amp;regularizationRate=0&amp;noise=0&amp;networkShape=4,2&amp;seed=0.25293&amp;showTestData=false&amp;discretize=false&amp;percTrainData=50&amp;x=true&amp;y=true&amp;xTimesY=false&amp;xSquared=false&amp;ySquared=false&amp;cosX=false&amp;sinX=false&amp;cosY=false&amp;sinY=false&amp;collectStats=false&amp;problem=classification&amp;initZero=false&amp;hideText=fals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36907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Let’s take talk briefly about Hubel and Wiesel’s research findings.  One of their key discoveries was that many neurons in the visual cortex have a small </a:t>
            </a:r>
            <a:r>
              <a:rPr lang="en-US" sz="1200" b="1" dirty="0">
                <a:solidFill>
                  <a:srgbClr val="000000"/>
                </a:solidFill>
                <a:latin typeface="+mn-lt"/>
              </a:rPr>
              <a:t>local receptive field.  </a:t>
            </a:r>
            <a:r>
              <a:rPr lang="en-US" sz="1200" b="0" dirty="0">
                <a:solidFill>
                  <a:srgbClr val="000000"/>
                </a:solidFill>
                <a:latin typeface="+mn-lt"/>
              </a:rPr>
              <a:t>In other words, some neurons only react to visual stimuli located in a limited region of the visual field.   We see that here where the local receptive fields of five neurons are shown as dashed circles. Also, t</a:t>
            </a:r>
            <a:r>
              <a:rPr lang="en-US" sz="1200" dirty="0">
                <a:solidFill>
                  <a:srgbClr val="000000"/>
                </a:solidFill>
                <a:latin typeface="+mn-lt"/>
              </a:rPr>
              <a:t>he receptive fields of different neurons may overlap.  And taken together, they tile the entire visual field.</a:t>
            </a:r>
          </a:p>
          <a:p>
            <a:pPr algn="l"/>
            <a:endParaRPr lang="en-US" sz="1200" dirty="0">
              <a:solidFill>
                <a:srgbClr val="000000"/>
              </a:solidFill>
              <a:latin typeface="+mn-lt"/>
            </a:endParaRPr>
          </a:p>
          <a:p>
            <a:pPr algn="l"/>
            <a:r>
              <a:rPr lang="en-US" sz="1200" dirty="0">
                <a:solidFill>
                  <a:srgbClr val="000000"/>
                </a:solidFill>
                <a:latin typeface="+mn-lt"/>
              </a:rPr>
              <a:t>A second important discovery was that some neurons only react to images of horizontal lines, while others react to lines with different orientations.  Interestingly, two neurons may share the same receptive field, but each reacts to different line orientations.  Hubel and Wiesel also learned that some neurons have larger receptive fields, reacting to more complex patterns or combinations of lower-level patterns. </a:t>
            </a:r>
          </a:p>
          <a:p>
            <a:pPr algn="l"/>
            <a:endParaRPr lang="en-US" sz="1200" dirty="0">
              <a:solidFill>
                <a:srgbClr val="000000"/>
              </a:solidFill>
              <a:latin typeface="+mn-lt"/>
            </a:endParaRPr>
          </a:p>
          <a:p>
            <a:pPr algn="l"/>
            <a:r>
              <a:rPr lang="en-US" sz="1200" dirty="0">
                <a:solidFill>
                  <a:srgbClr val="000000"/>
                </a:solidFill>
                <a:latin typeface="+mn-lt"/>
              </a:rPr>
              <a:t>All this led to the idea that higher level neurons receive input from lower-level neurons.  For example, the neurons in the second layer shown here are only connected to a few neurons in the first layer.  Even so, those connections allow second layer neurons to detect more complex shapes, including triangles, x’s, and so on.  The beauty of this architecture lies in its ability to detect all sorts of complex patterns in any area of the visual field. </a:t>
            </a:r>
          </a:p>
          <a:p>
            <a:pPr algn="l"/>
            <a:endParaRPr lang="en-US" sz="1200" dirty="0">
              <a:solidFill>
                <a:srgbClr val="000000"/>
              </a:solidFill>
              <a:latin typeface="+mn-lt"/>
            </a:endParaRPr>
          </a:p>
          <a:p>
            <a:pPr algn="l"/>
            <a:r>
              <a:rPr lang="en-US" sz="1200" dirty="0">
                <a:solidFill>
                  <a:srgbClr val="000000"/>
                </a:solidFill>
                <a:latin typeface="+mn-lt"/>
              </a:rPr>
              <a:t>This visual cortex research inspired the </a:t>
            </a:r>
            <a:r>
              <a:rPr lang="en-US" sz="1200" b="1" dirty="0">
                <a:solidFill>
                  <a:srgbClr val="9A0000"/>
                </a:solidFill>
                <a:latin typeface="+mn-lt"/>
              </a:rPr>
              <a:t>neocognitron</a:t>
            </a:r>
            <a:r>
              <a:rPr lang="en-US" sz="1200" b="1" dirty="0">
                <a:solidFill>
                  <a:srgbClr val="000000"/>
                </a:solidFill>
                <a:latin typeface="+mn-lt"/>
              </a:rPr>
              <a:t>, </a:t>
            </a:r>
            <a:r>
              <a:rPr lang="en-US" sz="1200" dirty="0">
                <a:solidFill>
                  <a:srgbClr val="000000"/>
                </a:solidFill>
                <a:latin typeface="+mn-lt"/>
              </a:rPr>
              <a:t>introduced in 1980.  And convolutional neural networks are the direct descendants of this invention.  </a:t>
            </a:r>
          </a:p>
          <a:p>
            <a:pPr algn="l"/>
            <a:endParaRPr lang="en-US" sz="1200" dirty="0">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rPr>
              <a:t>Additional information about Hubel and Wiesel’s research is provided in the BiologicalVision.pdf, located in our Practicum Teams workspace.  Path: Files -&gt; Textbooks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So how do we mimic the eye’s ability to detect patterns in its visual field?</a:t>
            </a:r>
          </a:p>
          <a:p>
            <a:pPr marL="0" indent="0" algn="l">
              <a:buNone/>
            </a:pPr>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Our first hands-on coding exercise comes from Andrew </a:t>
            </a:r>
            <a:r>
              <a:rPr lang="en-US" dirty="0" err="1"/>
              <a:t>Glassner’s</a:t>
            </a:r>
            <a:r>
              <a:rPr lang="en-US" dirty="0"/>
              <a:t> wonderful book </a:t>
            </a:r>
            <a:r>
              <a:rPr lang="en-US" i="1" dirty="0"/>
              <a:t>Deep Learning: A Visual Approach.</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4096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097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534390"/>
            <a:ext cx="12192000" cy="79117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The MNIST classifier</a:t>
            </a:r>
          </a:p>
          <a:p>
            <a:pPr algn="ctr"/>
            <a:r>
              <a:rPr lang="en-US" sz="3600" dirty="0">
                <a:solidFill>
                  <a:schemeClr val="tx1">
                    <a:lumMod val="65000"/>
                    <a:lumOff val="35000"/>
                  </a:schemeClr>
                </a:solidFill>
                <a:latin typeface="Palatino Linotype" panose="02040502050505030304" pitchFamily="18" charset="0"/>
              </a:rPr>
              <a:t>01.2_mnist.ipynb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
        <p:nvSpPr>
          <p:cNvPr id="16" name="Title 4">
            <a:extLst>
              <a:ext uri="{FF2B5EF4-FFF2-40B4-BE49-F238E27FC236}">
                <a16:creationId xmlns:a16="http://schemas.microsoft.com/office/drawing/2014/main" id="{CFA17968-1E23-1507-1813-81B95AB308D8}"/>
              </a:ext>
            </a:extLst>
          </p:cNvPr>
          <p:cNvSpPr>
            <a:spLocks noGrp="1"/>
          </p:cNvSpPr>
          <p:nvPr>
            <p:ph type="title"/>
          </p:nvPr>
        </p:nvSpPr>
        <p:spPr>
          <a:xfrm>
            <a:off x="0" y="534390"/>
            <a:ext cx="12192000" cy="791173"/>
          </a:xfrm>
        </p:spPr>
        <p:txBody>
          <a:bodyPr>
            <a:normAutofit/>
          </a:bodyPr>
          <a:lstStyle/>
          <a:p>
            <a:pPr algn="ctr"/>
            <a:r>
              <a:rPr lang="en-US" sz="4400" dirty="0">
                <a:latin typeface="Palatino Linotype" panose="02040502050505030304" pitchFamily="18" charset="0"/>
              </a:rPr>
              <a:t>Numbers Vocabulary</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JupyterLab / CoLab</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Biology of Vision</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latin typeface="Palatino Linotype" panose="02040502050505030304" pitchFamily="18" charset="0"/>
              </a:rPr>
              <a:t> Image Basics</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Vocabulary</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67FAC76E-7574-AC54-6F03-7256F2199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710" y="1387281"/>
            <a:ext cx="4598579" cy="4083438"/>
          </a:xfrm>
          <a:prstGeom prst="rect">
            <a:avLst/>
          </a:prstGeom>
        </p:spPr>
      </p:pic>
      <p:pic>
        <p:nvPicPr>
          <p:cNvPr id="4" name="Picture 3">
            <a:extLst>
              <a:ext uri="{FF2B5EF4-FFF2-40B4-BE49-F238E27FC236}">
                <a16:creationId xmlns:a16="http://schemas.microsoft.com/office/drawing/2014/main" id="{1DF6089C-2B9A-F7E6-7715-A0A073A4B05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spTree>
    <p:extLst>
      <p:ext uri="{BB962C8B-B14F-4D97-AF65-F5344CB8AC3E}">
        <p14:creationId xmlns:p14="http://schemas.microsoft.com/office/powerpoint/2010/main" val="14285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10DEB-D541-45FB-82D3-3BBCF1387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53" y="2075305"/>
            <a:ext cx="2870914" cy="2406754"/>
          </a:xfrm>
          <a:prstGeom prst="rect">
            <a:avLst/>
          </a:prstGeom>
        </p:spPr>
      </p:pic>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Computer Vision</a:t>
            </a:r>
          </a:p>
          <a:p>
            <a:pPr algn="ctr"/>
            <a:r>
              <a:rPr lang="en-US" sz="3600" dirty="0">
                <a:solidFill>
                  <a:schemeClr val="tx1">
                    <a:lumMod val="65000"/>
                    <a:lumOff val="35000"/>
                  </a:schemeClr>
                </a:solidFill>
                <a:latin typeface="Palatino Linotype" panose="02040502050505030304" pitchFamily="18" charset="0"/>
              </a:rPr>
              <a:t>01.1_vision.ipynb</a:t>
            </a:r>
            <a:endParaRPr lang="en-US" sz="3600" dirty="0"/>
          </a:p>
        </p:txBody>
      </p:sp>
    </p:spTree>
    <p:extLst>
      <p:ext uri="{BB962C8B-B14F-4D97-AF65-F5344CB8AC3E}">
        <p14:creationId xmlns:p14="http://schemas.microsoft.com/office/powerpoint/2010/main" val="42760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4648</TotalTime>
  <Words>3013</Words>
  <Application>Microsoft Office PowerPoint</Application>
  <PresentationFormat>Widescreen</PresentationFormat>
  <Paragraphs>189</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Avenir</vt:lpstr>
      <vt:lpstr>Avenir Black</vt:lpstr>
      <vt:lpstr>Avenir Heavy</vt:lpstr>
      <vt:lpstr>MinionPro-Regular</vt: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Numbers Vocabulary</vt:lpstr>
      <vt:lpstr>PowerPoint Presentation</vt:lpstr>
      <vt:lpstr>PowerPoint Presentation</vt:lpstr>
      <vt:lpstr>Tensors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363</cp:revision>
  <cp:lastPrinted>2021-10-19T13:01:34Z</cp:lastPrinted>
  <dcterms:created xsi:type="dcterms:W3CDTF">2021-03-18T17:30:04Z</dcterms:created>
  <dcterms:modified xsi:type="dcterms:W3CDTF">2022-09-09T13:54:56Z</dcterms:modified>
</cp:coreProperties>
</file>