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346" r:id="rId3"/>
    <p:sldId id="329" r:id="rId4"/>
    <p:sldId id="300" r:id="rId5"/>
    <p:sldId id="295" r:id="rId6"/>
    <p:sldId id="296" r:id="rId7"/>
    <p:sldId id="257" r:id="rId8"/>
    <p:sldId id="297" r:id="rId9"/>
    <p:sldId id="298" r:id="rId10"/>
    <p:sldId id="302" r:id="rId11"/>
    <p:sldId id="323" r:id="rId12"/>
    <p:sldId id="325" r:id="rId13"/>
    <p:sldId id="299" r:id="rId14"/>
    <p:sldId id="326" r:id="rId15"/>
    <p:sldId id="324" r:id="rId16"/>
    <p:sldId id="327" r:id="rId17"/>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062" autoAdjust="0"/>
  </p:normalViewPr>
  <p:slideViewPr>
    <p:cSldViewPr snapToGrid="0" showGuides="1">
      <p:cViewPr varScale="1">
        <p:scale>
          <a:sx n="48" d="100"/>
          <a:sy n="48" d="100"/>
        </p:scale>
        <p:origin x="1296"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5/26/2022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Convolutional Neural Networks 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So, let’s get started…</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solidFill>
                  <a:schemeClr val="accent5">
                    <a:lumMod val="75000"/>
                  </a:schemeClr>
                </a:solidFill>
              </a:rPr>
              <a:t>https://github.com/PracticumAI-Test/HPG_Jupyter_Setup</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mn-lt"/>
              </a:rPr>
              <a:t>Importance of technical terms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Computers only understand numbers – How does a CNN process images?</a:t>
            </a:r>
          </a:p>
          <a:p>
            <a:pPr marL="228600" indent="-228600">
              <a:buAutoNum type="arabicPeriod"/>
            </a:pPr>
            <a:r>
              <a:rPr lang="en-US" dirty="0">
                <a:latin typeface="+mn-lt"/>
              </a:rPr>
              <a:t>The answer is a data structure called a </a:t>
            </a:r>
            <a:r>
              <a:rPr lang="en-US" b="1" dirty="0">
                <a:latin typeface="+mn-lt"/>
              </a:rPr>
              <a:t>tensor</a:t>
            </a:r>
            <a:endParaRPr lang="en-US" b="0" dirty="0">
              <a:latin typeface="+mn-lt"/>
            </a:endParaRPr>
          </a:p>
          <a:p>
            <a:pPr marL="228600" lvl="0" indent="-228600">
              <a:buAutoNum type="arabicPeriod"/>
            </a:pPr>
            <a:r>
              <a:rPr lang="en-US" b="0" dirty="0">
                <a:latin typeface="+mn-lt"/>
              </a:rPr>
              <a:t>Key idea that characterizes a collection of numbers is its shape.</a:t>
            </a:r>
          </a:p>
          <a:p>
            <a:pPr marL="685800" lvl="1" indent="-228600">
              <a:buAutoNum type="arabicPeriod"/>
            </a:pPr>
            <a:r>
              <a:rPr lang="en-US" b="0" dirty="0">
                <a:latin typeface="+mn-lt"/>
              </a:rPr>
              <a:t>A neural network layer with 1 neuron outputs a single number</a:t>
            </a:r>
          </a:p>
          <a:p>
            <a:pPr marL="685800" lvl="1" indent="-228600">
              <a:buAutoNum type="arabicPeriod"/>
            </a:pPr>
            <a:r>
              <a:rPr lang="en-US" dirty="0">
                <a:latin typeface="+mn-lt"/>
              </a:rPr>
              <a:t>But if we have multiple neurons in a layer, then we can describe their collective output as a list, otherwise known as a one-dimensional (1D) array </a:t>
            </a:r>
          </a:p>
          <a:p>
            <a:pPr marL="685800" lvl="1" indent="-228600">
              <a:buAutoNum type="arabicPeriod"/>
            </a:pPr>
            <a:r>
              <a:rPr lang="en-US" dirty="0">
                <a:latin typeface="+mn-lt"/>
              </a:rPr>
              <a:t>If the input to our CNN is a black and white image, it can be represented as a 2D array</a:t>
            </a:r>
          </a:p>
          <a:p>
            <a:pPr marL="685800" lvl="1" indent="-228600">
              <a:buAutoNum type="arabicPeriod"/>
            </a:pPr>
            <a:r>
              <a:rPr lang="en-US" dirty="0">
                <a:latin typeface="+mn-lt"/>
              </a:rPr>
              <a:t>And if it’s a color image, then it can be represented as a 3D array</a:t>
            </a:r>
          </a:p>
          <a:p>
            <a:pPr marL="228600" lvl="0" indent="-228600">
              <a:buAutoNum type="arabicPeriod"/>
            </a:pPr>
            <a:r>
              <a:rPr lang="en-US" dirty="0">
                <a:latin typeface="+mn-lt"/>
              </a:rPr>
              <a:t>A tensor is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dirty="0">
                <a:latin typeface="+mn-lt"/>
              </a:rPr>
              <a:t>So, how does a CNN like the Teachable Machine process images?  Keep in mind that computers only understand numbers.  Our starting point is a data structure called a </a:t>
            </a:r>
            <a:r>
              <a:rPr lang="en-US" b="1" dirty="0">
                <a:latin typeface="+mn-lt"/>
              </a:rPr>
              <a:t>tensor</a:t>
            </a:r>
            <a:r>
              <a:rPr lang="en-US" dirty="0">
                <a:latin typeface="+mn-lt"/>
              </a:rPr>
              <a:t>.  </a:t>
            </a:r>
          </a:p>
          <a:p>
            <a:endParaRPr lang="en-US" dirty="0">
              <a:latin typeface="+mn-lt"/>
            </a:endParaRPr>
          </a:p>
          <a:p>
            <a:r>
              <a:rPr lang="en-US" dirty="0">
                <a:latin typeface="+mn-lt"/>
              </a:rPr>
              <a:t>In our Deep Learning Foundations workshop sequence, we learned that a neural network is built from a sequence of layers. And though the output of any neuron is a single number, we often want to talk about the output of an entire layer at once. The key idea that characterizes this collection of output numbers is its shape. If the layer contains a single neuron, the layer’s output is just a single number.</a:t>
            </a:r>
          </a:p>
          <a:p>
            <a:endParaRPr lang="en-US" dirty="0">
              <a:latin typeface="+mn-lt"/>
            </a:endParaRPr>
          </a:p>
          <a:p>
            <a:r>
              <a:rPr lang="en-US" dirty="0">
                <a:latin typeface="+mn-lt"/>
              </a:rPr>
              <a:t>If we have multiple neurons in a layer, then we can describe their collective output as a list, otherwise known as a one-dimensional (1D) array.  Image (A) above shows such an array containing 12 elements.  We frequently organize our data into other box-like shapes. For instance, if the input to our system is a black and white image, it can be represented as a 2D array, as pictured in (B). And if it’s a color image, then it can be represented as a 3D array, as shown in (C). </a:t>
            </a:r>
          </a:p>
          <a:p>
            <a:endParaRPr lang="en-US" dirty="0">
              <a:latin typeface="+mn-lt"/>
            </a:endParaRPr>
          </a:p>
          <a:p>
            <a:r>
              <a:rPr lang="en-US" dirty="0">
                <a:latin typeface="+mn-lt"/>
              </a:rPr>
              <a:t>We frequently call a 1D shape an array, list, or vector. To describe a 2D shape we often use the terms grid or matrix, and we can describe a 3D shape as a volume or block. We often use arrays with even more dimensions.  But rather than create a mountain of new terms, we use a single term for any collection of numbers arranged in a box shape with any number of dimensions: a </a:t>
            </a:r>
            <a:r>
              <a:rPr lang="en-US" b="1" dirty="0">
                <a:latin typeface="+mn-lt"/>
              </a:rPr>
              <a:t>tensor</a:t>
            </a:r>
            <a:r>
              <a:rPr lang="en-US" dirty="0">
                <a:latin typeface="+mn-lt"/>
              </a:rPr>
              <a:t> (pronounced ten′-sir).</a:t>
            </a:r>
          </a:p>
          <a:p>
            <a:endParaRPr lang="en-US" dirty="0">
              <a:latin typeface="+mn-lt"/>
            </a:endParaRPr>
          </a:p>
          <a:p>
            <a:r>
              <a:rPr lang="en-US" dirty="0">
                <a:latin typeface="+mn-lt"/>
              </a:rPr>
              <a:t>A tensor is merely a block of numbers with a given number of dimensions and a size in each dimension. It has no holes and no bits sticking out. The term tensor has a more complex meaning in some fields of math and physics, but in machine learning, we use this word to mean a collection of numbers organized into a multidimensional block. Taken together, the number of dimensions and the size in each dimension provide the shape of the tensor.</a:t>
            </a:r>
          </a:p>
          <a:p>
            <a:endParaRPr lang="en-US" dirty="0">
              <a:latin typeface="+mn-lt"/>
            </a:endParaRPr>
          </a:p>
          <a:p>
            <a:endParaRPr lang="en-US" dirty="0">
              <a:latin typeface="+mn-lt"/>
            </a:endParaRP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26775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3C3C3B"/>
                </a:solidFill>
                <a:effectLst/>
                <a:latin typeface="+mn-lt"/>
              </a:rPr>
              <a:t>Images are unstructured data + features</a:t>
            </a:r>
          </a:p>
          <a:p>
            <a:pPr marL="228600" indent="-228600" algn="l">
              <a:buAutoNum type="arabicPeriod"/>
            </a:pPr>
            <a:r>
              <a:rPr lang="en-US" b="0" i="0" dirty="0">
                <a:solidFill>
                  <a:srgbClr val="3C3C3B"/>
                </a:solidFill>
                <a:effectLst/>
                <a:latin typeface="+mn-lt"/>
              </a:rPr>
              <a:t>Features include (lines, circles, rectangles, and so on), colors (red, blue, orange, yellow, and so on), and specific characteristics related to different types of objects (hair, wheel, leaves, and so on)</a:t>
            </a:r>
          </a:p>
          <a:p>
            <a:pPr marL="228600" indent="-228600" algn="l">
              <a:buAutoNum type="arabicPeriod"/>
            </a:pPr>
            <a:r>
              <a:rPr lang="en-US" b="0" i="0" dirty="0">
                <a:solidFill>
                  <a:srgbClr val="3C3C3B"/>
                </a:solidFill>
                <a:effectLst/>
                <a:latin typeface="+mn-lt"/>
              </a:rPr>
              <a:t>Our eyes automatically detect features – we mimic this ability with </a:t>
            </a:r>
            <a:r>
              <a:rPr lang="en-US" b="1" i="0" dirty="0">
                <a:solidFill>
                  <a:srgbClr val="3C3C3B"/>
                </a:solidFill>
                <a:effectLst/>
                <a:latin typeface="+mn-lt"/>
              </a:rPr>
              <a:t>images filters</a:t>
            </a:r>
            <a:r>
              <a:rPr lang="en-US" b="0" i="0" dirty="0">
                <a:solidFill>
                  <a:srgbClr val="3C3C3B"/>
                </a:solidFill>
                <a:effectLst/>
                <a:latin typeface="+mn-lt"/>
              </a:rPr>
              <a:t>, also called </a:t>
            </a:r>
            <a:r>
              <a:rPr lang="en-US" b="1" i="0" dirty="0">
                <a:solidFill>
                  <a:srgbClr val="3C3C3B"/>
                </a:solidFill>
                <a:effectLst/>
                <a:latin typeface="+mn-lt"/>
              </a:rPr>
              <a:t>kernels</a:t>
            </a:r>
            <a:r>
              <a:rPr lang="en-US" b="0" i="0" dirty="0">
                <a:solidFill>
                  <a:srgbClr val="3C3C3B"/>
                </a:solidFill>
                <a:effectLst/>
                <a:latin typeface="+mn-lt"/>
              </a:rPr>
              <a:t>.</a:t>
            </a:r>
          </a:p>
          <a:p>
            <a:pPr marL="228600" indent="-228600" algn="l">
              <a:buAutoNum type="arabicPeriod"/>
            </a:pPr>
            <a:r>
              <a:rPr lang="en-US" b="0" i="0" dirty="0">
                <a:solidFill>
                  <a:srgbClr val="3C3C3B"/>
                </a:solidFill>
                <a:effectLst/>
                <a:latin typeface="+mn-lt"/>
              </a:rPr>
              <a:t>Image filters (kernels) are small matrices (tensors) specialized in detecting a defined pattern.</a:t>
            </a:r>
          </a:p>
          <a:p>
            <a:pPr marL="685800" lvl="1" indent="-228600" algn="l">
              <a:buAutoNum type="arabicPeriod"/>
            </a:pPr>
            <a:r>
              <a:rPr lang="en-US" b="0" i="0" dirty="0">
                <a:solidFill>
                  <a:srgbClr val="3C3C3B"/>
                </a:solidFill>
                <a:effectLst/>
                <a:latin typeface="+mn-lt"/>
              </a:rPr>
              <a:t>Vertical lines</a:t>
            </a:r>
          </a:p>
          <a:p>
            <a:pPr marL="685800" lvl="1" indent="-228600" algn="l">
              <a:buAutoNum type="arabicPeriod"/>
            </a:pPr>
            <a:r>
              <a:rPr lang="en-US" b="0" i="0" dirty="0">
                <a:solidFill>
                  <a:srgbClr val="3C3C3B"/>
                </a:solidFill>
                <a:effectLst/>
                <a:latin typeface="+mn-lt"/>
              </a:rPr>
              <a:t>Horizontal lines</a:t>
            </a:r>
          </a:p>
          <a:p>
            <a:pPr marL="228600" lvl="0" indent="-228600" algn="l">
              <a:buAutoNum type="arabicPeriod"/>
            </a:pPr>
            <a:r>
              <a:rPr lang="en-US" b="0" i="0" dirty="0">
                <a:solidFill>
                  <a:srgbClr val="3C3C3B"/>
                </a:solidFill>
                <a:effectLst/>
                <a:latin typeface="+mn-lt"/>
              </a:rPr>
              <a:t>Computer vision systems run such filters on every part of the image, generating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a:t>
            </a:r>
          </a:p>
          <a:p>
            <a:pPr marL="228600" lvl="0" indent="-228600" algn="l">
              <a:buAutoNum type="arabicPeriod"/>
            </a:pPr>
            <a:r>
              <a:rPr lang="en-US" b="0" i="0" dirty="0">
                <a:solidFill>
                  <a:srgbClr val="3C3C3B"/>
                </a:solidFill>
                <a:effectLst/>
                <a:latin typeface="+mn-lt"/>
              </a:rPr>
              <a:t>Adobe Photoshop – Gaussian and Sharpen filters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b="0" i="0" dirty="0">
                <a:solidFill>
                  <a:srgbClr val="3C3C3B"/>
                </a:solidFill>
                <a:effectLst/>
                <a:latin typeface="+mn-lt"/>
              </a:rPr>
              <a:t>Now once an image has been transformed into a tensor and fed into a CNN, how can we mimic the eye’s ability to detect patterns in its visual field?</a:t>
            </a:r>
          </a:p>
          <a:p>
            <a:pPr algn="l"/>
            <a:endParaRPr lang="en-US" b="0" i="0" dirty="0">
              <a:solidFill>
                <a:srgbClr val="3C3C3B"/>
              </a:solidFill>
              <a:effectLst/>
              <a:latin typeface="+mn-lt"/>
            </a:endParaRPr>
          </a:p>
          <a:p>
            <a:pPr algn="l"/>
            <a:r>
              <a:rPr lang="en-US" b="0" i="0" dirty="0">
                <a:solidFill>
                  <a:srgbClr val="3C3C3B"/>
                </a:solidFill>
                <a:effectLst/>
                <a:latin typeface="+mn-lt"/>
              </a:rPr>
              <a:t>Unlike structured data, images don't follow any specific pattern. It is impossible to say, for instance, that the third line will always contain the eye of an animal or that the bottom left corner will always represent a red, round-shaped object. Images can be of anything and don't follow any structure. That’s why images are classified as </a:t>
            </a:r>
            <a:r>
              <a:rPr lang="en-US" b="1" i="0" dirty="0">
                <a:solidFill>
                  <a:srgbClr val="3C3C3B"/>
                </a:solidFill>
                <a:effectLst/>
                <a:latin typeface="+mn-lt"/>
              </a:rPr>
              <a:t>unstructured data</a:t>
            </a:r>
            <a:r>
              <a:rPr lang="en-US" b="0" i="0" dirty="0">
                <a:solidFill>
                  <a:srgbClr val="3C3C3B"/>
                </a:solidFill>
                <a:effectLst/>
                <a:latin typeface="+mn-lt"/>
              </a:rPr>
              <a:t>.</a:t>
            </a:r>
          </a:p>
          <a:p>
            <a:pPr algn="l"/>
            <a:endParaRPr lang="en-US" b="0" i="0" dirty="0">
              <a:solidFill>
                <a:srgbClr val="3C3C3B"/>
              </a:solidFill>
              <a:effectLst/>
              <a:latin typeface="+mn-lt"/>
            </a:endParaRPr>
          </a:p>
          <a:p>
            <a:pPr algn="l"/>
            <a:r>
              <a:rPr lang="en-US" b="0" i="0" dirty="0">
                <a:solidFill>
                  <a:srgbClr val="3C3C3B"/>
                </a:solidFill>
                <a:effectLst/>
                <a:latin typeface="+mn-lt"/>
              </a:rPr>
              <a:t>However, images do contain features. They contain different shapes (lines, circles, rectangles, and so on), colors (red, blue, orange, yellow, and so on), and specific characteristics related to different types of objects (hair, wheel, leaves, and so on). Our eyes and brain can easily analyze and interpret all these features and identify objects in images. Therefore, we need to simulate the same analytical process for computers. </a:t>
            </a:r>
            <a:r>
              <a:rPr lang="en-US" b="0" i="0" dirty="0">
                <a:solidFill>
                  <a:srgbClr val="FFFFFF"/>
                </a:solidFill>
                <a:effectLst/>
                <a:latin typeface="+mn-lt"/>
              </a:rPr>
              <a:t>This is where </a:t>
            </a:r>
            <a:r>
              <a:rPr lang="en-US" b="1" i="0" dirty="0">
                <a:solidFill>
                  <a:srgbClr val="FFFFFF"/>
                </a:solidFill>
                <a:effectLst/>
                <a:latin typeface="+mn-lt"/>
              </a:rPr>
              <a:t>image filters</a:t>
            </a:r>
            <a:r>
              <a:rPr lang="en-US" b="0" i="0" dirty="0">
                <a:solidFill>
                  <a:srgbClr val="FFFFFF"/>
                </a:solidFill>
                <a:effectLst/>
                <a:latin typeface="+mn-lt"/>
              </a:rPr>
              <a:t> (also called </a:t>
            </a:r>
            <a:r>
              <a:rPr lang="en-US" b="1" i="0" dirty="0">
                <a:solidFill>
                  <a:srgbClr val="FFFFFF"/>
                </a:solidFill>
                <a:effectLst/>
                <a:latin typeface="+mn-lt"/>
              </a:rPr>
              <a:t>kernels</a:t>
            </a:r>
            <a:r>
              <a:rPr lang="en-US" b="0" i="0" dirty="0">
                <a:solidFill>
                  <a:srgbClr val="FFFFFF"/>
                </a:solidFill>
                <a:effectLst/>
                <a:latin typeface="+mn-lt"/>
              </a:rPr>
              <a:t>) come into play.</a:t>
            </a:r>
          </a:p>
          <a:p>
            <a:pPr algn="l"/>
            <a:endParaRPr lang="en-US" b="0" i="0" dirty="0">
              <a:solidFill>
                <a:srgbClr val="3C3C3B"/>
              </a:solidFill>
              <a:effectLst/>
              <a:latin typeface="+mn-lt"/>
            </a:endParaRPr>
          </a:p>
          <a:p>
            <a:pPr algn="l"/>
            <a:r>
              <a:rPr lang="en-US" b="0" i="0" dirty="0">
                <a:solidFill>
                  <a:srgbClr val="3C3C3B"/>
                </a:solidFill>
                <a:effectLst/>
                <a:latin typeface="+mn-lt"/>
              </a:rPr>
              <a:t>Image filters are small matrices (tensors) specialized in detecting a defined pattern. For instance, we can have a filter for detecting vertical lines only and another one only for horizontal lines. Computer vision systems run such filters in every part of the image and generate a new image with the detected patterns highlighted. These kinds of generated images are called </a:t>
            </a:r>
            <a:r>
              <a:rPr lang="en-US" b="1" i="0" dirty="0">
                <a:solidFill>
                  <a:srgbClr val="3C3C3B"/>
                </a:solidFill>
                <a:effectLst/>
                <a:latin typeface="+mn-lt"/>
              </a:rPr>
              <a:t>feature maps</a:t>
            </a:r>
            <a:r>
              <a:rPr lang="en-US" b="0" i="0" dirty="0">
                <a:solidFill>
                  <a:srgbClr val="3C3C3B"/>
                </a:solidFill>
                <a:effectLst/>
                <a:latin typeface="+mn-lt"/>
              </a:rPr>
              <a:t>. An example of a feature map where an edge-detection filter is used is shown here.</a:t>
            </a:r>
          </a:p>
          <a:p>
            <a:pPr algn="l"/>
            <a:endParaRPr lang="en-US" b="0" i="0" dirty="0">
              <a:solidFill>
                <a:srgbClr val="3C3C3B"/>
              </a:solidFill>
              <a:effectLst/>
              <a:latin typeface="+mn-lt"/>
            </a:endParaRPr>
          </a:p>
          <a:p>
            <a:pPr algn="l"/>
            <a:r>
              <a:rPr lang="en-US" b="0" i="0" dirty="0">
                <a:solidFill>
                  <a:srgbClr val="3C3C3B"/>
                </a:solidFill>
                <a:effectLst/>
                <a:latin typeface="+mn-lt"/>
              </a:rPr>
              <a:t>Such filters are widely used in image processing. If you've used Adobe Photoshop before (or any other image processing tool), you will have most likely used filters such as </a:t>
            </a:r>
            <a:r>
              <a:rPr lang="en-US" b="0" i="1" dirty="0">
                <a:solidFill>
                  <a:srgbClr val="3C3C3B"/>
                </a:solidFill>
                <a:effectLst/>
                <a:latin typeface="+mn-lt"/>
              </a:rPr>
              <a:t>Gaussian</a:t>
            </a:r>
            <a:r>
              <a:rPr lang="en-US" b="0" i="0" dirty="0">
                <a:solidFill>
                  <a:srgbClr val="3C3C3B"/>
                </a:solidFill>
                <a:effectLst/>
                <a:latin typeface="+mn-lt"/>
              </a:rPr>
              <a:t> and </a:t>
            </a:r>
            <a:r>
              <a:rPr lang="en-US" b="0" i="1" dirty="0">
                <a:solidFill>
                  <a:srgbClr val="3C3C3B"/>
                </a:solidFill>
                <a:effectLst/>
                <a:latin typeface="+mn-lt"/>
              </a:rPr>
              <a:t>Sharpen</a:t>
            </a:r>
            <a:r>
              <a:rPr lang="en-US" b="0" i="0" dirty="0">
                <a:solidFill>
                  <a:srgbClr val="3C3C3B"/>
                </a:solidFill>
                <a:effectLst/>
                <a:latin typeface="+mn-lt"/>
              </a:rPr>
              <a:t>.</a:t>
            </a:r>
          </a:p>
          <a:p>
            <a:br>
              <a:rPr lang="en-US" b="0" i="0" dirty="0">
                <a:solidFill>
                  <a:srgbClr val="3C3C3B"/>
                </a:solidFill>
                <a:effectLst/>
                <a:latin typeface="Lato"/>
              </a:rPr>
            </a:b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20667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Palatino Linotype" panose="02040502050505030304" pitchFamily="18" charset="0"/>
              </a:rPr>
              <a:t>https://developers.google.com/machine-learning/glossary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123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2518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Students who have not yet validated their HiperGator account should work through the steps in this document:</a:t>
            </a:r>
          </a:p>
          <a:p>
            <a:pPr defTabSz="939363">
              <a:defRPr/>
            </a:pPr>
            <a:r>
              <a:rPr lang="en-US" b="1" i="1"/>
              <a:t>https://github.com/PracticumAI-Test/HPG_Jupyter_Setup</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latin typeface="+mn-lt"/>
              </a:rPr>
              <a:t>David H. Hubel &amp; Torsten Wiesel (key names in vision research)</a:t>
            </a:r>
          </a:p>
          <a:p>
            <a:pPr marL="685800" lvl="1" indent="-228600" algn="l">
              <a:buAutoNum type="arabicPeriod"/>
            </a:pPr>
            <a:r>
              <a:rPr lang="en-US" dirty="0">
                <a:latin typeface="+mn-lt"/>
              </a:rPr>
              <a:t>Visual cortex research / experiments on cats 1958 / 1959 – later monkeys.</a:t>
            </a:r>
          </a:p>
          <a:p>
            <a:pPr marL="685800" lvl="1" indent="-228600" algn="l">
              <a:buAutoNum type="arabicPeriod"/>
            </a:pPr>
            <a:r>
              <a:rPr lang="en-US" dirty="0">
                <a:latin typeface="+mn-lt"/>
              </a:rPr>
              <a:t>Nobel Prize in Medicine (1981)</a:t>
            </a:r>
          </a:p>
          <a:p>
            <a:pPr algn="l"/>
            <a:endParaRPr lang="en-US" dirty="0">
              <a:latin typeface="+mn-lt"/>
            </a:endParaRPr>
          </a:p>
          <a:p>
            <a:pPr algn="l"/>
            <a:r>
              <a:rPr lang="en-US" dirty="0">
                <a:latin typeface="+mn-lt"/>
              </a:rPr>
              <a:t>=====</a:t>
            </a:r>
          </a:p>
          <a:p>
            <a:pPr algn="l"/>
            <a:r>
              <a:rPr lang="en-US" dirty="0">
                <a:latin typeface="+mn-lt"/>
              </a:rPr>
              <a:t>I want to start our CNN workshop series with a brief review of the research on the workings of the human eye.  Interestingly, eye research began decades ago. </a:t>
            </a:r>
            <a:r>
              <a:rPr lang="en-US" dirty="0">
                <a:solidFill>
                  <a:srgbClr val="000000"/>
                </a:solidFill>
                <a:latin typeface="+mn-lt"/>
              </a:rPr>
              <a:t>David H. Hubel and Torsten Wiesel performed a series of experiments on cats in </a:t>
            </a:r>
            <a:r>
              <a:rPr lang="en-US" dirty="0">
                <a:solidFill>
                  <a:srgbClr val="9A0000"/>
                </a:solidFill>
                <a:latin typeface="+mn-lt"/>
              </a:rPr>
              <a:t>1958</a:t>
            </a:r>
            <a:r>
              <a:rPr lang="en-US" dirty="0">
                <a:solidFill>
                  <a:srgbClr val="000000"/>
                </a:solidFill>
                <a:latin typeface="+mn-lt"/>
              </a:rPr>
              <a:t> and </a:t>
            </a:r>
            <a:r>
              <a:rPr lang="en-US" dirty="0">
                <a:solidFill>
                  <a:srgbClr val="9A0000"/>
                </a:solidFill>
                <a:latin typeface="+mn-lt"/>
              </a:rPr>
              <a:t>1959</a:t>
            </a:r>
            <a:r>
              <a:rPr lang="en-US" dirty="0">
                <a:solidFill>
                  <a:srgbClr val="000000"/>
                </a:solidFill>
                <a:latin typeface="+mn-lt"/>
              </a:rPr>
              <a:t> (and a </a:t>
            </a:r>
            <a:r>
              <a:rPr lang="en-US" dirty="0">
                <a:solidFill>
                  <a:srgbClr val="9A0000"/>
                </a:solidFill>
                <a:latin typeface="+mn-lt"/>
              </a:rPr>
              <a:t>few years later with monkeys</a:t>
            </a:r>
            <a:r>
              <a:rPr lang="en-US" dirty="0">
                <a:solidFill>
                  <a:srgbClr val="000000"/>
                </a:solidFill>
                <a:latin typeface="+mn-lt"/>
              </a:rPr>
              <a:t>), giving crucial insights into the structure of the visual cortex.  The authors received the Nobel Prize in Physiology or Medicine in 1981 for this work.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45345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solidFill>
                  <a:srgbClr val="000000"/>
                </a:solidFill>
                <a:latin typeface="+mn-lt"/>
              </a:rPr>
              <a:t>What Hubel and Wiesel discovered is that many neurons in the visual cortex have a small </a:t>
            </a:r>
            <a:r>
              <a:rPr lang="en-US" sz="1200" b="1" dirty="0">
                <a:solidFill>
                  <a:srgbClr val="000000"/>
                </a:solidFill>
                <a:latin typeface="+mn-lt"/>
              </a:rPr>
              <a:t>local receptive field</a:t>
            </a:r>
            <a:r>
              <a:rPr lang="en-US" sz="1200" dirty="0">
                <a:solidFill>
                  <a:srgbClr val="000000"/>
                </a:solidFill>
                <a:latin typeface="+mn-lt"/>
              </a:rPr>
              <a:t>, meaning they only react to visual stimuli located in a limited region of the visual field (see </a:t>
            </a:r>
            <a:r>
              <a:rPr lang="en-US" sz="1200" dirty="0">
                <a:solidFill>
                  <a:srgbClr val="9A0000"/>
                </a:solidFill>
                <a:latin typeface="+mn-lt"/>
              </a:rPr>
              <a:t>figure here</a:t>
            </a:r>
            <a:r>
              <a:rPr lang="en-US" sz="1200" dirty="0">
                <a:solidFill>
                  <a:srgbClr val="000000"/>
                </a:solidFill>
                <a:latin typeface="+mn-lt"/>
              </a:rPr>
              <a:t>, in which the local receptive fields of five neurons are represented by dashed circles). The receptive fields of different neurons may overlap, and together they tile the whole visual field.  </a:t>
            </a:r>
          </a:p>
          <a:p>
            <a:pPr algn="l"/>
            <a:endParaRPr lang="en-US" sz="1200" dirty="0">
              <a:solidFill>
                <a:srgbClr val="000000"/>
              </a:solidFill>
              <a:latin typeface="+mn-lt"/>
            </a:endParaRPr>
          </a:p>
          <a:p>
            <a:pPr algn="l"/>
            <a:r>
              <a:rPr lang="en-US" sz="1200" dirty="0">
                <a:solidFill>
                  <a:srgbClr val="000000"/>
                </a:solidFill>
                <a:latin typeface="+mn-lt"/>
              </a:rPr>
              <a:t>The authors also showed that some neurons only react to images of horizontal lines, while others only react to lines with different orientations (two neurons may have the same receptive field but react to different line orientations). They also noticed that some neurons have larger receptive fields, and they react to more complex patterns that are combinations of the lower-level patterns. These observations led to the idea that the higher-level neurons are based on the outputs of neighboring lower-level neurons (in </a:t>
            </a:r>
            <a:r>
              <a:rPr lang="en-US" sz="1200" dirty="0">
                <a:solidFill>
                  <a:srgbClr val="9A0000"/>
                </a:solidFill>
                <a:latin typeface="+mn-lt"/>
              </a:rPr>
              <a:t>this figure</a:t>
            </a:r>
            <a:r>
              <a:rPr lang="en-US" sz="1200" dirty="0">
                <a:solidFill>
                  <a:srgbClr val="000000"/>
                </a:solidFill>
                <a:latin typeface="+mn-lt"/>
              </a:rPr>
              <a:t>, notice that each neuron is connected only to a few neurons from the previous layer). This powerful architecture can detect all sorts of complex patterns in any area of the visual field.</a:t>
            </a:r>
          </a:p>
          <a:p>
            <a:pPr algn="l"/>
            <a:endParaRPr lang="en-US" sz="1200" dirty="0">
              <a:solidFill>
                <a:srgbClr val="000000"/>
              </a:solidFill>
              <a:latin typeface="+mn-lt"/>
            </a:endParaRPr>
          </a:p>
          <a:p>
            <a:pPr algn="l"/>
            <a:r>
              <a:rPr lang="en-US" sz="1200" dirty="0">
                <a:solidFill>
                  <a:srgbClr val="000000"/>
                </a:solidFill>
                <a:latin typeface="+mn-lt"/>
              </a:rPr>
              <a:t>These studies of the visual cortex inspired the </a:t>
            </a:r>
            <a:r>
              <a:rPr lang="en-US" sz="1200" b="1" dirty="0">
                <a:solidFill>
                  <a:srgbClr val="9A0000"/>
                </a:solidFill>
                <a:latin typeface="+mn-lt"/>
              </a:rPr>
              <a:t>neocognitron</a:t>
            </a:r>
            <a:r>
              <a:rPr lang="en-US" sz="1200" dirty="0">
                <a:solidFill>
                  <a:srgbClr val="000000"/>
                </a:solidFill>
                <a:latin typeface="+mn-lt"/>
              </a:rPr>
              <a:t>, introduced in 1980, which gradually evolved into what we now call </a:t>
            </a:r>
            <a:r>
              <a:rPr lang="en-US" sz="1200" b="1" dirty="0">
                <a:solidFill>
                  <a:srgbClr val="000000"/>
                </a:solidFill>
                <a:latin typeface="+mn-lt"/>
              </a:rPr>
              <a:t>convolutional neural networks</a:t>
            </a:r>
            <a:r>
              <a:rPr lang="en-US" sz="1200" dirty="0">
                <a:solidFill>
                  <a:srgbClr val="000000"/>
                </a:solidFill>
                <a:latin typeface="+mn-lt"/>
              </a:rPr>
              <a:t>. An important milestone was a </a:t>
            </a:r>
            <a:r>
              <a:rPr lang="en-US" sz="1200" dirty="0">
                <a:solidFill>
                  <a:srgbClr val="9A0000"/>
                </a:solidFill>
                <a:latin typeface="+mn-lt"/>
              </a:rPr>
              <a:t>1998 paper</a:t>
            </a:r>
            <a:r>
              <a:rPr lang="en-US" sz="1200" dirty="0">
                <a:solidFill>
                  <a:srgbClr val="000000"/>
                </a:solidFill>
                <a:latin typeface="+mn-lt"/>
              </a:rPr>
              <a:t> by Yann LeCun et al. that introduced the famous </a:t>
            </a:r>
            <a:r>
              <a:rPr lang="en-US" sz="1200" i="1" dirty="0">
                <a:solidFill>
                  <a:srgbClr val="000000"/>
                </a:solidFill>
                <a:latin typeface="+mn-lt"/>
              </a:rPr>
              <a:t>LeNet-5 </a:t>
            </a:r>
            <a:r>
              <a:rPr lang="en-US" sz="1200" dirty="0">
                <a:solidFill>
                  <a:srgbClr val="000000"/>
                </a:solidFill>
                <a:latin typeface="+mn-lt"/>
              </a:rPr>
              <a:t>architecture.  At the time, this model was widely used by banks to recognize handwritten check numbers.  In an upcoming exercise, you will encounter the dataset they used to develop the LeNet-5 model.</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latin typeface="+mn-lt"/>
              </a:rPr>
              <a:t>Why CNN’s – why not use fully connected neural networks?</a:t>
            </a:r>
          </a:p>
          <a:p>
            <a:pPr marL="228600" indent="-228600" algn="l">
              <a:buAutoNum type="arabicPeriod"/>
            </a:pPr>
            <a:r>
              <a:rPr lang="en-US" sz="1200" dirty="0">
                <a:latin typeface="+mn-lt"/>
              </a:rPr>
              <a:t>Fully connected works well with small images (28 x 28 pixels – size of MNIST images), not so well with larger images.</a:t>
            </a:r>
          </a:p>
          <a:p>
            <a:pPr marL="228600" indent="-228600" algn="l">
              <a:buAutoNum type="arabicPeriod"/>
            </a:pPr>
            <a:r>
              <a:rPr lang="en-US" sz="1200" dirty="0">
                <a:latin typeface="+mn-lt"/>
              </a:rPr>
              <a:t>A 100 × 100–pixel image has 10,000 pixels, and if the initial layer has just 1,000 neurons, this adds up to a total of 10 million connections. And that’s just the first layer. CNNs solve this problem through partially connected layers and the use of new kinds of layers.</a:t>
            </a:r>
          </a:p>
          <a:p>
            <a:pPr algn="l"/>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pPr algn="l"/>
            <a:r>
              <a:rPr lang="en-US" sz="1200" dirty="0">
                <a:latin typeface="+mn-lt"/>
              </a:rPr>
              <a:t>So, why do we need a new kind of neural network?  Why not use a deep neural network with fully connected layers for image recognition tasks?</a:t>
            </a:r>
          </a:p>
          <a:p>
            <a:pPr algn="l"/>
            <a:endParaRPr lang="en-US" sz="1200" dirty="0">
              <a:latin typeface="+mn-lt"/>
            </a:endParaRPr>
          </a:p>
          <a:p>
            <a:pPr algn="l"/>
            <a:r>
              <a:rPr lang="en-US" sz="1200" dirty="0">
                <a:latin typeface="+mn-lt"/>
              </a:rPr>
              <a:t>Well, fully connected networks work fine for small images (e.g., MNIST), but they break down for larger images because of the huge number of parameters required. For example, a 100 × 100–pixel image has 10,000 pixels, and if the first layer has just 1,000 neurons (which already severely restricts the amount of information transmitted to the next layer), this means a total of 10 million connections. And that’s just the first layer. CNNs solve this problem through partially connected layers and the use of new kinds of layers.</a:t>
            </a:r>
          </a:p>
          <a:p>
            <a:pPr algn="l"/>
            <a:endParaRPr lang="en-US" sz="1200" dirty="0">
              <a:latin typeface="+mn-lt"/>
            </a:endParaRPr>
          </a:p>
          <a:p>
            <a:pPr algn="l"/>
            <a:r>
              <a:rPr lang="en-US" sz="1200" dirty="0">
                <a:solidFill>
                  <a:schemeClr val="tx1">
                    <a:lumMod val="65000"/>
                    <a:lumOff val="35000"/>
                  </a:schemeClr>
                </a:solidFill>
                <a:latin typeface="+mn-lt"/>
                <a:ea typeface="Verdana" panose="020B0604030504040204" pitchFamily="34" charset="0"/>
              </a:rPr>
              <a:t>Source: Geron, A. (2019). </a:t>
            </a:r>
            <a:r>
              <a:rPr lang="en-US" sz="1200" i="1" dirty="0">
                <a:solidFill>
                  <a:schemeClr val="tx1">
                    <a:lumMod val="65000"/>
                    <a:lumOff val="35000"/>
                  </a:schemeClr>
                </a:solidFill>
                <a:latin typeface="+mn-lt"/>
                <a:ea typeface="Verdana" panose="020B0604030504040204" pitchFamily="34" charset="0"/>
              </a:rPr>
              <a:t>Hands-on machine learning with Sci-Kit learn, Keras, &amp; Tensorflow.</a:t>
            </a:r>
            <a:r>
              <a:rPr lang="en-US" sz="1200" dirty="0">
                <a:solidFill>
                  <a:schemeClr val="tx1">
                    <a:lumMod val="65000"/>
                    <a:lumOff val="35000"/>
                  </a:schemeClr>
                </a:solidFill>
                <a:latin typeface="+mn-lt"/>
                <a:ea typeface="Verdana" panose="020B0604030504040204" pitchFamily="34" charset="0"/>
              </a:rPr>
              <a:t> Sebastopol, CA: O’Reilly Media. (Chapter 14).</a:t>
            </a:r>
            <a:endParaRPr lang="en-US" sz="1200" dirty="0">
              <a:latin typeface="+mn-lt"/>
            </a:endParaRPr>
          </a:p>
          <a:p>
            <a:pPr algn="l"/>
            <a:endParaRPr lang="en-US" sz="1800" dirty="0">
              <a:latin typeface="MinionPro-Regular"/>
            </a:endParaRPr>
          </a:p>
          <a:p>
            <a:pPr algn="l"/>
            <a:r>
              <a:rPr lang="en-US" sz="1800" dirty="0">
                <a:latin typeface="MinionPro-Regular"/>
              </a:rPr>
              <a:t> </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8097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CNN performance has increased dramatically – some CNN models process and interpret images faster and more accurately than humans – Radiology example.</a:t>
            </a:r>
          </a:p>
          <a:p>
            <a:pPr marL="228600" indent="-228600">
              <a:buAutoNum type="arabicPeriod"/>
            </a:pPr>
            <a:r>
              <a:rPr lang="en-US" b="0" i="0" dirty="0">
                <a:solidFill>
                  <a:srgbClr val="3C3C3B"/>
                </a:solidFill>
                <a:effectLst/>
                <a:latin typeface="Calibri" panose="020F0502020204030204" pitchFamily="34" charset="0"/>
                <a:cs typeface="Calibri" panose="020F0502020204030204" pitchFamily="34" charset="0"/>
              </a:rPr>
              <a:t>The four different domains: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t>
            </a:r>
          </a:p>
          <a:p>
            <a:r>
              <a:rPr lang="en-US" b="0" i="0" dirty="0">
                <a:solidFill>
                  <a:srgbClr val="3C3C3B"/>
                </a:solidFill>
                <a:effectLst/>
                <a:latin typeface="Calibri" panose="020F0502020204030204" pitchFamily="34" charset="0"/>
                <a:cs typeface="Calibri" panose="020F0502020204030204" pitchFamily="34" charset="0"/>
              </a:rPr>
              <a:t>With the advent of convolutional neural networks, the field of computer vision saw some incredible improvements and results. Today, the field of computer vision has advanced to such an extent that, in some cases, computer vision AI systems can process and interpret certain kinds of images faster and more accurately than humans.</a:t>
            </a:r>
          </a:p>
          <a:p>
            <a:endParaRPr lang="en-US" b="0" i="0" dirty="0">
              <a:solidFill>
                <a:srgbClr val="3C3C3B"/>
              </a:solidFill>
              <a:effectLst/>
              <a:latin typeface="Calibri" panose="020F0502020204030204" pitchFamily="34" charset="0"/>
              <a:cs typeface="Calibri" panose="020F0502020204030204" pitchFamily="34" charset="0"/>
            </a:endParaRPr>
          </a:p>
          <a:p>
            <a:r>
              <a:rPr lang="en-US" b="0" i="0" dirty="0">
                <a:solidFill>
                  <a:srgbClr val="3C3C3B"/>
                </a:solidFill>
                <a:effectLst/>
                <a:latin typeface="Calibri" panose="020F0502020204030204" pitchFamily="34" charset="0"/>
                <a:cs typeface="Calibri" panose="020F0502020204030204" pitchFamily="34" charset="0"/>
              </a:rPr>
              <a:t>Computer vision can be split into four different domains:</a:t>
            </a:r>
          </a:p>
          <a:p>
            <a:endParaRPr lang="en-US" b="0" i="0" dirty="0">
              <a:solidFill>
                <a:srgbClr val="3C3C3B"/>
              </a:solidFill>
              <a:effectLst/>
              <a:latin typeface="Calibri" panose="020F0502020204030204" pitchFamily="34" charset="0"/>
              <a:cs typeface="Calibri" panose="020F0502020204030204" pitchFamily="34" charset="0"/>
            </a:endParaRP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a:t>
            </a:r>
            <a:r>
              <a:rPr lang="en-US" b="0" i="0" dirty="0">
                <a:solidFill>
                  <a:srgbClr val="3C3C3B"/>
                </a:solidFill>
                <a:effectLst/>
                <a:latin typeface="Calibri" panose="020F0502020204030204" pitchFamily="34" charset="0"/>
                <a:cs typeface="Calibri" panose="020F0502020204030204" pitchFamily="34" charset="0"/>
              </a:rPr>
              <a:t>, where we need to recognize the main object in an image.</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classification and localization</a:t>
            </a:r>
            <a:r>
              <a:rPr lang="en-US" b="0" i="0" dirty="0">
                <a:solidFill>
                  <a:srgbClr val="3C3C3B"/>
                </a:solidFill>
                <a:effectLst/>
                <a:latin typeface="Calibri" panose="020F0502020204030204" pitchFamily="34" charset="0"/>
                <a:cs typeface="Calibri" panose="020F0502020204030204" pitchFamily="34" charset="0"/>
              </a:rPr>
              <a:t>, where we need to recognize and localize the main object in an image with a bounding box.</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Object detection</a:t>
            </a:r>
            <a:r>
              <a:rPr lang="en-US" b="0" i="0" dirty="0">
                <a:solidFill>
                  <a:srgbClr val="3C3C3B"/>
                </a:solidFill>
                <a:effectLst/>
                <a:latin typeface="Calibri" panose="020F0502020204030204" pitchFamily="34" charset="0"/>
                <a:cs typeface="Calibri" panose="020F0502020204030204" pitchFamily="34" charset="0"/>
              </a:rPr>
              <a:t>, where we need to recognize multiple objects in an image with bounding boxes.</a:t>
            </a:r>
          </a:p>
          <a:p>
            <a:pPr marL="228600" indent="-228600" algn="l">
              <a:buFont typeface="Arial" panose="020B0604020202020204" pitchFamily="34" charset="0"/>
              <a:buAutoNum type="arabicPeriod"/>
            </a:pPr>
            <a:r>
              <a:rPr lang="en-US" b="1" i="0" dirty="0">
                <a:solidFill>
                  <a:srgbClr val="3C3C3B"/>
                </a:solidFill>
                <a:effectLst/>
                <a:latin typeface="Calibri" panose="020F0502020204030204" pitchFamily="34" charset="0"/>
                <a:cs typeface="Calibri" panose="020F0502020204030204" pitchFamily="34" charset="0"/>
              </a:rPr>
              <a:t>Image segmentation</a:t>
            </a:r>
            <a:r>
              <a:rPr lang="en-US" b="0" i="0" dirty="0">
                <a:solidFill>
                  <a:srgbClr val="3C3C3B"/>
                </a:solidFill>
                <a:effectLst/>
                <a:latin typeface="Calibri" panose="020F0502020204030204" pitchFamily="34" charset="0"/>
                <a:cs typeface="Calibri" panose="020F0502020204030204" pitchFamily="34" charset="0"/>
              </a:rPr>
              <a:t>, where we need to identify the boundaries of objects in an image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549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Calibri" panose="020F0502020204030204" pitchFamily="34" charset="0"/>
                <a:cs typeface="Calibri" panose="020F0502020204030204" pitchFamily="34" charset="0"/>
              </a:rPr>
              <a:t>Humans can see through their eyes by transforming light into electrical signals that are then processed by the brain. But computers do not have physical eyes to capture light. They can only process information in digital forms composed of bits (0 or 1). So, to be able to “see", computers require a digitized version of an image.</a:t>
            </a:r>
          </a:p>
          <a:p>
            <a:pPr algn="l"/>
            <a:endParaRPr lang="en-US" b="0" i="0" dirty="0">
              <a:solidFill>
                <a:srgbClr val="3C3C3B"/>
              </a:solidFill>
              <a:effectLst/>
              <a:latin typeface="Calibri" panose="020F0502020204030204" pitchFamily="34" charset="0"/>
              <a:cs typeface="Calibri" panose="020F0502020204030204" pitchFamily="34" charset="0"/>
            </a:endParaRPr>
          </a:p>
          <a:p>
            <a:pPr algn="l"/>
            <a:r>
              <a:rPr lang="en-US" b="0" i="0" dirty="0">
                <a:solidFill>
                  <a:srgbClr val="3C3C3B"/>
                </a:solidFill>
                <a:effectLst/>
                <a:latin typeface="Calibri" panose="020F0502020204030204" pitchFamily="34" charset="0"/>
                <a:cs typeface="Calibri" panose="020F0502020204030204" pitchFamily="34" charset="0"/>
              </a:rPr>
              <a:t>A digital image is formed by a two-dimensional matrix of pixels. For a grayscale image, each of these pixels can take a value between 0 and 255 that represents its intensity or level of gray. A digital image can be composed of one channel for a black and white image or three channels (red, blue, and green) for a color image: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821239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3B"/>
                </a:solidFill>
                <a:effectLst/>
                <a:latin typeface="+mn-lt"/>
              </a:rPr>
              <a:t>A digital image is characterized by its dimensions (height, width, and channel):</a:t>
            </a:r>
          </a:p>
          <a:p>
            <a:pPr algn="l"/>
            <a:endParaRPr lang="en-US" b="0" i="0" dirty="0">
              <a:solidFill>
                <a:srgbClr val="3C3C3B"/>
              </a:solidFill>
              <a:effectLst/>
              <a:latin typeface="+mn-lt"/>
            </a:endParaRPr>
          </a:p>
          <a:p>
            <a:pPr marL="228600" indent="-228600" algn="l">
              <a:buFont typeface="Arial" panose="020B0604020202020204" pitchFamily="34" charset="0"/>
              <a:buAutoNum type="arabicPeriod"/>
            </a:pPr>
            <a:r>
              <a:rPr lang="en-US" b="1" i="0" dirty="0">
                <a:solidFill>
                  <a:srgbClr val="3C3C3B"/>
                </a:solidFill>
                <a:effectLst/>
                <a:latin typeface="+mn-lt"/>
              </a:rPr>
              <a:t>Height:</a:t>
            </a:r>
            <a:r>
              <a:rPr lang="en-US" b="0" i="0" dirty="0">
                <a:solidFill>
                  <a:srgbClr val="3C3C3B"/>
                </a:solidFill>
                <a:effectLst/>
                <a:latin typeface="+mn-lt"/>
              </a:rPr>
              <a:t> The number of pixels on the vertical axis.</a:t>
            </a:r>
          </a:p>
          <a:p>
            <a:pPr marL="228600" indent="-228600" algn="l">
              <a:buFont typeface="Arial" panose="020B0604020202020204" pitchFamily="34" charset="0"/>
              <a:buAutoNum type="arabicPeriod"/>
            </a:pPr>
            <a:r>
              <a:rPr lang="en-US" b="1" i="0" dirty="0">
                <a:solidFill>
                  <a:srgbClr val="3C3C3B"/>
                </a:solidFill>
                <a:effectLst/>
                <a:latin typeface="+mn-lt"/>
              </a:rPr>
              <a:t>Width:</a:t>
            </a:r>
            <a:r>
              <a:rPr lang="en-US" b="0" i="0" dirty="0">
                <a:solidFill>
                  <a:srgbClr val="3C3C3B"/>
                </a:solidFill>
                <a:effectLst/>
                <a:latin typeface="+mn-lt"/>
              </a:rPr>
              <a:t> The number of pixels on the horizontal axis.</a:t>
            </a:r>
          </a:p>
          <a:p>
            <a:pPr marL="228600" indent="-228600" algn="l">
              <a:buFont typeface="Arial" panose="020B0604020202020204" pitchFamily="34" charset="0"/>
              <a:buAutoNum type="arabicPeriod"/>
            </a:pPr>
            <a:r>
              <a:rPr lang="en-US" b="1" i="0" dirty="0">
                <a:solidFill>
                  <a:srgbClr val="3C3C3B"/>
                </a:solidFill>
                <a:effectLst/>
                <a:latin typeface="+mn-lt"/>
              </a:rPr>
              <a:t>Channel:</a:t>
            </a:r>
            <a:r>
              <a:rPr lang="en-US" b="0" i="0" dirty="0">
                <a:solidFill>
                  <a:srgbClr val="3C3C3B"/>
                </a:solidFill>
                <a:effectLst/>
                <a:latin typeface="+mn-lt"/>
              </a:rPr>
              <a:t> The number of channels. If there is only one channel, an image is grayscale. If there are three channels, the image is in color.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9932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5/26/2022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5/26/2022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Convolutional 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3013">
            <a:extLst>
              <a:ext uri="{FF2B5EF4-FFF2-40B4-BE49-F238E27FC236}">
                <a16:creationId xmlns:a16="http://schemas.microsoft.com/office/drawing/2014/main" id="{9F0106A0-D4D9-4924-AF17-EF066C8C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536" y="2667952"/>
            <a:ext cx="9586927" cy="15220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1EDC00-4097-4BA2-99DA-490B1ECEFA7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62173CBF-B38F-4A59-842F-6CB2B1D64AB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Tensors</a:t>
            </a:r>
          </a:p>
        </p:txBody>
      </p:sp>
    </p:spTree>
    <p:extLst>
      <p:ext uri="{BB962C8B-B14F-4D97-AF65-F5344CB8AC3E}">
        <p14:creationId xmlns:p14="http://schemas.microsoft.com/office/powerpoint/2010/main" val="383894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C24DB-C0F8-402C-829E-1CB5EC3E3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3" y="1679559"/>
            <a:ext cx="11860614" cy="3498881"/>
          </a:xfrm>
          <a:prstGeom prst="rect">
            <a:avLst/>
          </a:prstGeom>
        </p:spPr>
      </p:pic>
      <p:sp>
        <p:nvSpPr>
          <p:cNvPr id="4" name="TextBox 3">
            <a:extLst>
              <a:ext uri="{FF2B5EF4-FFF2-40B4-BE49-F238E27FC236}">
                <a16:creationId xmlns:a16="http://schemas.microsoft.com/office/drawing/2014/main" id="{D0EC8CC0-8817-45F8-AB62-F008537780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799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Free Handout Cliparts, Download Free Handout Cliparts png images, Free  ClipArts on Clipart Library">
            <a:extLst>
              <a:ext uri="{FF2B5EF4-FFF2-40B4-BE49-F238E27FC236}">
                <a16:creationId xmlns:a16="http://schemas.microsoft.com/office/drawing/2014/main" id="{E1B8E823-EFB4-44E4-AD67-3F84DFEA4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4">
            <a:extLst>
              <a:ext uri="{FF2B5EF4-FFF2-40B4-BE49-F238E27FC236}">
                <a16:creationId xmlns:a16="http://schemas.microsoft.com/office/drawing/2014/main" id="{BC0B3CE1-0014-44BA-935A-1A903EDBC07C}"/>
              </a:ext>
            </a:extLst>
          </p:cNvPr>
          <p:cNvSpPr txBox="1">
            <a:spLocks/>
          </p:cNvSpPr>
          <p:nvPr/>
        </p:nvSpPr>
        <p:spPr>
          <a:xfrm>
            <a:off x="0" y="0"/>
            <a:ext cx="12192000" cy="1605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Google AI Glossary</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The MNIST classifier</a:t>
            </a:r>
          </a:p>
          <a:p>
            <a:pPr algn="ctr"/>
            <a:r>
              <a:rPr lang="en-US" sz="3600" dirty="0">
                <a:solidFill>
                  <a:schemeClr val="tx1">
                    <a:lumMod val="65000"/>
                    <a:lumOff val="35000"/>
                  </a:schemeClr>
                </a:solidFill>
                <a:latin typeface="Palatino Linotype" panose="02040502050505030304" pitchFamily="18" charset="0"/>
              </a:rPr>
              <a:t>01_mnist.ipynb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13109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F10DEB-D541-45FB-82D3-3BBCF1387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953" y="2075305"/>
            <a:ext cx="2870914" cy="2406754"/>
          </a:xfrm>
          <a:prstGeom prst="rect">
            <a:avLst/>
          </a:prstGeom>
        </p:spPr>
      </p:pic>
    </p:spTree>
    <p:extLst>
      <p:ext uri="{BB962C8B-B14F-4D97-AF65-F5344CB8AC3E}">
        <p14:creationId xmlns:p14="http://schemas.microsoft.com/office/powerpoint/2010/main" val="32398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EE677-414D-4F01-AC50-F7130C48F87A}"/>
              </a:ext>
            </a:extLst>
          </p:cNvPr>
          <p:cNvPicPr>
            <a:picLocks noChangeAspect="1"/>
          </p:cNvPicPr>
          <p:nvPr/>
        </p:nvPicPr>
        <p:blipFill>
          <a:blip r:embed="rId3"/>
          <a:stretch>
            <a:fillRect/>
          </a:stretch>
        </p:blipFill>
        <p:spPr>
          <a:xfrm>
            <a:off x="1929114" y="2068974"/>
            <a:ext cx="8333772" cy="2720051"/>
          </a:xfrm>
          <a:prstGeom prst="rect">
            <a:avLst/>
          </a:prstGeom>
        </p:spPr>
      </p:pic>
      <p:sp>
        <p:nvSpPr>
          <p:cNvPr id="3" name="TextBox 2">
            <a:extLst>
              <a:ext uri="{FF2B5EF4-FFF2-40B4-BE49-F238E27FC236}">
                <a16:creationId xmlns:a16="http://schemas.microsoft.com/office/drawing/2014/main" id="{E1C9A6E2-2BFD-44C8-A426-4B4C6B55932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45016518-B093-4034-A04C-3B258BCD544E}"/>
              </a:ext>
            </a:extLst>
          </p:cNvPr>
          <p:cNvSpPr>
            <a:spLocks noGrp="1"/>
          </p:cNvSpPr>
          <p:nvPr>
            <p:ph type="title"/>
          </p:nvPr>
        </p:nvSpPr>
        <p:spPr>
          <a:xfrm>
            <a:off x="0" y="2849217"/>
            <a:ext cx="12192000" cy="778736"/>
          </a:xfrm>
        </p:spPr>
        <p:txBody>
          <a:bodyPr>
            <a:normAutofit/>
          </a:bodyPr>
          <a:lstStyle/>
          <a:p>
            <a:pPr algn="ctr"/>
            <a:r>
              <a:rPr lang="en-US" sz="4000" dirty="0">
                <a:latin typeface="Palatino Linotype" panose="02040502050505030304" pitchFamily="18" charset="0"/>
              </a:rPr>
              <a:t>Why do we need Convolutional Neural Networks?</a:t>
            </a:r>
          </a:p>
        </p:txBody>
      </p:sp>
      <p:sp>
        <p:nvSpPr>
          <p:cNvPr id="5" name="TextBox 4">
            <a:extLst>
              <a:ext uri="{FF2B5EF4-FFF2-40B4-BE49-F238E27FC236}">
                <a16:creationId xmlns:a16="http://schemas.microsoft.com/office/drawing/2014/main" id="{0CCD5364-5B0B-4E7A-B2C3-BB41CF8A80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Sebastopol, CA</a:t>
            </a:r>
            <a:r>
              <a:rPr lang="en-US" sz="1400" b="0" i="0" dirty="0">
                <a:solidFill>
                  <a:schemeClr val="tx1">
                    <a:lumMod val="65000"/>
                    <a:lumOff val="35000"/>
                  </a:schemeClr>
                </a:solidFill>
                <a:effectLst/>
                <a:latin typeface="+mj-lt"/>
                <a:ea typeface="Verdana" panose="020B0604030504040204" pitchFamily="34" charset="0"/>
              </a:rPr>
              <a:t>: O’Reilly Media.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684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A317B9-F20E-4F88-8890-7BD1913D92B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a:extLst>
              <a:ext uri="{FF2B5EF4-FFF2-40B4-BE49-F238E27FC236}">
                <a16:creationId xmlns:a16="http://schemas.microsoft.com/office/drawing/2014/main" id="{63F476E6-CEEE-42E9-8894-006767A7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90" y="1986820"/>
            <a:ext cx="2993210" cy="3649785"/>
          </a:xfrm>
          <a:prstGeom prst="rect">
            <a:avLst/>
          </a:prstGeom>
        </p:spPr>
      </p:pic>
      <p:pic>
        <p:nvPicPr>
          <p:cNvPr id="7" name="Picture 6" descr="A picture containing text, cat, white, mammal&#10;&#10;Description automatically generated">
            <a:extLst>
              <a:ext uri="{FF2B5EF4-FFF2-40B4-BE49-F238E27FC236}">
                <a16:creationId xmlns:a16="http://schemas.microsoft.com/office/drawing/2014/main" id="{D8DE4911-2E78-4A07-B1D3-27C3E36F1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4" y="1981435"/>
            <a:ext cx="2993209" cy="370961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BEB6B198-66E9-471C-BCF6-FFA7C5FD7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65" y="1981436"/>
            <a:ext cx="3006741" cy="370961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E2B3FE12-E250-4955-928F-C253AAA03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206" y="1991250"/>
            <a:ext cx="2860268" cy="3699800"/>
          </a:xfrm>
          <a:prstGeom prst="rect">
            <a:avLst/>
          </a:prstGeom>
        </p:spPr>
      </p:pic>
      <p:sp>
        <p:nvSpPr>
          <p:cNvPr id="12" name="Title 4">
            <a:extLst>
              <a:ext uri="{FF2B5EF4-FFF2-40B4-BE49-F238E27FC236}">
                <a16:creationId xmlns:a16="http://schemas.microsoft.com/office/drawing/2014/main" id="{299468FC-61EE-4F9F-834A-3D7868F9D7C6}"/>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CNN Domains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08D189-6589-48EA-B8FA-8DC5C5510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6577"/>
            <a:ext cx="12192000" cy="5704845"/>
          </a:xfrm>
          <a:prstGeom prst="rect">
            <a:avLst/>
          </a:prstGeom>
        </p:spPr>
      </p:pic>
      <p:sp>
        <p:nvSpPr>
          <p:cNvPr id="4" name="TextBox 3">
            <a:extLst>
              <a:ext uri="{FF2B5EF4-FFF2-40B4-BE49-F238E27FC236}">
                <a16:creationId xmlns:a16="http://schemas.microsoft.com/office/drawing/2014/main" id="{12B6E1B8-4599-46C4-AF08-A417D5E0EF0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18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C8DF6-628E-424D-99D2-746FC58102D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Mirza, R.B. et al. (2021). </a:t>
            </a:r>
            <a:r>
              <a:rPr lang="en-US" sz="1400" i="1" dirty="0">
                <a:solidFill>
                  <a:schemeClr val="tx1">
                    <a:lumMod val="65000"/>
                    <a:lumOff val="35000"/>
                  </a:schemeClr>
                </a:solidFill>
                <a:latin typeface="+mj-lt"/>
                <a:ea typeface="Verdana" panose="020B0604030504040204" pitchFamily="34" charset="0"/>
              </a:rPr>
              <a:t>The deep learning workshop</a:t>
            </a:r>
            <a:r>
              <a:rPr lang="en-US" sz="1400" dirty="0">
                <a:solidFill>
                  <a:schemeClr val="tx1">
                    <a:lumMod val="65000"/>
                    <a:lumOff val="35000"/>
                  </a:schemeClr>
                </a:solidFill>
                <a:latin typeface="+mj-lt"/>
                <a:ea typeface="Verdana" panose="020B0604030504040204" pitchFamily="34" charset="0"/>
              </a:rPr>
              <a:t>. Birmingham</a:t>
            </a:r>
            <a:r>
              <a:rPr lang="en-US" sz="1400" b="0" i="0" dirty="0">
                <a:solidFill>
                  <a:schemeClr val="tx1">
                    <a:lumMod val="65000"/>
                    <a:lumOff val="35000"/>
                  </a:schemeClr>
                </a:solidFill>
                <a:effectLst/>
                <a:latin typeface="+mj-lt"/>
                <a:ea typeface="Verdana" panose="020B0604030504040204" pitchFamily="34" charset="0"/>
              </a:rPr>
              <a:t>, UK: </a:t>
            </a:r>
            <a:r>
              <a:rPr lang="en-US" sz="1400" dirty="0">
                <a:solidFill>
                  <a:schemeClr val="tx1">
                    <a:lumMod val="65000"/>
                    <a:lumOff val="35000"/>
                  </a:schemeClr>
                </a:solidFill>
                <a:latin typeface="+mj-lt"/>
                <a:ea typeface="Verdana" panose="020B0604030504040204" pitchFamily="34" charset="0"/>
              </a:rPr>
              <a:t>Packt Publishing</a:t>
            </a:r>
            <a:r>
              <a:rPr lang="en-US" sz="1400" b="0" i="0" dirty="0">
                <a:solidFill>
                  <a:schemeClr val="tx1">
                    <a:lumMod val="65000"/>
                    <a:lumOff val="35000"/>
                  </a:schemeClr>
                </a:solidFill>
                <a:effectLst/>
                <a:latin typeface="+mj-lt"/>
                <a:ea typeface="Verdana" panose="020B0604030504040204" pitchFamily="34" charset="0"/>
              </a:rPr>
              <a:t>.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text, shore, picture frame&#10;&#10;Description automatically generated">
            <a:extLst>
              <a:ext uri="{FF2B5EF4-FFF2-40B4-BE49-F238E27FC236}">
                <a16:creationId xmlns:a16="http://schemas.microsoft.com/office/drawing/2014/main" id="{C1A503BA-BAE7-46E6-96FE-D9651D947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1349"/>
            <a:ext cx="12141585" cy="5658401"/>
          </a:xfrm>
          <a:prstGeom prst="rect">
            <a:avLst/>
          </a:prstGeom>
        </p:spPr>
      </p:pic>
      <p:pic>
        <p:nvPicPr>
          <p:cNvPr id="7" name="Picture 6">
            <a:extLst>
              <a:ext uri="{FF2B5EF4-FFF2-40B4-BE49-F238E27FC236}">
                <a16:creationId xmlns:a16="http://schemas.microsoft.com/office/drawing/2014/main" id="{EB397FFA-991A-4001-9A0A-8E5CB745043D}"/>
              </a:ext>
            </a:extLst>
          </p:cNvPr>
          <p:cNvPicPr>
            <a:picLocks noChangeAspect="1"/>
          </p:cNvPicPr>
          <p:nvPr/>
        </p:nvPicPr>
        <p:blipFill>
          <a:blip r:embed="rId4"/>
          <a:stretch>
            <a:fillRect/>
          </a:stretch>
        </p:blipFill>
        <p:spPr>
          <a:xfrm>
            <a:off x="255587" y="1885950"/>
            <a:ext cx="1038225" cy="3467100"/>
          </a:xfrm>
          <a:prstGeom prst="rect">
            <a:avLst/>
          </a:prstGeom>
        </p:spPr>
      </p:pic>
      <p:pic>
        <p:nvPicPr>
          <p:cNvPr id="9" name="Picture 8">
            <a:extLst>
              <a:ext uri="{FF2B5EF4-FFF2-40B4-BE49-F238E27FC236}">
                <a16:creationId xmlns:a16="http://schemas.microsoft.com/office/drawing/2014/main" id="{CF50A34C-1955-488D-BA23-20C339BED185}"/>
              </a:ext>
            </a:extLst>
          </p:cNvPr>
          <p:cNvPicPr>
            <a:picLocks noChangeAspect="1"/>
          </p:cNvPicPr>
          <p:nvPr/>
        </p:nvPicPr>
        <p:blipFill>
          <a:blip r:embed="rId5"/>
          <a:stretch>
            <a:fillRect/>
          </a:stretch>
        </p:blipFill>
        <p:spPr>
          <a:xfrm>
            <a:off x="1728787" y="688975"/>
            <a:ext cx="3476625" cy="781050"/>
          </a:xfrm>
          <a:prstGeom prst="rect">
            <a:avLst/>
          </a:prstGeom>
        </p:spPr>
      </p:pic>
      <p:pic>
        <p:nvPicPr>
          <p:cNvPr id="11" name="Picture 10">
            <a:extLst>
              <a:ext uri="{FF2B5EF4-FFF2-40B4-BE49-F238E27FC236}">
                <a16:creationId xmlns:a16="http://schemas.microsoft.com/office/drawing/2014/main" id="{1C0FEE72-1B96-4012-AFFB-AACF1305CE1B}"/>
              </a:ext>
            </a:extLst>
          </p:cNvPr>
          <p:cNvPicPr>
            <a:picLocks noChangeAspect="1"/>
          </p:cNvPicPr>
          <p:nvPr/>
        </p:nvPicPr>
        <p:blipFill>
          <a:blip r:embed="rId6"/>
          <a:stretch>
            <a:fillRect/>
          </a:stretch>
        </p:blipFill>
        <p:spPr>
          <a:xfrm>
            <a:off x="6218237" y="301349"/>
            <a:ext cx="1762125" cy="1885950"/>
          </a:xfrm>
          <a:prstGeom prst="rect">
            <a:avLst/>
          </a:prstGeom>
        </p:spPr>
      </p:pic>
    </p:spTree>
    <p:extLst>
      <p:ext uri="{BB962C8B-B14F-4D97-AF65-F5344CB8AC3E}">
        <p14:creationId xmlns:p14="http://schemas.microsoft.com/office/powerpoint/2010/main" val="7355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3969</TotalTime>
  <Words>2578</Words>
  <Application>Microsoft Office PowerPoint</Application>
  <PresentationFormat>Widescreen</PresentationFormat>
  <Paragraphs>144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MinionPro-Regular</vt:lpstr>
      <vt:lpstr>Arial</vt:lpstr>
      <vt:lpstr>Calibri</vt:lpstr>
      <vt:lpstr>Calibri Light</vt:lpstr>
      <vt:lpstr>Lato</vt:lpstr>
      <vt:lpstr>Palatino Linotype</vt:lpstr>
      <vt:lpstr>Office Theme</vt:lpstr>
      <vt:lpstr>PowerPoint Presentation</vt:lpstr>
      <vt:lpstr>PowerPoint Presentation</vt:lpstr>
      <vt:lpstr>PowerPoint Presentation</vt:lpstr>
      <vt:lpstr>PowerPoint Presentation</vt:lpstr>
      <vt:lpstr>PowerPoint Presentation</vt:lpstr>
      <vt:lpstr>Why do we need Convolutional Neural Networks?</vt:lpstr>
      <vt:lpstr>CNN Domains</vt:lpstr>
      <vt:lpstr>PowerPoint Presentation</vt:lpstr>
      <vt:lpstr>PowerPoint Presentation</vt:lpstr>
      <vt:lpstr>PowerPoint Presentation</vt:lpstr>
      <vt:lpstr>PowerPoint Presentation</vt:lpstr>
      <vt:lpstr>Tensors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298</cp:revision>
  <cp:lastPrinted>2021-10-19T13:01:34Z</cp:lastPrinted>
  <dcterms:created xsi:type="dcterms:W3CDTF">2021-03-18T17:30:04Z</dcterms:created>
  <dcterms:modified xsi:type="dcterms:W3CDTF">2022-05-26T15:07:15Z</dcterms:modified>
</cp:coreProperties>
</file>