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22" r:id="rId2"/>
    <p:sldId id="266" r:id="rId3"/>
    <p:sldId id="300" r:id="rId4"/>
    <p:sldId id="302" r:id="rId5"/>
    <p:sldId id="301" r:id="rId6"/>
    <p:sldId id="307" r:id="rId7"/>
    <p:sldId id="332" r:id="rId8"/>
    <p:sldId id="308" r:id="rId9"/>
    <p:sldId id="264" r:id="rId10"/>
    <p:sldId id="265" r:id="rId11"/>
    <p:sldId id="323" r:id="rId12"/>
    <p:sldId id="324" r:id="rId13"/>
    <p:sldId id="267" r:id="rId14"/>
    <p:sldId id="269" r:id="rId15"/>
    <p:sldId id="278" r:id="rId16"/>
    <p:sldId id="268" r:id="rId17"/>
    <p:sldId id="309" r:id="rId18"/>
    <p:sldId id="329" r:id="rId19"/>
    <p:sldId id="32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F6"/>
    <a:srgbClr val="385723"/>
    <a:srgbClr val="80BE63"/>
    <a:srgbClr val="6C9AC3"/>
    <a:srgbClr val="E28F41"/>
    <a:srgbClr val="4747FF"/>
    <a:srgbClr val="4F4FFF"/>
    <a:srgbClr val="6666FF"/>
    <a:srgbClr val="A19D9D"/>
    <a:srgbClr val="8D87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98" autoAdjust="0"/>
    <p:restoredTop sz="79222" autoAdjust="0"/>
  </p:normalViewPr>
  <p:slideViewPr>
    <p:cSldViewPr snapToGrid="0" showGuides="1">
      <p:cViewPr varScale="1">
        <p:scale>
          <a:sx n="59" d="100"/>
          <a:sy n="59" d="100"/>
        </p:scale>
        <p:origin x="896" y="40"/>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6/6/2022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Statistical_model"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en.wikipedia.org/wiki/Statistical_noise" TargetMode="External"/><Relationship Id="rId4" Type="http://schemas.openxmlformats.org/officeDocument/2006/relationships/hyperlink" Target="https://en.wikipedia.org/wiki/Parameter"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Hello everyone.  I’m Dan Maxwell – an AI Trainer / Consultant in Research Computing.  </a:t>
            </a: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Example – two models – squiggly green line / smooth curved black line.  Which model will generalize better to other datasets?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kern="1200" dirty="0">
                <a:solidFill>
                  <a:schemeClr val="tx1"/>
                </a:solidFill>
                <a:effectLst/>
                <a:latin typeface="+mn-lt"/>
                <a:ea typeface="+mn-ea"/>
                <a:cs typeface="+mn-cs"/>
              </a:rPr>
              <a:t>Overfitting</a:t>
            </a:r>
            <a:r>
              <a:rPr lang="en-US" sz="1200" b="0" i="0" kern="1200" dirty="0">
                <a:solidFill>
                  <a:schemeClr val="tx1"/>
                </a:solidFill>
                <a:effectLst/>
                <a:latin typeface="+mn-lt"/>
                <a:ea typeface="+mn-ea"/>
                <a:cs typeface="+mn-cs"/>
              </a:rPr>
              <a:t> is "the production of an analysis that corresponds too closely or exactly to a particular set of data and may therefore fail to fit additional data or predict future observations reliably".</a:t>
            </a:r>
            <a:r>
              <a:rPr lang="en-US" sz="1200" b="0" i="0" u="none" strike="noStrike" kern="1200" baseline="300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An </a:t>
            </a:r>
            <a:r>
              <a:rPr lang="en-US" sz="1200" b="1" i="0" kern="1200" dirty="0">
                <a:solidFill>
                  <a:schemeClr val="tx1"/>
                </a:solidFill>
                <a:effectLst/>
                <a:latin typeface="+mn-lt"/>
                <a:ea typeface="+mn-ea"/>
                <a:cs typeface="+mn-cs"/>
              </a:rPr>
              <a:t>overfitted model</a:t>
            </a:r>
            <a:r>
              <a:rPr lang="en-US" sz="1200" b="0" i="0" kern="1200" dirty="0">
                <a:solidFill>
                  <a:schemeClr val="tx1"/>
                </a:solidFill>
                <a:effectLst/>
                <a:latin typeface="+mn-lt"/>
                <a:ea typeface="+mn-ea"/>
                <a:cs typeface="+mn-cs"/>
              </a:rPr>
              <a:t> is a </a:t>
            </a:r>
            <a:r>
              <a:rPr lang="en-US" sz="1200" b="0" i="0" u="none" strike="noStrike" kern="1200" dirty="0">
                <a:solidFill>
                  <a:schemeClr val="tx1"/>
                </a:solidFill>
                <a:effectLst/>
                <a:latin typeface="+mn-lt"/>
                <a:ea typeface="+mn-ea"/>
                <a:cs typeface="+mn-cs"/>
                <a:hlinkClick r:id="rId3" tooltip="Statistical model"/>
              </a:rPr>
              <a:t>model</a:t>
            </a:r>
            <a:r>
              <a:rPr lang="en-US" sz="1200" b="0" i="0" kern="1200" dirty="0">
                <a:solidFill>
                  <a:schemeClr val="tx1"/>
                </a:solidFill>
                <a:effectLst/>
                <a:latin typeface="+mn-lt"/>
                <a:ea typeface="+mn-ea"/>
                <a:cs typeface="+mn-cs"/>
              </a:rPr>
              <a:t> that contains more </a:t>
            </a:r>
            <a:r>
              <a:rPr lang="en-US" sz="1200" b="0" i="0" u="none" strike="noStrike" kern="1200" dirty="0">
                <a:solidFill>
                  <a:schemeClr val="tx1"/>
                </a:solidFill>
                <a:effectLst/>
                <a:latin typeface="+mn-lt"/>
                <a:ea typeface="+mn-ea"/>
                <a:cs typeface="+mn-cs"/>
                <a:hlinkClick r:id="rId4" tooltip="Parameter"/>
              </a:rPr>
              <a:t>parameters</a:t>
            </a:r>
            <a:r>
              <a:rPr lang="en-US" sz="1200" b="0" i="0" kern="1200" dirty="0">
                <a:solidFill>
                  <a:schemeClr val="tx1"/>
                </a:solidFill>
                <a:effectLst/>
                <a:latin typeface="+mn-lt"/>
                <a:ea typeface="+mn-ea"/>
                <a:cs typeface="+mn-cs"/>
              </a:rPr>
              <a:t> than can be justified by the data.  The essence of overfitting is to have unknowingly extracted some of the residual variation (i.e. the </a:t>
            </a:r>
            <a:r>
              <a:rPr lang="en-US" sz="1200" b="0" i="0" u="none" strike="noStrike" kern="1200" dirty="0">
                <a:solidFill>
                  <a:schemeClr val="tx1"/>
                </a:solidFill>
                <a:effectLst/>
                <a:latin typeface="+mn-lt"/>
                <a:ea typeface="+mn-ea"/>
                <a:cs typeface="+mn-cs"/>
                <a:hlinkClick r:id="rId5" tooltip="Statistical noise"/>
              </a:rPr>
              <a:t>noise</a:t>
            </a:r>
            <a:r>
              <a:rPr lang="en-US" sz="1200" b="0" i="0" kern="1200" dirty="0">
                <a:solidFill>
                  <a:schemeClr val="tx1"/>
                </a:solidFill>
                <a:effectLst/>
                <a:latin typeface="+mn-lt"/>
                <a:ea typeface="+mn-ea"/>
                <a:cs typeface="+mn-cs"/>
              </a:rPr>
              <a:t>) as if that variation represented underlying model structure.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Underfitting: model is too simple to learn the underlying structure of the data.</a:t>
            </a:r>
          </a:p>
          <a:p>
            <a:pPr marL="0" indent="0">
              <a:buNone/>
            </a:pPr>
            <a:endParaRPr lang="en-US" sz="1200" b="0" i="0" kern="1200" dirty="0">
              <a:solidFill>
                <a:schemeClr val="tx1"/>
              </a:solidFill>
              <a:effectLst/>
              <a:latin typeface="+mn-lt"/>
              <a:ea typeface="+mn-ea"/>
              <a:cs typeface="+mn-cs"/>
            </a:endParaRPr>
          </a:p>
          <a:p>
            <a:pPr marL="0" indent="0">
              <a:buNone/>
            </a:pP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Here we see a data set divided into two groups, one red, the other blue.  Now take a good look at the two models, the first represented by the squiggly green line, the second represented by the smooth, curved black line.  Of these two models, which one </a:t>
            </a:r>
            <a:r>
              <a:rPr lang="en-US" sz="1200" b="1" i="0" kern="1200" dirty="0">
                <a:solidFill>
                  <a:schemeClr val="tx1"/>
                </a:solidFill>
                <a:effectLst/>
                <a:latin typeface="+mn-lt"/>
                <a:ea typeface="+mn-ea"/>
                <a:cs typeface="+mn-cs"/>
              </a:rPr>
              <a:t>overfits</a:t>
            </a:r>
            <a:r>
              <a:rPr lang="en-US" sz="1200" b="0" i="0" kern="1200" dirty="0">
                <a:solidFill>
                  <a:schemeClr val="tx1"/>
                </a:solidFill>
                <a:effectLst/>
                <a:latin typeface="+mn-lt"/>
                <a:ea typeface="+mn-ea"/>
                <a:cs typeface="+mn-cs"/>
              </a:rPr>
              <a:t> the data?  And which one will generalize better?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Before moving on, let’s provide some formal definitions.  In machine learning, </a:t>
            </a:r>
            <a:r>
              <a:rPr lang="en-US" sz="1200" b="1" i="0" kern="1200" dirty="0">
                <a:solidFill>
                  <a:schemeClr val="tx1"/>
                </a:solidFill>
                <a:effectLst/>
                <a:latin typeface="+mn-lt"/>
                <a:ea typeface="+mn-ea"/>
                <a:cs typeface="+mn-cs"/>
              </a:rPr>
              <a:t>overfitting</a:t>
            </a:r>
            <a:r>
              <a:rPr lang="en-US" sz="1200" b="0" i="0" kern="1200" dirty="0">
                <a:solidFill>
                  <a:schemeClr val="tx1"/>
                </a:solidFill>
                <a:effectLst/>
                <a:latin typeface="+mn-lt"/>
                <a:ea typeface="+mn-ea"/>
                <a:cs typeface="+mn-cs"/>
              </a:rPr>
              <a:t> is "the production of an analysis that corresponds too closely or exactly to a particular set of data and may therefore fail to fit additional data or predict future observations reliably".</a:t>
            </a:r>
            <a:r>
              <a:rPr lang="en-US" sz="1200" b="0" i="0" u="none" strike="noStrike" kern="1200" baseline="300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An </a:t>
            </a:r>
            <a:r>
              <a:rPr lang="en-US" sz="1200" b="1" i="0" kern="1200" dirty="0">
                <a:solidFill>
                  <a:schemeClr val="tx1"/>
                </a:solidFill>
                <a:effectLst/>
                <a:latin typeface="+mn-lt"/>
                <a:ea typeface="+mn-ea"/>
                <a:cs typeface="+mn-cs"/>
              </a:rPr>
              <a:t>overfitted model</a:t>
            </a:r>
            <a:r>
              <a:rPr lang="en-US" sz="1200" b="0" i="0" kern="1200" dirty="0">
                <a:solidFill>
                  <a:schemeClr val="tx1"/>
                </a:solidFill>
                <a:effectLst/>
                <a:latin typeface="+mn-lt"/>
                <a:ea typeface="+mn-ea"/>
                <a:cs typeface="+mn-cs"/>
              </a:rPr>
              <a:t> is a </a:t>
            </a:r>
            <a:r>
              <a:rPr lang="en-US" sz="1200" b="0" i="0" u="none" strike="noStrike" kern="1200" dirty="0">
                <a:solidFill>
                  <a:schemeClr val="tx1"/>
                </a:solidFill>
                <a:effectLst/>
                <a:latin typeface="+mn-lt"/>
                <a:ea typeface="+mn-ea"/>
                <a:cs typeface="+mn-cs"/>
                <a:hlinkClick r:id="rId3" tooltip="Statistical model"/>
              </a:rPr>
              <a:t>model</a:t>
            </a:r>
            <a:r>
              <a:rPr lang="en-US" sz="1200" b="0" i="0" kern="1200" dirty="0">
                <a:solidFill>
                  <a:schemeClr val="tx1"/>
                </a:solidFill>
                <a:effectLst/>
                <a:latin typeface="+mn-lt"/>
                <a:ea typeface="+mn-ea"/>
                <a:cs typeface="+mn-cs"/>
              </a:rPr>
              <a:t> that contains more </a:t>
            </a:r>
            <a:r>
              <a:rPr lang="en-US" sz="1200" b="0" i="0" u="none" strike="noStrike" kern="1200" dirty="0">
                <a:solidFill>
                  <a:schemeClr val="tx1"/>
                </a:solidFill>
                <a:effectLst/>
                <a:latin typeface="+mn-lt"/>
                <a:ea typeface="+mn-ea"/>
                <a:cs typeface="+mn-cs"/>
                <a:hlinkClick r:id="rId4" tooltip="Parameter"/>
              </a:rPr>
              <a:t>parameters</a:t>
            </a:r>
            <a:r>
              <a:rPr lang="en-US" sz="1200" b="0" i="0" kern="1200" dirty="0">
                <a:solidFill>
                  <a:schemeClr val="tx1"/>
                </a:solidFill>
                <a:effectLst/>
                <a:latin typeface="+mn-lt"/>
                <a:ea typeface="+mn-ea"/>
                <a:cs typeface="+mn-cs"/>
              </a:rPr>
              <a:t> than can be justified by the data.  The essence of overfitting is to have unknowingly extracted some of the residual variation (i.e. the </a:t>
            </a:r>
            <a:r>
              <a:rPr lang="en-US" sz="1200" b="0" i="0" u="none" strike="noStrike" kern="1200" dirty="0">
                <a:solidFill>
                  <a:schemeClr val="tx1"/>
                </a:solidFill>
                <a:effectLst/>
                <a:latin typeface="+mn-lt"/>
                <a:ea typeface="+mn-ea"/>
                <a:cs typeface="+mn-cs"/>
                <a:hlinkClick r:id="rId5" tooltip="Statistical noise"/>
              </a:rPr>
              <a:t>noise</a:t>
            </a:r>
            <a:r>
              <a:rPr lang="en-US" sz="1200" b="0" i="0" kern="1200" dirty="0">
                <a:solidFill>
                  <a:schemeClr val="tx1"/>
                </a:solidFill>
                <a:effectLst/>
                <a:latin typeface="+mn-lt"/>
                <a:ea typeface="+mn-ea"/>
                <a:cs typeface="+mn-cs"/>
              </a:rPr>
              <a:t>) as if that variation represented underlying model structure.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Underfitting</a:t>
            </a:r>
            <a:r>
              <a:rPr lang="en-US" sz="1200" b="0" i="0" kern="1200" dirty="0">
                <a:solidFill>
                  <a:schemeClr val="tx1"/>
                </a:solidFill>
                <a:effectLst/>
                <a:latin typeface="+mn-lt"/>
                <a:ea typeface="+mn-ea"/>
                <a:cs typeface="+mn-cs"/>
              </a:rPr>
              <a:t> is just the opposite of overfitting.  It occurs when your model is too simple to learn the underlying structure of the data.  </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4257397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Overfitting byproduct of outliers.</a:t>
            </a:r>
          </a:p>
          <a:p>
            <a:pPr marL="228600" indent="-228600">
              <a:buAutoNum type="arabicPeriod"/>
            </a:pPr>
            <a:r>
              <a:rPr lang="en-US" sz="1200" b="0" i="0" kern="1200" dirty="0">
                <a:solidFill>
                  <a:schemeClr val="tx1"/>
                </a:solidFill>
                <a:effectLst/>
                <a:latin typeface="+mn-lt"/>
                <a:ea typeface="+mn-ea"/>
                <a:cs typeface="+mn-cs"/>
              </a:rPr>
              <a:t>Outlier in left image – identify &amp; remove outliers</a:t>
            </a:r>
          </a:p>
          <a:p>
            <a:pPr marL="228600" indent="-228600">
              <a:buAutoNum type="arabicPeriod"/>
            </a:pPr>
            <a:r>
              <a:rPr lang="en-US" sz="1200" b="0" i="0" kern="1200" dirty="0">
                <a:solidFill>
                  <a:schemeClr val="tx1"/>
                </a:solidFill>
                <a:effectLst/>
                <a:latin typeface="+mn-lt"/>
                <a:ea typeface="+mn-ea"/>
                <a:cs typeface="+mn-cs"/>
              </a:rPr>
              <a:t>Simple model on right will generalize better</a:t>
            </a:r>
          </a:p>
          <a:p>
            <a:pPr marL="0" indent="0">
              <a:buNone/>
            </a:pPr>
            <a:endParaRPr lang="en-US" sz="1200" b="0" i="0" kern="1200" dirty="0">
              <a:solidFill>
                <a:schemeClr val="tx1"/>
              </a:solidFill>
              <a:effectLst/>
              <a:latin typeface="+mn-lt"/>
              <a:ea typeface="+mn-ea"/>
              <a:cs typeface="+mn-cs"/>
            </a:endParaRPr>
          </a:p>
          <a:p>
            <a:pPr marL="0" indent="0">
              <a:buNone/>
            </a:pP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Often, overfitting is a byproduct of outliers.  Consider the image on the left.  We have one circular point deep in square territory, resulting in a complicated boundary curve.  We call this kind of isolated point an </a:t>
            </a:r>
            <a:r>
              <a:rPr lang="en-US" sz="1200" b="1" i="0" kern="1200" dirty="0">
                <a:solidFill>
                  <a:schemeClr val="tx1"/>
                </a:solidFill>
                <a:effectLst/>
                <a:latin typeface="+mn-lt"/>
                <a:ea typeface="+mn-ea"/>
                <a:cs typeface="+mn-cs"/>
              </a:rPr>
              <a:t>outlier</a:t>
            </a:r>
            <a:r>
              <a:rPr lang="en-US" sz="1200" b="0" i="0" kern="1200" dirty="0">
                <a:solidFill>
                  <a:schemeClr val="tx1"/>
                </a:solidFill>
                <a:effectLst/>
                <a:latin typeface="+mn-lt"/>
                <a:ea typeface="+mn-ea"/>
                <a:cs typeface="+mn-cs"/>
              </a:rPr>
              <a:t>.  By drawing the boundary to accommodate this one data point, we risk misclassifying some future data points as blue circles, even though they are solidly inside the brown square region.  Here a single outlier has contributed to model overfit, thereby highlighting the importance of identifying and possibly removing outliers from a dataset.  The simpler model curve on the right will generalize better and is preferable in this case.</a:t>
            </a: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229795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what does overfit look like when we’re training a neural network?  In this image, we see that the training error continues to decrease as we move into the zone of overfitting while the validation error is going up.  That’s because we’re still learning from the training data, but now we’re learning information specific to a given dataset, rather than general rules.  It’s the performance of the validation set that lets us see that this is happening, because our validation error (an estimate of the generalization error) is getting worse.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Generally speaking, when we start training our model, we are underfitting.  That is, the model hasn’t seen enough examples yet to figure out how to handle them properly.  As we train more and the model refines its boundaries, the training and validation errors both typically drop, as we see here.  At some point, we will discover that although the training error is continuing to drop, the validation error starts to rise.  Now we’re overfitting.  So, our rule of thumb is this:  </a:t>
            </a:r>
            <a:r>
              <a:rPr lang="en-US" sz="1200" b="0" i="1" kern="1200" dirty="0">
                <a:solidFill>
                  <a:schemeClr val="tx1"/>
                </a:solidFill>
                <a:effectLst/>
                <a:latin typeface="+mn-lt"/>
                <a:ea typeface="+mn-ea"/>
                <a:cs typeface="+mn-cs"/>
              </a:rPr>
              <a:t>When we start to overfit, stop training</a:t>
            </a:r>
            <a:r>
              <a:rPr lang="en-US" sz="1200" b="0" i="0" kern="1200" dirty="0">
                <a:solidFill>
                  <a:schemeClr val="tx1"/>
                </a:solidFill>
                <a:effectLst/>
                <a:latin typeface="+mn-lt"/>
                <a:ea typeface="+mn-ea"/>
                <a:cs typeface="+mn-cs"/>
              </a:rPr>
              <a:t>.  In this example, that happens at around 28 epochs.  The technique of ending training just as validation error begins to rise is called </a:t>
            </a:r>
            <a:r>
              <a:rPr lang="en-US" sz="1200" b="1" i="0" kern="1200" dirty="0">
                <a:solidFill>
                  <a:schemeClr val="tx1"/>
                </a:solidFill>
                <a:effectLst/>
                <a:latin typeface="+mn-lt"/>
                <a:ea typeface="+mn-ea"/>
                <a:cs typeface="+mn-cs"/>
              </a:rPr>
              <a:t>early stopping</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1126308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your model has overfit the data.  What do you do now?  Here’s some ways to address that problem…</a:t>
            </a:r>
          </a:p>
          <a:p>
            <a:endParaRPr lang="en-US" sz="1200" b="0" i="0" kern="1200" dirty="0">
              <a:solidFill>
                <a:schemeClr val="tx1"/>
              </a:solidFill>
              <a:effectLst/>
              <a:latin typeface="+mn-lt"/>
              <a:ea typeface="+mn-ea"/>
              <a:cs typeface="+mn-cs"/>
            </a:endParaRPr>
          </a:p>
          <a:p>
            <a:pPr marL="228600" indent="-228600">
              <a:buAutoNum type="arabicPeriod"/>
            </a:pPr>
            <a:r>
              <a:rPr lang="en-US" sz="1200" b="0" i="0" kern="1200" dirty="0">
                <a:solidFill>
                  <a:schemeClr val="tx1"/>
                </a:solidFill>
                <a:effectLst/>
                <a:latin typeface="+mn-lt"/>
                <a:ea typeface="+mn-ea"/>
                <a:cs typeface="+mn-cs"/>
              </a:rPr>
              <a:t>Simplify the model by selecting one with fewer parameters (for example, a simple linear model as opposed to a high-degree polynomial one), by reducing the number of attributes in the training data, or by constraining the model.</a:t>
            </a:r>
          </a:p>
          <a:p>
            <a:pPr marL="228600" indent="-228600">
              <a:buAutoNum type="arabicPeriod"/>
            </a:pPr>
            <a:r>
              <a:rPr lang="en-US" sz="1200" b="0" i="0" kern="1200" dirty="0">
                <a:solidFill>
                  <a:schemeClr val="tx1"/>
                </a:solidFill>
                <a:effectLst/>
                <a:latin typeface="+mn-lt"/>
                <a:ea typeface="+mn-ea"/>
                <a:cs typeface="+mn-cs"/>
              </a:rPr>
              <a:t>Collect more training data.  Sometimes, your data set is just too small and consequently the algorithm overcompensates for what’s not there.</a:t>
            </a:r>
          </a:p>
          <a:p>
            <a:pPr marL="228600" indent="-228600">
              <a:buAutoNum type="arabicPeriod"/>
            </a:pPr>
            <a:r>
              <a:rPr lang="en-US" sz="1200" b="0" i="0" kern="1200" dirty="0">
                <a:solidFill>
                  <a:schemeClr val="tx1"/>
                </a:solidFill>
                <a:effectLst/>
                <a:latin typeface="+mn-lt"/>
                <a:ea typeface="+mn-ea"/>
                <a:cs typeface="+mn-cs"/>
              </a:rPr>
              <a:t>Reduce the noise in the training data.  Fix data errors, impute missing values, and possibly remove outliers.</a:t>
            </a:r>
          </a:p>
          <a:p>
            <a:pPr marL="228600" indent="-228600">
              <a:buAutoNum type="arabicPeriod"/>
            </a:pPr>
            <a:r>
              <a:rPr lang="en-US" sz="1200" b="0" i="0" kern="1200" dirty="0">
                <a:solidFill>
                  <a:schemeClr val="tx1"/>
                </a:solidFill>
                <a:effectLst/>
                <a:latin typeface="+mn-lt"/>
                <a:ea typeface="+mn-ea"/>
                <a:cs typeface="+mn-cs"/>
              </a:rPr>
              <a:t>Use </a:t>
            </a:r>
            <a:r>
              <a:rPr lang="en-US" sz="1200" b="1" i="0" kern="1200" dirty="0">
                <a:solidFill>
                  <a:schemeClr val="tx1"/>
                </a:solidFill>
                <a:effectLst/>
                <a:latin typeface="+mn-lt"/>
                <a:ea typeface="+mn-ea"/>
                <a:cs typeface="+mn-cs"/>
              </a:rPr>
              <a:t>regularization </a:t>
            </a:r>
            <a:r>
              <a:rPr lang="en-US" sz="1200" b="0" i="0" kern="1200" dirty="0">
                <a:solidFill>
                  <a:schemeClr val="tx1"/>
                </a:solidFill>
                <a:effectLst/>
                <a:latin typeface="+mn-lt"/>
                <a:ea typeface="+mn-ea"/>
                <a:cs typeface="+mn-cs"/>
              </a:rPr>
              <a:t>methods to prevent overfit.  Let’s take a closer look at regularization. </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2004133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Training goal: squeeze as much information as we can out of the training data.</a:t>
            </a:r>
          </a:p>
          <a:p>
            <a:pPr marL="228600" indent="-228600">
              <a:buAutoNum type="arabicPeriod"/>
            </a:pPr>
            <a:r>
              <a:rPr lang="en-US" sz="1200" b="0" i="0" kern="1200" dirty="0">
                <a:solidFill>
                  <a:schemeClr val="tx1"/>
                </a:solidFill>
                <a:effectLst/>
                <a:latin typeface="+mn-lt"/>
                <a:ea typeface="+mn-ea"/>
                <a:cs typeface="+mn-cs"/>
              </a:rPr>
              <a:t>Early stopping when validation error begins to rise.  Could we delay this phenomenon – train longer &amp; lower training / validation errors?</a:t>
            </a:r>
          </a:p>
          <a:p>
            <a:pPr marL="228600" indent="-228600">
              <a:buAutoNum type="arabicPeriod"/>
            </a:pPr>
            <a:r>
              <a:rPr lang="en-US" sz="1200" b="0" i="0" kern="1200" dirty="0">
                <a:solidFill>
                  <a:schemeClr val="tx1"/>
                </a:solidFill>
                <a:effectLst/>
                <a:latin typeface="+mn-lt"/>
                <a:ea typeface="+mn-ea"/>
                <a:cs typeface="+mn-cs"/>
              </a:rPr>
              <a:t>Turkey example – high heat leads to burn – prevent this? – wrap in aluminum foil</a:t>
            </a:r>
          </a:p>
          <a:p>
            <a:pPr marL="228600" indent="-228600">
              <a:buAutoNum type="arabicPeriod"/>
            </a:pPr>
            <a:r>
              <a:rPr lang="en-US" sz="1200" b="0" i="0" kern="1200" dirty="0">
                <a:solidFill>
                  <a:schemeClr val="tx1"/>
                </a:solidFill>
                <a:effectLst/>
                <a:latin typeface="+mn-lt"/>
                <a:ea typeface="+mn-ea"/>
                <a:cs typeface="+mn-cs"/>
              </a:rPr>
              <a:t>Techniques to delay onset of overfitting are </a:t>
            </a:r>
            <a:r>
              <a:rPr lang="en-US" sz="1200" b="1" i="0" kern="1200" dirty="0">
                <a:solidFill>
                  <a:schemeClr val="tx1"/>
                </a:solidFill>
                <a:effectLst/>
                <a:latin typeface="+mn-lt"/>
                <a:ea typeface="+mn-ea"/>
                <a:cs typeface="+mn-cs"/>
              </a:rPr>
              <a:t>regularization methods </a:t>
            </a:r>
            <a:r>
              <a:rPr lang="en-US" sz="1200" b="0" i="0" kern="1200" dirty="0">
                <a:solidFill>
                  <a:schemeClr val="tx1"/>
                </a:solidFill>
                <a:effectLst/>
                <a:latin typeface="+mn-lt"/>
                <a:ea typeface="+mn-ea"/>
                <a:cs typeface="+mn-cs"/>
              </a:rPr>
              <a:t>or </a:t>
            </a:r>
            <a:r>
              <a:rPr lang="en-US" sz="1200" b="1" i="0" kern="1200" dirty="0">
                <a:solidFill>
                  <a:schemeClr val="tx1"/>
                </a:solidFill>
                <a:effectLst/>
                <a:latin typeface="+mn-lt"/>
                <a:ea typeface="+mn-ea"/>
                <a:cs typeface="+mn-cs"/>
              </a:rPr>
              <a:t>regularization</a:t>
            </a:r>
            <a:r>
              <a:rPr lang="en-US" sz="1200" b="0" i="0" kern="1200" dirty="0">
                <a:solidFill>
                  <a:schemeClr val="tx1"/>
                </a:solidFill>
                <a:effectLst/>
                <a:latin typeface="+mn-lt"/>
                <a:ea typeface="+mn-ea"/>
                <a:cs typeface="+mn-cs"/>
              </a:rPr>
              <a:t>.</a:t>
            </a:r>
          </a:p>
          <a:p>
            <a:pPr marL="228600" indent="-228600">
              <a:buAutoNum type="arabicPeriod"/>
            </a:pPr>
            <a:r>
              <a:rPr lang="en-US" sz="1200" b="0" i="0" kern="1200" dirty="0">
                <a:solidFill>
                  <a:schemeClr val="tx1"/>
                </a:solidFill>
                <a:effectLst/>
                <a:latin typeface="+mn-lt"/>
                <a:ea typeface="+mn-ea"/>
                <a:cs typeface="+mn-cs"/>
              </a:rPr>
              <a:t>Regularization hyperparameter – lowercase Greek lambda – larger lambda values greater regularization</a:t>
            </a:r>
          </a:p>
          <a:p>
            <a:pPr marL="228600" indent="-228600">
              <a:buAutoNum type="arabicPeriod"/>
            </a:pPr>
            <a:r>
              <a:rPr lang="en-US" sz="1200" b="0" i="0" kern="1200" dirty="0">
                <a:solidFill>
                  <a:schemeClr val="tx1"/>
                </a:solidFill>
                <a:effectLst/>
                <a:latin typeface="+mn-lt"/>
                <a:ea typeface="+mn-ea"/>
                <a:cs typeface="+mn-cs"/>
              </a:rPr>
              <a:t>Other regularization options – dropout, batch norm, layer norm, and weight regularization</a:t>
            </a:r>
          </a:p>
          <a:p>
            <a:pPr marL="228600" indent="-228600">
              <a:buAutoNum type="arabicPeriod"/>
            </a:pPr>
            <a:r>
              <a:rPr lang="en-US" sz="1200" b="0" i="0" kern="1200" dirty="0">
                <a:solidFill>
                  <a:schemeClr val="tx1"/>
                </a:solidFill>
                <a:effectLst/>
                <a:latin typeface="+mn-lt"/>
                <a:ea typeface="+mn-ea"/>
                <a:cs typeface="+mn-cs"/>
              </a:rPr>
              <a:t>Definition: Constraining a model to make it simpler and reduce the risk of overfitting is called regularization</a:t>
            </a:r>
          </a:p>
          <a:p>
            <a:pPr marL="0" indent="0">
              <a:buNone/>
            </a:pPr>
            <a:endParaRPr lang="en-US" sz="1200" b="0" i="0" kern="1200" dirty="0">
              <a:solidFill>
                <a:schemeClr val="tx1"/>
              </a:solidFill>
              <a:effectLst/>
              <a:latin typeface="+mn-lt"/>
              <a:ea typeface="+mn-ea"/>
              <a:cs typeface="+mn-cs"/>
            </a:endParaRPr>
          </a:p>
          <a:p>
            <a:pPr marL="0" indent="0">
              <a:buNone/>
            </a:pP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We always want to squeeze as much information as we can out of our training data, stopping just short of overfitting.  Early stopping ends learning when the validation error starts rising, but what if there was a way to delay that phenomenon, so we can train longer and continue to push down both training a validation errors?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By analogy, consider cooking a turkey in the oven.  If we just put the turkey in a pan and cook it on high heat, the outside eventually starts to burn.  But what if we want to cook the turkey longer without burning it?  One way to do that is to wrap it in aluminum foil.  The foil delays the onset of burning, letting us cook the turkey longer.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techniques that delay the onset of overfitting are collectively known as </a:t>
            </a:r>
            <a:r>
              <a:rPr lang="en-US" sz="1200" b="1" i="0" kern="1200" dirty="0">
                <a:solidFill>
                  <a:schemeClr val="tx1"/>
                </a:solidFill>
                <a:effectLst/>
                <a:latin typeface="+mn-lt"/>
                <a:ea typeface="+mn-ea"/>
                <a:cs typeface="+mn-cs"/>
              </a:rPr>
              <a:t>regularization methods</a:t>
            </a:r>
            <a:r>
              <a:rPr lang="en-US" sz="1200" b="0" i="0" kern="1200" dirty="0">
                <a:solidFill>
                  <a:schemeClr val="tx1"/>
                </a:solidFill>
                <a:effectLst/>
                <a:latin typeface="+mn-lt"/>
                <a:ea typeface="+mn-ea"/>
                <a:cs typeface="+mn-cs"/>
              </a:rPr>
              <a:t>, or simply </a:t>
            </a:r>
            <a:r>
              <a:rPr lang="en-US" sz="1200" b="1" i="0" kern="1200" dirty="0">
                <a:solidFill>
                  <a:schemeClr val="tx1"/>
                </a:solidFill>
                <a:effectLst/>
                <a:latin typeface="+mn-lt"/>
                <a:ea typeface="+mn-ea"/>
                <a:cs typeface="+mn-cs"/>
              </a:rPr>
              <a:t>regularization</a:t>
            </a:r>
            <a:r>
              <a:rPr lang="en-US" sz="1200" b="0" i="0" kern="1200" dirty="0">
                <a:solidFill>
                  <a:schemeClr val="tx1"/>
                </a:solidFill>
                <a:effectLst/>
                <a:latin typeface="+mn-lt"/>
                <a:ea typeface="+mn-ea"/>
                <a:cs typeface="+mn-cs"/>
              </a:rPr>
              <a:t>.  We typically specify the amount of regularization to apply with a  hyperparameter that’s traditionally written as a lowercase Greek lambda.  Other letters are sometimes used.  Most commonly, larger values for lambda mean more regularization.  Neural networks have additional regularization options – including dropout, batch norm, layer norm, and weight regularization.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Here’s a definition I like:  Constraining a model to make it simpler and reduce the risk of overfitting is called regularization. </a:t>
            </a: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69409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683720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here are some options when your model underfits a data set.  </a:t>
            </a:r>
          </a:p>
          <a:p>
            <a:endParaRPr lang="en-US" sz="1200" b="0" i="0" kern="1200" dirty="0">
              <a:solidFill>
                <a:schemeClr val="tx1"/>
              </a:solidFill>
              <a:effectLst/>
              <a:latin typeface="+mn-lt"/>
              <a:ea typeface="+mn-ea"/>
              <a:cs typeface="+mn-cs"/>
            </a:endParaRPr>
          </a:p>
          <a:p>
            <a:pPr marL="228600" indent="-228600">
              <a:buAutoNum type="arabicPeriod"/>
            </a:pPr>
            <a:r>
              <a:rPr lang="en-US" sz="1200" b="0" i="0" kern="1200" dirty="0">
                <a:solidFill>
                  <a:schemeClr val="tx1"/>
                </a:solidFill>
                <a:effectLst/>
                <a:latin typeface="+mn-lt"/>
                <a:ea typeface="+mn-ea"/>
                <a:cs typeface="+mn-cs"/>
              </a:rPr>
              <a:t>Select a more powerful model, with more parameters.  Sometimes, the simplest solution is not the best answer.</a:t>
            </a:r>
          </a:p>
          <a:p>
            <a:pPr marL="228600" indent="-228600">
              <a:buAutoNum type="arabicPeriod"/>
            </a:pPr>
            <a:r>
              <a:rPr lang="en-US" sz="1200" b="0" i="0" kern="1200" dirty="0">
                <a:solidFill>
                  <a:schemeClr val="tx1"/>
                </a:solidFill>
                <a:effectLst/>
                <a:latin typeface="+mn-lt"/>
                <a:ea typeface="+mn-ea"/>
                <a:cs typeface="+mn-cs"/>
              </a:rPr>
              <a:t>Feed better features to the learning algorithm – also known as </a:t>
            </a:r>
            <a:r>
              <a:rPr lang="en-US" sz="1200" b="1" i="0" kern="1200" dirty="0">
                <a:solidFill>
                  <a:schemeClr val="tx1"/>
                </a:solidFill>
                <a:effectLst/>
                <a:latin typeface="+mn-lt"/>
                <a:ea typeface="+mn-ea"/>
                <a:cs typeface="+mn-cs"/>
              </a:rPr>
              <a:t>feature engineering</a:t>
            </a:r>
            <a:r>
              <a:rPr lang="en-US" sz="1200" b="0" i="0" kern="1200" dirty="0">
                <a:solidFill>
                  <a:schemeClr val="tx1"/>
                </a:solidFill>
                <a:effectLst/>
                <a:latin typeface="+mn-lt"/>
                <a:ea typeface="+mn-ea"/>
                <a:cs typeface="+mn-cs"/>
              </a:rPr>
              <a:t>.  A feature, by the way, is an individual measurable property or characteristic of a phenomenon being observed – the mpg on a new car, for instance.</a:t>
            </a:r>
          </a:p>
          <a:p>
            <a:pPr marL="228600" indent="-228600">
              <a:buAutoNum type="arabicPeriod"/>
            </a:pPr>
            <a:r>
              <a:rPr lang="en-US" sz="1200" b="0" i="0" kern="1200" dirty="0">
                <a:solidFill>
                  <a:schemeClr val="tx1"/>
                </a:solidFill>
                <a:effectLst/>
                <a:latin typeface="+mn-lt"/>
                <a:ea typeface="+mn-ea"/>
                <a:cs typeface="+mn-cs"/>
              </a:rPr>
              <a:t>Reduce the constraints on the model.  This is most often done by reducing the regularization hyperparameter.  </a:t>
            </a: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205385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learning experience for this workshop starts on page 144 of the textbook.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1401395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3281560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251584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b="0" i="0" dirty="0">
                <a:solidFill>
                  <a:srgbClr val="3C3C3B"/>
                </a:solidFill>
                <a:effectLst/>
                <a:latin typeface="+mn-lt"/>
              </a:rPr>
              <a:t>Data Augmentation – generating multiple variants of an image</a:t>
            </a:r>
          </a:p>
          <a:p>
            <a:pPr marL="228600" indent="-228600" algn="l">
              <a:buAutoNum type="arabicPeriod"/>
            </a:pPr>
            <a:r>
              <a:rPr lang="en-US" b="0" i="0" dirty="0">
                <a:solidFill>
                  <a:srgbClr val="3C3C3B"/>
                </a:solidFill>
                <a:effectLst/>
                <a:latin typeface="+mn-lt"/>
              </a:rPr>
              <a:t>But why? </a:t>
            </a:r>
          </a:p>
          <a:p>
            <a:pPr marL="685800" lvl="1" indent="-228600" algn="l">
              <a:buAutoNum type="arabicPeriod"/>
            </a:pPr>
            <a:r>
              <a:rPr lang="en-US" b="0" i="0" dirty="0">
                <a:solidFill>
                  <a:srgbClr val="3C3C3B"/>
                </a:solidFill>
                <a:effectLst/>
                <a:latin typeface="+mn-lt"/>
              </a:rPr>
              <a:t>Greater variety of training examples = more robust model</a:t>
            </a:r>
          </a:p>
          <a:p>
            <a:pPr marL="1143000" lvl="2" indent="-228600" algn="l">
              <a:buAutoNum type="arabicPeriod"/>
            </a:pPr>
            <a:r>
              <a:rPr lang="en-US" b="0" i="0" dirty="0">
                <a:solidFill>
                  <a:srgbClr val="3C3C3B"/>
                </a:solidFill>
                <a:effectLst/>
                <a:latin typeface="+mn-lt"/>
              </a:rPr>
              <a:t>Selfie dataset – all images w/frontal orientation – CNN won’t be able to interpret images taken from other angles, overhead / side-shots, etc…</a:t>
            </a:r>
          </a:p>
          <a:p>
            <a:pPr marL="685800" lvl="1" indent="-228600" algn="l">
              <a:buAutoNum type="arabicPeriod"/>
            </a:pPr>
            <a:r>
              <a:rPr lang="en-US" b="0" i="0" dirty="0">
                <a:solidFill>
                  <a:srgbClr val="3C3C3B"/>
                </a:solidFill>
                <a:effectLst/>
                <a:latin typeface="+mn-lt"/>
              </a:rPr>
              <a:t>Generalize better to different types of images</a:t>
            </a:r>
          </a:p>
          <a:p>
            <a:pPr marL="228600" lvl="0" indent="-228600" algn="l">
              <a:buAutoNum type="arabicPeriod"/>
            </a:pPr>
            <a:r>
              <a:rPr lang="en-US" b="0" i="0" dirty="0">
                <a:solidFill>
                  <a:srgbClr val="3C3C3B"/>
                </a:solidFill>
                <a:effectLst/>
                <a:latin typeface="+mn-lt"/>
              </a:rPr>
              <a:t>Negative – more images increases training time</a:t>
            </a:r>
          </a:p>
          <a:p>
            <a:pPr marL="228600" lvl="0" indent="-228600" algn="l">
              <a:buAutoNum type="arabicPeriod"/>
            </a:pPr>
            <a:r>
              <a:rPr lang="en-US" b="0" i="0" dirty="0">
                <a:solidFill>
                  <a:srgbClr val="3C3C3B"/>
                </a:solidFill>
                <a:effectLst/>
                <a:latin typeface="+mn-lt"/>
              </a:rPr>
              <a:t>Optimize </a:t>
            </a:r>
            <a:r>
              <a:rPr lang="en-US" b="1" i="0" dirty="0">
                <a:solidFill>
                  <a:srgbClr val="3C3C3B"/>
                </a:solidFill>
                <a:effectLst/>
                <a:latin typeface="+mn-lt"/>
              </a:rPr>
              <a:t>model fit</a:t>
            </a:r>
          </a:p>
          <a:p>
            <a:pPr marL="0" indent="0" algn="l">
              <a:buNone/>
            </a:pPr>
            <a:endParaRPr lang="en-US" b="0" i="0" dirty="0">
              <a:solidFill>
                <a:srgbClr val="3C3C3B"/>
              </a:solidFill>
              <a:effectLst/>
              <a:latin typeface="+mn-lt"/>
            </a:endParaRPr>
          </a:p>
          <a:p>
            <a:pPr marL="0" indent="0" algn="l">
              <a:buNone/>
            </a:pPr>
            <a:r>
              <a:rPr lang="en-US" b="0" i="0" dirty="0">
                <a:solidFill>
                  <a:srgbClr val="3C3C3B"/>
                </a:solidFill>
                <a:effectLst/>
                <a:latin typeface="+mn-lt"/>
              </a:rPr>
              <a:t>=====</a:t>
            </a:r>
          </a:p>
          <a:p>
            <a:pPr algn="l"/>
            <a:r>
              <a:rPr lang="en-US" b="0" i="0" dirty="0">
                <a:solidFill>
                  <a:srgbClr val="3C3C3B"/>
                </a:solidFill>
                <a:effectLst/>
                <a:latin typeface="+mn-lt"/>
              </a:rPr>
              <a:t>Okay – so what is data augmentation?  Data augmentation is the process of generating new images.  By performing data augmentation, we are increasing the number of images in a dataset.  Starting with a single image, we can generate, for example, multiple variants of that same image. </a:t>
            </a:r>
          </a:p>
          <a:p>
            <a:pPr algn="l"/>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But why do we need to perform data augmentation?  In our AI ethics workshop, we learned that the composition of a dataset a model trains on is critically important.  A greater variety of training examples usually results in a better trained and more robust neural network. Consider the case of an image dataset made up of selfies.  Now selfie pictures can be taken from different angles, but if your dataset only contains selfie pictures that are straight in terms of their orientation, your CNN model will not be able to interpret other images with different angles correctly. By performing data augmentation, you help your model </a:t>
            </a:r>
            <a:r>
              <a:rPr lang="en-US" b="1" i="0" dirty="0">
                <a:solidFill>
                  <a:srgbClr val="3C3C3B"/>
                </a:solidFill>
                <a:effectLst/>
                <a:latin typeface="+mn-lt"/>
              </a:rPr>
              <a:t>generalize</a:t>
            </a:r>
            <a:r>
              <a:rPr lang="en-US" b="0" i="0" dirty="0">
                <a:solidFill>
                  <a:srgbClr val="3C3C3B"/>
                </a:solidFill>
                <a:effectLst/>
                <a:latin typeface="+mn-lt"/>
              </a:rPr>
              <a:t> better to different types of images.  But here’s the drawback: data augmentation also increases the training time as we are now working with a much larger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In all this, what we’re trying to do is optimize </a:t>
            </a:r>
            <a:r>
              <a:rPr lang="en-US" b="1" i="0" dirty="0">
                <a:solidFill>
                  <a:srgbClr val="3C3C3B"/>
                </a:solidFill>
                <a:effectLst/>
                <a:latin typeface="+mn-lt"/>
              </a:rPr>
              <a:t>model fit</a:t>
            </a:r>
            <a:r>
              <a:rPr lang="en-US" b="0" i="0" dirty="0">
                <a:solidFill>
                  <a:srgbClr val="3C3C3B"/>
                </a:solidFill>
                <a:effectLst/>
                <a:latin typeface="+mn-lt"/>
              </a:rPr>
              <a:t>.  To describe model fit, let’s begin with a fairly tale…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207792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C3C3B"/>
                </a:solidFill>
                <a:effectLst/>
                <a:latin typeface="Calibri" panose="020F0502020204030204" pitchFamily="34" charset="0"/>
                <a:cs typeface="Calibri" panose="020F0502020204030204" pitchFamily="34" charset="0"/>
              </a:rPr>
              <a:t>Now that we have established the need for a diverse training dataset, let’s consider some of the data augmentation techniques presented in the text.  As this is available in the text, I will move quickly through the next few slides.</a:t>
            </a:r>
          </a:p>
          <a:p>
            <a:pPr algn="l"/>
            <a:endParaRPr lang="en-US" b="0" i="0" dirty="0">
              <a:solidFill>
                <a:srgbClr val="3C3C3B"/>
              </a:solidFill>
              <a:effectLst/>
              <a:latin typeface="Calibri" panose="020F0502020204030204" pitchFamily="34" charset="0"/>
              <a:cs typeface="Calibri" panose="020F0502020204030204" pitchFamily="34" charset="0"/>
            </a:endParaRPr>
          </a:p>
          <a:p>
            <a:pPr marL="228600" indent="-228600" algn="l">
              <a:buAutoNum type="arabicPeriod"/>
            </a:pPr>
            <a:r>
              <a:rPr lang="en-US" b="0" i="0" dirty="0">
                <a:solidFill>
                  <a:srgbClr val="3C3C3B"/>
                </a:solidFill>
                <a:effectLst/>
                <a:latin typeface="Calibri" panose="020F0502020204030204" pitchFamily="34" charset="0"/>
                <a:cs typeface="Calibri" panose="020F0502020204030204" pitchFamily="34" charset="0"/>
              </a:rPr>
              <a:t>Horizontal flipping returns an image that is flipped horizontally.  </a:t>
            </a:r>
          </a:p>
          <a:p>
            <a:pPr marL="228600" indent="-228600" algn="l">
              <a:buAutoNum type="arabicPeriod"/>
            </a:pPr>
            <a:r>
              <a:rPr lang="en-US" b="0" i="0" dirty="0">
                <a:solidFill>
                  <a:srgbClr val="3C3C3B"/>
                </a:solidFill>
                <a:effectLst/>
                <a:latin typeface="Calibri" panose="020F0502020204030204" pitchFamily="34" charset="0"/>
                <a:cs typeface="Calibri" panose="020F0502020204030204" pitchFamily="34" charset="0"/>
              </a:rPr>
              <a:t>Vertical flipping flips an image vertically.</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453454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b="0" i="0" dirty="0">
                <a:solidFill>
                  <a:srgbClr val="3C3C3B"/>
                </a:solidFill>
                <a:effectLst/>
                <a:latin typeface="+mn-lt"/>
              </a:rPr>
              <a:t>An image can be zoomed in and provide different sizes of objects in the image.</a:t>
            </a:r>
          </a:p>
          <a:p>
            <a:pPr marL="228600" indent="-228600" algn="l">
              <a:buAutoNum type="arabicPeriod"/>
            </a:pPr>
            <a:r>
              <a:rPr lang="en-US" b="0" i="0" dirty="0">
                <a:solidFill>
                  <a:srgbClr val="3C3C3B"/>
                </a:solidFill>
                <a:effectLst/>
                <a:latin typeface="+mn-lt"/>
              </a:rPr>
              <a:t>Horizontal shifting, as its name implies, will shift the image along the horizontal axis but keep it the same size. With this transformation, the image may be cropped, and new pixels generated to fill the void. A common technique is to copy the neighboring pixels or to fill that space with black pixels.</a:t>
            </a:r>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1007381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b="0" i="0" dirty="0">
                <a:solidFill>
                  <a:srgbClr val="3C3C3B"/>
                </a:solidFill>
                <a:effectLst/>
                <a:latin typeface="+mn-lt"/>
              </a:rPr>
              <a:t>Vertical shifting is similar to horizontal shifting, but along the vertical axis.</a:t>
            </a:r>
          </a:p>
          <a:p>
            <a:pPr marL="228600" indent="-228600" algn="l">
              <a:buAutoNum type="arabicPeriod"/>
            </a:pPr>
            <a:r>
              <a:rPr lang="en-US" b="0" i="0" dirty="0">
                <a:solidFill>
                  <a:srgbClr val="3C3C3B"/>
                </a:solidFill>
                <a:effectLst/>
                <a:latin typeface="+mn-lt"/>
              </a:rPr>
              <a:t>A rotation with a particular angle can be performed as pictured in the second set of images.</a:t>
            </a:r>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3942282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C3C3B"/>
                </a:solidFill>
                <a:effectLst/>
                <a:latin typeface="+mn-lt"/>
              </a:rPr>
              <a:t>Shearing transforms the image by moving one of the edges along the axis of the edge. After doing this, the image distorts from a rectangle to a parallelogram.</a:t>
            </a:r>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561180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learning experience for this workshop starts on page 140 of the textbook.</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781302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child, you may have read or heard the story of Goldilocks, a little girl who finds an empty cabin in the woods with three empty beds.  Goldilocks tries out the first bed and discover that it’s too hard.  Then she tries the second bed, and it’s too soft.  Finally, she tries the third bed and it’s just right.  A peaceful nap ensues until she’s awakened by three bears who ask what she’s doing in their bed.  This is often referred to as the Goldilocks problem.  </a:t>
            </a:r>
          </a:p>
          <a:p>
            <a:endParaRPr lang="en-US" dirty="0"/>
          </a:p>
          <a:p>
            <a:r>
              <a:rPr lang="en-US" dirty="0"/>
              <a:t>A similar dynamic exists in machine learning.  A model can </a:t>
            </a:r>
            <a:r>
              <a:rPr lang="en-US" b="1" dirty="0">
                <a:effectLst>
                  <a:outerShdw blurRad="38100" dist="38100" dir="2700000" algn="tl">
                    <a:srgbClr val="000000">
                      <a:alpha val="43137"/>
                    </a:srgbClr>
                  </a:outerShdw>
                </a:effectLst>
              </a:rPr>
              <a:t>overfit</a:t>
            </a:r>
            <a:r>
              <a:rPr lang="en-US" dirty="0"/>
              <a:t> the data, </a:t>
            </a:r>
            <a:r>
              <a:rPr lang="en-US" b="1" dirty="0">
                <a:solidFill>
                  <a:srgbClr val="FF0000"/>
                </a:solidFill>
              </a:rPr>
              <a:t>underfit</a:t>
            </a:r>
            <a:r>
              <a:rPr lang="en-US" dirty="0"/>
              <a:t> the data, or be </a:t>
            </a:r>
            <a:r>
              <a:rPr lang="en-US" b="1" dirty="0"/>
              <a:t>just right</a:t>
            </a:r>
            <a:r>
              <a:rPr lang="en-US" dirty="0"/>
              <a:t>.  And like Goldilocks, it’s often a question of finding that sweet spot, of trying out one model and then another until a proper fit is achieved.  Now when we say proper fit, what we’re talking about is a model which makes accurate predictions on the training data but will does so with other data as well.  When this happens, the model is said to generalize well.  Consider this graph…</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4104970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Three models, one for each line.</a:t>
            </a:r>
          </a:p>
          <a:p>
            <a:pPr marL="228600" indent="-228600">
              <a:buAutoNum type="arabicPeriod"/>
            </a:pPr>
            <a:r>
              <a:rPr lang="en-US" dirty="0"/>
              <a:t>Solid blue line = perfect fit – but how would it do with a new dataset?  Model </a:t>
            </a:r>
            <a:r>
              <a:rPr lang="en-US" b="1" dirty="0"/>
              <a:t>overfits</a:t>
            </a:r>
            <a:r>
              <a:rPr lang="en-US" dirty="0"/>
              <a:t> the data.</a:t>
            </a:r>
          </a:p>
          <a:p>
            <a:pPr marL="228600" indent="-228600">
              <a:buAutoNum type="arabicPeriod"/>
            </a:pPr>
            <a:r>
              <a:rPr lang="en-US" dirty="0"/>
              <a:t>Dashed green line opposite of blue – 3 datapoints – model </a:t>
            </a:r>
            <a:r>
              <a:rPr lang="en-US" b="1" dirty="0"/>
              <a:t>underfits</a:t>
            </a:r>
            <a:r>
              <a:rPr lang="en-US" dirty="0"/>
              <a:t> the data.  Too simple to capture data complexity.</a:t>
            </a:r>
          </a:p>
          <a:p>
            <a:pPr marL="228600" indent="-228600">
              <a:buAutoNum type="arabicPeriod"/>
            </a:pPr>
            <a:r>
              <a:rPr lang="en-US" dirty="0"/>
              <a:t>Solid grey line – linear model – appears to be </a:t>
            </a:r>
            <a:r>
              <a:rPr lang="en-US" b="1" dirty="0"/>
              <a:t>just right</a:t>
            </a:r>
            <a:r>
              <a:rPr lang="en-US" dirty="0"/>
              <a:t>.</a:t>
            </a:r>
          </a:p>
          <a:p>
            <a:pPr marL="0" indent="0">
              <a:buNone/>
            </a:pPr>
            <a:endParaRPr lang="en-US" dirty="0"/>
          </a:p>
          <a:p>
            <a:pPr marL="0" indent="0">
              <a:buNone/>
            </a:pPr>
            <a:r>
              <a:rPr lang="en-US"/>
              <a:t>=====</a:t>
            </a:r>
            <a:endParaRPr lang="en-US" dirty="0"/>
          </a:p>
          <a:p>
            <a:r>
              <a:rPr lang="en-US" dirty="0"/>
              <a:t>In this graph, we see three different models, each represented by a different line.  The solid blue is a perfect fit to this data.  But how do you think this model would extrapolate to a different data set?  In this case, the model </a:t>
            </a:r>
            <a:r>
              <a:rPr lang="en-US" b="1" dirty="0"/>
              <a:t>overfits</a:t>
            </a:r>
            <a:r>
              <a:rPr lang="en-US" dirty="0"/>
              <a:t> the data.  The situation is just the opposite with the dashed green line.  Here the model appears to reference but three data points, ignoring everything else.  In this case, the model </a:t>
            </a:r>
            <a:r>
              <a:rPr lang="en-US" b="1" dirty="0"/>
              <a:t>underfits</a:t>
            </a:r>
            <a:r>
              <a:rPr lang="en-US" dirty="0"/>
              <a:t> the data.  That is, it’s too simple to accurately capture the complexity of the data.  And finally, the solid line is a linear model that appears to be </a:t>
            </a:r>
            <a:r>
              <a:rPr lang="en-US" b="1" dirty="0"/>
              <a:t>just right</a:t>
            </a:r>
            <a:r>
              <a:rPr lang="en-US" dirty="0"/>
              <a:t>.  Of the three models, this one will probably generalize best, when faced with a new data set possessing similar characteristics to the one pictured here. </a:t>
            </a:r>
          </a:p>
          <a:p>
            <a:endParaRPr lang="en-US" dirty="0"/>
          </a:p>
          <a:p>
            <a:r>
              <a:rPr lang="en-US" dirty="0"/>
              <a:t>Let’s consider another example…</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905729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6/6/2022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6/6/2022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6/6/2022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6/6/2022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6/6/2022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6/6/2022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6/6/2022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6/6/2022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6/6/2022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6/6/2022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6/6/2022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6/6/2022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Data Augmentation</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5BD3C5EF-FCAE-45A4-8C11-43C212BA8BD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46596" y="1250156"/>
            <a:ext cx="4357688" cy="4357688"/>
          </a:xfrm>
        </p:spPr>
      </p:pic>
      <p:pic>
        <p:nvPicPr>
          <p:cNvPr id="3" name="Picture 4">
            <a:extLst>
              <a:ext uri="{FF2B5EF4-FFF2-40B4-BE49-F238E27FC236}">
                <a16:creationId xmlns:a16="http://schemas.microsoft.com/office/drawing/2014/main" id="{01F1093D-6EF1-4D23-B54F-6B4555E7E5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009" y="1250156"/>
            <a:ext cx="1529150" cy="15291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638A8331-A71A-4E98-9D0D-6F4A32CFC1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009" y="3769346"/>
            <a:ext cx="1529150" cy="15291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5EC28168-F632-493E-8DF7-2FDD6EC1FD71}"/>
              </a:ext>
            </a:extLst>
          </p:cNvPr>
          <p:cNvSpPr>
            <a:spLocks noGrp="1"/>
          </p:cNvSpPr>
          <p:nvPr>
            <p:ph type="title"/>
          </p:nvPr>
        </p:nvSpPr>
        <p:spPr>
          <a:xfrm>
            <a:off x="9113520" y="944247"/>
            <a:ext cx="1264920" cy="335913"/>
          </a:xfrm>
        </p:spPr>
        <p:txBody>
          <a:bodyPr>
            <a:normAutofit fontScale="90000"/>
          </a:bodyPr>
          <a:lstStyle/>
          <a:p>
            <a:pPr algn="ctr"/>
            <a:r>
              <a:rPr lang="en-US" sz="1800" dirty="0">
                <a:solidFill>
                  <a:schemeClr val="tx1">
                    <a:lumMod val="75000"/>
                    <a:lumOff val="25000"/>
                  </a:schemeClr>
                </a:solidFill>
                <a:latin typeface="Palatino Linotype" panose="02040502050505030304" pitchFamily="18" charset="0"/>
                <a:cs typeface="Segoe UI Light" panose="020B0502040204020203" pitchFamily="34" charset="0"/>
              </a:rPr>
              <a:t>Green</a:t>
            </a:r>
          </a:p>
        </p:txBody>
      </p:sp>
      <p:sp>
        <p:nvSpPr>
          <p:cNvPr id="6" name="Title 1">
            <a:extLst>
              <a:ext uri="{FF2B5EF4-FFF2-40B4-BE49-F238E27FC236}">
                <a16:creationId xmlns:a16="http://schemas.microsoft.com/office/drawing/2014/main" id="{2A544AAE-4FC7-455B-BA3A-607588E05EB4}"/>
              </a:ext>
            </a:extLst>
          </p:cNvPr>
          <p:cNvSpPr txBox="1">
            <a:spLocks/>
          </p:cNvSpPr>
          <p:nvPr/>
        </p:nvSpPr>
        <p:spPr>
          <a:xfrm>
            <a:off x="9133124" y="3494076"/>
            <a:ext cx="1264920" cy="33591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solidFill>
                  <a:schemeClr val="tx1">
                    <a:lumMod val="75000"/>
                    <a:lumOff val="25000"/>
                  </a:schemeClr>
                </a:solidFill>
                <a:latin typeface="Palatino Linotype" panose="02040502050505030304" pitchFamily="18" charset="0"/>
                <a:cs typeface="Segoe UI Light" panose="020B0502040204020203" pitchFamily="34" charset="0"/>
              </a:rPr>
              <a:t>Black</a:t>
            </a:r>
          </a:p>
        </p:txBody>
      </p:sp>
    </p:spTree>
    <p:extLst>
      <p:ext uri="{BB962C8B-B14F-4D97-AF65-F5344CB8AC3E}">
        <p14:creationId xmlns:p14="http://schemas.microsoft.com/office/powerpoint/2010/main" val="3297815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clipart&#10;&#10;Description automatically generated">
            <a:extLst>
              <a:ext uri="{FF2B5EF4-FFF2-40B4-BE49-F238E27FC236}">
                <a16:creationId xmlns:a16="http://schemas.microsoft.com/office/drawing/2014/main" id="{448BF6E6-BE59-4741-AB61-FA3AFE5481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8155" y="2565672"/>
            <a:ext cx="6315689" cy="1726656"/>
          </a:xfrm>
          <a:prstGeom prst="rect">
            <a:avLst/>
          </a:prstGeom>
        </p:spPr>
      </p:pic>
      <p:sp>
        <p:nvSpPr>
          <p:cNvPr id="8" name="TextBox 7">
            <a:extLst>
              <a:ext uri="{FF2B5EF4-FFF2-40B4-BE49-F238E27FC236}">
                <a16:creationId xmlns:a16="http://schemas.microsoft.com/office/drawing/2014/main" id="{948E19F4-EC82-47E2-B900-C1FEC54B0FD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9</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775511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48E19F4-EC82-47E2-B900-C1FEC54B0FD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9</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3" name="Picture 2">
            <a:extLst>
              <a:ext uri="{FF2B5EF4-FFF2-40B4-BE49-F238E27FC236}">
                <a16:creationId xmlns:a16="http://schemas.microsoft.com/office/drawing/2014/main" id="{D03C79EF-FCFD-4CDF-B23E-5D7C19F82B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1238" y="136812"/>
            <a:ext cx="8369524" cy="6413411"/>
          </a:xfrm>
          <a:prstGeom prst="rect">
            <a:avLst/>
          </a:prstGeom>
        </p:spPr>
      </p:pic>
    </p:spTree>
    <p:extLst>
      <p:ext uri="{BB962C8B-B14F-4D97-AF65-F5344CB8AC3E}">
        <p14:creationId xmlns:p14="http://schemas.microsoft.com/office/powerpoint/2010/main" val="2736479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Preventing Overfit</a:t>
            </a:r>
          </a:p>
        </p:txBody>
      </p:sp>
      <p:sp>
        <p:nvSpPr>
          <p:cNvPr id="5" name="TextBox 4">
            <a:extLst>
              <a:ext uri="{FF2B5EF4-FFF2-40B4-BE49-F238E27FC236}">
                <a16:creationId xmlns:a16="http://schemas.microsoft.com/office/drawing/2014/main" id="{CD6B6A50-AE73-439E-8C38-0B045A9EE238}"/>
              </a:ext>
            </a:extLst>
          </p:cNvPr>
          <p:cNvSpPr txBox="1"/>
          <p:nvPr/>
        </p:nvSpPr>
        <p:spPr>
          <a:xfrm>
            <a:off x="593680" y="2163380"/>
            <a:ext cx="8228773"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cs typeface="Segoe UI Light" panose="020B0502040204020203" pitchFamily="34" charset="0"/>
              </a:rPr>
              <a:t> Simplify the model</a:t>
            </a:r>
          </a:p>
        </p:txBody>
      </p:sp>
      <p:sp>
        <p:nvSpPr>
          <p:cNvPr id="10" name="TextBox 9">
            <a:extLst>
              <a:ext uri="{FF2B5EF4-FFF2-40B4-BE49-F238E27FC236}">
                <a16:creationId xmlns:a16="http://schemas.microsoft.com/office/drawing/2014/main" id="{7C75DD14-315B-451E-9B07-660539E27D84}"/>
              </a:ext>
            </a:extLst>
          </p:cNvPr>
          <p:cNvSpPr txBox="1"/>
          <p:nvPr/>
        </p:nvSpPr>
        <p:spPr>
          <a:xfrm>
            <a:off x="593680" y="3090340"/>
            <a:ext cx="8228773"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cs typeface="Segoe UI Light" panose="020B0502040204020203" pitchFamily="34" charset="0"/>
              </a:rPr>
              <a:t> Collect more training data</a:t>
            </a:r>
          </a:p>
        </p:txBody>
      </p:sp>
      <p:sp>
        <p:nvSpPr>
          <p:cNvPr id="11" name="TextBox 10">
            <a:extLst>
              <a:ext uri="{FF2B5EF4-FFF2-40B4-BE49-F238E27FC236}">
                <a16:creationId xmlns:a16="http://schemas.microsoft.com/office/drawing/2014/main" id="{9D893118-8907-4A77-B499-7B5E9D381941}"/>
              </a:ext>
            </a:extLst>
          </p:cNvPr>
          <p:cNvSpPr txBox="1"/>
          <p:nvPr/>
        </p:nvSpPr>
        <p:spPr>
          <a:xfrm>
            <a:off x="593680" y="4017300"/>
            <a:ext cx="8228773"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cs typeface="Segoe UI Light" panose="020B0502040204020203" pitchFamily="34" charset="0"/>
              </a:rPr>
              <a:t> Reduce the noise in the training data</a:t>
            </a:r>
          </a:p>
        </p:txBody>
      </p:sp>
      <p:sp>
        <p:nvSpPr>
          <p:cNvPr id="7" name="TextBox 6">
            <a:extLst>
              <a:ext uri="{FF2B5EF4-FFF2-40B4-BE49-F238E27FC236}">
                <a16:creationId xmlns:a16="http://schemas.microsoft.com/office/drawing/2014/main" id="{0B8DD686-BFAB-4311-BBDE-61BA3B3EE3D4}"/>
              </a:ext>
            </a:extLst>
          </p:cNvPr>
          <p:cNvSpPr txBox="1"/>
          <p:nvPr/>
        </p:nvSpPr>
        <p:spPr>
          <a:xfrm>
            <a:off x="593680" y="4944260"/>
            <a:ext cx="8228773"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cs typeface="Segoe UI Light" panose="020B0502040204020203" pitchFamily="34" charset="0"/>
              </a:rPr>
              <a:t> Regularization</a:t>
            </a:r>
          </a:p>
        </p:txBody>
      </p:sp>
    </p:spTree>
    <p:extLst>
      <p:ext uri="{BB962C8B-B14F-4D97-AF65-F5344CB8AC3E}">
        <p14:creationId xmlns:p14="http://schemas.microsoft.com/office/powerpoint/2010/main" val="2090621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8E877AC-3F44-46C8-8683-8A00CA94D942}"/>
              </a:ext>
            </a:extLst>
          </p:cNvPr>
          <p:cNvSpPr txBox="1">
            <a:spLocks/>
          </p:cNvSpPr>
          <p:nvPr/>
        </p:nvSpPr>
        <p:spPr>
          <a:xfrm>
            <a:off x="0" y="3110087"/>
            <a:ext cx="12191999" cy="8051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2">
                    <a:lumMod val="25000"/>
                  </a:schemeClr>
                </a:solidFill>
                <a:latin typeface="Palatino Linotype" panose="02040502050505030304" pitchFamily="18" charset="0"/>
                <a:cs typeface="Segoe UI Light" panose="020B0502040204020203" pitchFamily="34" charset="0"/>
              </a:rPr>
              <a:t>Regularization </a:t>
            </a:r>
            <a:r>
              <a:rPr lang="en-US" dirty="0">
                <a:solidFill>
                  <a:schemeClr val="accent4">
                    <a:lumMod val="50000"/>
                  </a:schemeClr>
                </a:solidFill>
                <a:latin typeface="Palatino Linotype" panose="02040502050505030304" pitchFamily="18" charset="0"/>
                <a:cs typeface="Segoe UI Light" panose="020B0502040204020203" pitchFamily="34" charset="0"/>
              </a:rPr>
              <a:t> </a:t>
            </a:r>
            <a:r>
              <a:rPr lang="en-US" dirty="0">
                <a:solidFill>
                  <a:schemeClr val="accent6">
                    <a:lumMod val="75000"/>
                  </a:schemeClr>
                </a:solidFill>
                <a:latin typeface="Palatino Linotype" panose="02040502050505030304" pitchFamily="18" charset="0"/>
                <a:cs typeface="Segoe UI Light" panose="020B0502040204020203" pitchFamily="34" charset="0"/>
              </a:rPr>
              <a:t>(</a:t>
            </a:r>
            <a:r>
              <a:rPr lang="el-GR" dirty="0">
                <a:solidFill>
                  <a:schemeClr val="accent6">
                    <a:lumMod val="75000"/>
                  </a:schemeClr>
                </a:solidFill>
                <a:latin typeface="Calibri Light" panose="020F0302020204030204" pitchFamily="34" charset="0"/>
                <a:cs typeface="Calibri Light" panose="020F0302020204030204" pitchFamily="34" charset="0"/>
              </a:rPr>
              <a:t>λ</a:t>
            </a:r>
            <a:r>
              <a:rPr lang="en-US" dirty="0">
                <a:solidFill>
                  <a:schemeClr val="accent6">
                    <a:lumMod val="75000"/>
                  </a:schemeClr>
                </a:solidFill>
                <a:latin typeface="Calibri Light" panose="020F0302020204030204" pitchFamily="34" charset="0"/>
                <a:cs typeface="Calibri Light" panose="020F0302020204030204" pitchFamily="34" charset="0"/>
              </a:rPr>
              <a:t>)</a:t>
            </a:r>
            <a:endParaRPr lang="en-US" dirty="0">
              <a:solidFill>
                <a:schemeClr val="accent6">
                  <a:lumMod val="75000"/>
                </a:schemeClr>
              </a:solidFill>
              <a:latin typeface="Palatino Linotype" panose="02040502050505030304" pitchFamily="18" charset="0"/>
              <a:cs typeface="Segoe UI Light" panose="020B0502040204020203" pitchFamily="34" charset="0"/>
            </a:endParaRPr>
          </a:p>
        </p:txBody>
      </p:sp>
      <p:sp>
        <p:nvSpPr>
          <p:cNvPr id="4" name="Title 3">
            <a:extLst>
              <a:ext uri="{FF2B5EF4-FFF2-40B4-BE49-F238E27FC236}">
                <a16:creationId xmlns:a16="http://schemas.microsoft.com/office/drawing/2014/main" id="{25F77D30-1473-40E5-BE66-96FC80369F19}"/>
              </a:ext>
            </a:extLst>
          </p:cNvPr>
          <p:cNvSpPr>
            <a:spLocks noGrp="1"/>
          </p:cNvSpPr>
          <p:nvPr>
            <p:ph type="title"/>
          </p:nvPr>
        </p:nvSpPr>
        <p:spPr/>
        <p:txBody>
          <a:bodyPr/>
          <a:lstStyle/>
          <a:p>
            <a:endParaRPr lang="en-US"/>
          </a:p>
        </p:txBody>
      </p:sp>
      <p:sp>
        <p:nvSpPr>
          <p:cNvPr id="8" name="TextBox 7">
            <a:extLst>
              <a:ext uri="{FF2B5EF4-FFF2-40B4-BE49-F238E27FC236}">
                <a16:creationId xmlns:a16="http://schemas.microsoft.com/office/drawing/2014/main" id="{C8E48412-DAA5-47CC-BA95-09A163D83D3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9</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978576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DA4DE2-8119-F1B5-1147-506D73002871}"/>
              </a:ext>
            </a:extLst>
          </p:cNvPr>
          <p:cNvPicPr>
            <a:picLocks noChangeAspect="1"/>
          </p:cNvPicPr>
          <p:nvPr/>
        </p:nvPicPr>
        <p:blipFill>
          <a:blip r:embed="rId3"/>
          <a:stretch>
            <a:fillRect/>
          </a:stretch>
        </p:blipFill>
        <p:spPr>
          <a:xfrm>
            <a:off x="3363166" y="1836827"/>
            <a:ext cx="5465667" cy="3184345"/>
          </a:xfrm>
          <a:prstGeom prst="rect">
            <a:avLst/>
          </a:prstGeom>
        </p:spPr>
      </p:pic>
      <p:sp>
        <p:nvSpPr>
          <p:cNvPr id="9" name="Title 1">
            <a:extLst>
              <a:ext uri="{FF2B5EF4-FFF2-40B4-BE49-F238E27FC236}">
                <a16:creationId xmlns:a16="http://schemas.microsoft.com/office/drawing/2014/main" id="{D3B3F7D9-0251-45B5-B22D-2EAC9B96C0C1}"/>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Drop Out</a:t>
            </a:r>
          </a:p>
        </p:txBody>
      </p:sp>
      <p:sp>
        <p:nvSpPr>
          <p:cNvPr id="10" name="TextBox 9">
            <a:extLst>
              <a:ext uri="{FF2B5EF4-FFF2-40B4-BE49-F238E27FC236}">
                <a16:creationId xmlns:a16="http://schemas.microsoft.com/office/drawing/2014/main" id="{3C49BA0A-DB61-4346-ADA9-8F0E360BBA2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http://primo.ai/index.php?title=Dropout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694667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Preventing Underfit</a:t>
            </a:r>
          </a:p>
        </p:txBody>
      </p:sp>
      <p:sp>
        <p:nvSpPr>
          <p:cNvPr id="5" name="TextBox 4">
            <a:extLst>
              <a:ext uri="{FF2B5EF4-FFF2-40B4-BE49-F238E27FC236}">
                <a16:creationId xmlns:a16="http://schemas.microsoft.com/office/drawing/2014/main" id="{CD6B6A50-AE73-439E-8C38-0B045A9EE238}"/>
              </a:ext>
            </a:extLst>
          </p:cNvPr>
          <p:cNvSpPr txBox="1"/>
          <p:nvPr/>
        </p:nvSpPr>
        <p:spPr>
          <a:xfrm>
            <a:off x="593680" y="2502040"/>
            <a:ext cx="9153221"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cs typeface="Segoe UI Light" panose="020B0502040204020203" pitchFamily="34" charset="0"/>
              </a:rPr>
              <a:t> Select a more powerful model</a:t>
            </a:r>
          </a:p>
        </p:txBody>
      </p:sp>
      <p:sp>
        <p:nvSpPr>
          <p:cNvPr id="10" name="TextBox 9">
            <a:extLst>
              <a:ext uri="{FF2B5EF4-FFF2-40B4-BE49-F238E27FC236}">
                <a16:creationId xmlns:a16="http://schemas.microsoft.com/office/drawing/2014/main" id="{7C75DD14-315B-451E-9B07-660539E27D84}"/>
              </a:ext>
            </a:extLst>
          </p:cNvPr>
          <p:cNvSpPr txBox="1"/>
          <p:nvPr/>
        </p:nvSpPr>
        <p:spPr>
          <a:xfrm>
            <a:off x="593680" y="3429000"/>
            <a:ext cx="8228773"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cs typeface="Segoe UI Light" panose="020B0502040204020203" pitchFamily="34" charset="0"/>
              </a:rPr>
              <a:t> Feed better features to the learning algorithm</a:t>
            </a:r>
          </a:p>
        </p:txBody>
      </p:sp>
      <p:sp>
        <p:nvSpPr>
          <p:cNvPr id="11" name="TextBox 10">
            <a:extLst>
              <a:ext uri="{FF2B5EF4-FFF2-40B4-BE49-F238E27FC236}">
                <a16:creationId xmlns:a16="http://schemas.microsoft.com/office/drawing/2014/main" id="{9D893118-8907-4A77-B499-7B5E9D381941}"/>
              </a:ext>
            </a:extLst>
          </p:cNvPr>
          <p:cNvSpPr txBox="1"/>
          <p:nvPr/>
        </p:nvSpPr>
        <p:spPr>
          <a:xfrm>
            <a:off x="593680" y="4355960"/>
            <a:ext cx="8228773"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cs typeface="Segoe UI Light" panose="020B0502040204020203" pitchFamily="34" charset="0"/>
              </a:rPr>
              <a:t> Reduce the constraints on the model</a:t>
            </a:r>
          </a:p>
        </p:txBody>
      </p:sp>
    </p:spTree>
    <p:extLst>
      <p:ext uri="{BB962C8B-B14F-4D97-AF65-F5344CB8AC3E}">
        <p14:creationId xmlns:p14="http://schemas.microsoft.com/office/powerpoint/2010/main" val="640761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BF227EC8-F25E-46CD-8CAE-24E18DBDE5CC}"/>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extBox 4">
            <a:extLst>
              <a:ext uri="{FF2B5EF4-FFF2-40B4-BE49-F238E27FC236}">
                <a16:creationId xmlns:a16="http://schemas.microsoft.com/office/drawing/2014/main" id="{800C7AF4-90A7-4E1A-8E06-B93FFF36FD54}"/>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 Fashion MNIST Classifier</a:t>
            </a:r>
          </a:p>
          <a:p>
            <a:pPr algn="ctr"/>
            <a:r>
              <a:rPr lang="en-US" sz="3600" dirty="0">
                <a:solidFill>
                  <a:schemeClr val="tx1">
                    <a:lumMod val="65000"/>
                    <a:lumOff val="35000"/>
                  </a:schemeClr>
                </a:solidFill>
                <a:latin typeface="Palatino Linotype" panose="02040502050505030304" pitchFamily="18" charset="0"/>
              </a:rPr>
              <a:t>03.2_fashion_mnist.ipynb</a:t>
            </a:r>
            <a:endParaRPr lang="en-US" sz="3600" dirty="0"/>
          </a:p>
        </p:txBody>
      </p:sp>
    </p:spTree>
    <p:extLst>
      <p:ext uri="{BB962C8B-B14F-4D97-AF65-F5344CB8AC3E}">
        <p14:creationId xmlns:p14="http://schemas.microsoft.com/office/powerpoint/2010/main" val="409620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61612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DF42002-E760-4B51-89C4-9FD1FCB9E5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6095" y="2540430"/>
            <a:ext cx="2402236" cy="24022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F617F34-2A94-4F43-B2D6-CB65838B26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3298" y="2528803"/>
            <a:ext cx="2402237" cy="240223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17DF522-1FD5-4D64-843C-6804490B77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84825" y="2528804"/>
            <a:ext cx="2402237" cy="24022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F5D94AC-1FAF-423E-AE7E-54394A464204}"/>
              </a:ext>
            </a:extLst>
          </p:cNvPr>
          <p:cNvSpPr txBox="1"/>
          <p:nvPr/>
        </p:nvSpPr>
        <p:spPr>
          <a:xfrm>
            <a:off x="995727" y="2159473"/>
            <a:ext cx="3122971" cy="369332"/>
          </a:xfrm>
          <a:prstGeom prst="rect">
            <a:avLst/>
          </a:prstGeom>
          <a:noFill/>
        </p:spPr>
        <p:txBody>
          <a:bodyPr wrap="none" rtlCol="0">
            <a:spAutoFit/>
          </a:bodyPr>
          <a:lstStyle/>
          <a:p>
            <a:pPr algn="ctr"/>
            <a:r>
              <a:rPr lang="en-US" dirty="0">
                <a:latin typeface="Palatino Linotype" panose="02040502050505030304" pitchFamily="18" charset="0"/>
              </a:rPr>
              <a:t>Multi-Select Multiple Choice</a:t>
            </a:r>
          </a:p>
        </p:txBody>
      </p:sp>
      <p:sp>
        <p:nvSpPr>
          <p:cNvPr id="6" name="TextBox 5">
            <a:extLst>
              <a:ext uri="{FF2B5EF4-FFF2-40B4-BE49-F238E27FC236}">
                <a16:creationId xmlns:a16="http://schemas.microsoft.com/office/drawing/2014/main" id="{0DCC0B5F-A743-40FD-A0F5-EC444DA70478}"/>
              </a:ext>
            </a:extLst>
          </p:cNvPr>
          <p:cNvSpPr txBox="1"/>
          <p:nvPr/>
        </p:nvSpPr>
        <p:spPr>
          <a:xfrm>
            <a:off x="8227992" y="2145308"/>
            <a:ext cx="2813591" cy="369332"/>
          </a:xfrm>
          <a:prstGeom prst="rect">
            <a:avLst/>
          </a:prstGeom>
          <a:noFill/>
        </p:spPr>
        <p:txBody>
          <a:bodyPr wrap="square" rtlCol="0">
            <a:spAutoFit/>
          </a:bodyPr>
          <a:lstStyle/>
          <a:p>
            <a:pPr algn="ctr"/>
            <a:r>
              <a:rPr lang="en-US" dirty="0">
                <a:latin typeface="Palatino Linotype" panose="02040502050505030304" pitchFamily="18" charset="0"/>
              </a:rPr>
              <a:t>Word Cloud</a:t>
            </a:r>
          </a:p>
        </p:txBody>
      </p:sp>
      <p:sp>
        <p:nvSpPr>
          <p:cNvPr id="7" name="TextBox 6">
            <a:extLst>
              <a:ext uri="{FF2B5EF4-FFF2-40B4-BE49-F238E27FC236}">
                <a16:creationId xmlns:a16="http://schemas.microsoft.com/office/drawing/2014/main" id="{D521A040-8C3B-464B-9C58-2408B67434D1}"/>
              </a:ext>
            </a:extLst>
          </p:cNvPr>
          <p:cNvSpPr txBox="1"/>
          <p:nvPr/>
        </p:nvSpPr>
        <p:spPr>
          <a:xfrm>
            <a:off x="4438445" y="2145308"/>
            <a:ext cx="3371949" cy="369332"/>
          </a:xfrm>
          <a:prstGeom prst="rect">
            <a:avLst/>
          </a:prstGeom>
          <a:noFill/>
        </p:spPr>
        <p:txBody>
          <a:bodyPr wrap="none" rtlCol="0">
            <a:spAutoFit/>
          </a:bodyPr>
          <a:lstStyle/>
          <a:p>
            <a:pPr algn="ctr"/>
            <a:r>
              <a:rPr lang="en-US" dirty="0">
                <a:latin typeface="Palatino Linotype" panose="02040502050505030304" pitchFamily="18" charset="0"/>
              </a:rPr>
              <a:t>Single Answer Multiple Choice</a:t>
            </a:r>
          </a:p>
        </p:txBody>
      </p:sp>
    </p:spTree>
    <p:extLst>
      <p:ext uri="{BB962C8B-B14F-4D97-AF65-F5344CB8AC3E}">
        <p14:creationId xmlns:p14="http://schemas.microsoft.com/office/powerpoint/2010/main" val="3702438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Diagram&#10;&#10;Description automatically generated">
            <a:extLst>
              <a:ext uri="{FF2B5EF4-FFF2-40B4-BE49-F238E27FC236}">
                <a16:creationId xmlns:a16="http://schemas.microsoft.com/office/drawing/2014/main" id="{78B9FACE-FC36-4CD0-93A0-83E1A5BA9D0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86231" y="936136"/>
            <a:ext cx="7219538" cy="4985728"/>
          </a:xfrm>
        </p:spPr>
      </p:pic>
      <p:sp>
        <p:nvSpPr>
          <p:cNvPr id="3" name="TextBox 2">
            <a:extLst>
              <a:ext uri="{FF2B5EF4-FFF2-40B4-BE49-F238E27FC236}">
                <a16:creationId xmlns:a16="http://schemas.microsoft.com/office/drawing/2014/main" id="{6C805AE1-BBD5-4729-B84B-BD4BF734F2D4}"/>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75000"/>
                    <a:lumOff val="25000"/>
                  </a:schemeClr>
                </a:solidFill>
                <a:latin typeface="+mj-lt"/>
                <a:ea typeface="Verdana" panose="020B0604030504040204" pitchFamily="34" charset="0"/>
              </a:rPr>
              <a:t>Image Credit: </a:t>
            </a:r>
            <a:r>
              <a:rPr lang="en-US" sz="1400" b="0" i="0" dirty="0">
                <a:solidFill>
                  <a:schemeClr val="tx1">
                    <a:lumMod val="75000"/>
                    <a:lumOff val="25000"/>
                  </a:schemeClr>
                </a:solidFill>
                <a:effectLst/>
                <a:latin typeface="+mj-lt"/>
              </a:rPr>
              <a:t>https://medium.com/secure-and-private-ai-writing-challenge/data-augmentation-increases-accuracy-of-your-model-but-how-aa1913468722</a:t>
            </a:r>
            <a:endParaRPr lang="en-US" sz="1400" dirty="0">
              <a:solidFill>
                <a:schemeClr val="tx1">
                  <a:lumMod val="75000"/>
                  <a:lumOff val="25000"/>
                </a:schemeClr>
              </a:solidFill>
              <a:latin typeface="+mj-lt"/>
              <a:ea typeface="Verdana" panose="020B0604030504040204" pitchFamily="34" charset="0"/>
            </a:endParaRPr>
          </a:p>
        </p:txBody>
      </p:sp>
    </p:spTree>
    <p:extLst>
      <p:ext uri="{BB962C8B-B14F-4D97-AF65-F5344CB8AC3E}">
        <p14:creationId xmlns:p14="http://schemas.microsoft.com/office/powerpoint/2010/main" val="393390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80E052-420C-4CE7-89E7-190F74BD7FD1}"/>
              </a:ext>
            </a:extLst>
          </p:cNvPr>
          <p:cNvPicPr>
            <a:picLocks noChangeAspect="1"/>
          </p:cNvPicPr>
          <p:nvPr/>
        </p:nvPicPr>
        <p:blipFill>
          <a:blip r:embed="rId3"/>
          <a:stretch>
            <a:fillRect/>
          </a:stretch>
        </p:blipFill>
        <p:spPr>
          <a:xfrm>
            <a:off x="2103120" y="763192"/>
            <a:ext cx="7367197" cy="2446843"/>
          </a:xfrm>
          <a:prstGeom prst="rect">
            <a:avLst/>
          </a:prstGeom>
        </p:spPr>
      </p:pic>
      <p:pic>
        <p:nvPicPr>
          <p:cNvPr id="4" name="Picture 3">
            <a:extLst>
              <a:ext uri="{FF2B5EF4-FFF2-40B4-BE49-F238E27FC236}">
                <a16:creationId xmlns:a16="http://schemas.microsoft.com/office/drawing/2014/main" id="{F2E43985-28E6-4087-B425-2FE28D07B5A0}"/>
              </a:ext>
            </a:extLst>
          </p:cNvPr>
          <p:cNvPicPr>
            <a:picLocks noChangeAspect="1"/>
          </p:cNvPicPr>
          <p:nvPr/>
        </p:nvPicPr>
        <p:blipFill>
          <a:blip r:embed="rId4"/>
          <a:stretch>
            <a:fillRect/>
          </a:stretch>
        </p:blipFill>
        <p:spPr>
          <a:xfrm>
            <a:off x="2103120" y="3647965"/>
            <a:ext cx="7307374" cy="2446843"/>
          </a:xfrm>
          <a:prstGeom prst="rect">
            <a:avLst/>
          </a:prstGeom>
        </p:spPr>
      </p:pic>
      <p:sp>
        <p:nvSpPr>
          <p:cNvPr id="5" name="TextBox 4">
            <a:extLst>
              <a:ext uri="{FF2B5EF4-FFF2-40B4-BE49-F238E27FC236}">
                <a16:creationId xmlns:a16="http://schemas.microsoft.com/office/drawing/2014/main" id="{F9FC3149-A03E-4E7C-BBB4-9D678233426B}"/>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Baig, M.R., et al. (2020).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 UK</a:t>
            </a:r>
            <a:r>
              <a:rPr lang="en-US" sz="1400" b="0" i="0" dirty="0">
                <a:solidFill>
                  <a:schemeClr val="tx1">
                    <a:lumMod val="65000"/>
                    <a:lumOff val="35000"/>
                  </a:schemeClr>
                </a:solidFill>
                <a:effectLst/>
                <a:latin typeface="+mj-lt"/>
                <a:ea typeface="Verdana" panose="020B0604030504040204" pitchFamily="34" charset="0"/>
              </a:rPr>
              <a:t>: Packt Publishing. (Chapter 3)</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23989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E5F4FB-BEE9-49B7-9379-0DAE0471BD94}"/>
              </a:ext>
            </a:extLst>
          </p:cNvPr>
          <p:cNvPicPr>
            <a:picLocks noChangeAspect="1"/>
          </p:cNvPicPr>
          <p:nvPr/>
        </p:nvPicPr>
        <p:blipFill>
          <a:blip r:embed="rId3"/>
          <a:stretch>
            <a:fillRect/>
          </a:stretch>
        </p:blipFill>
        <p:spPr>
          <a:xfrm>
            <a:off x="2103120" y="763120"/>
            <a:ext cx="7256607" cy="2383940"/>
          </a:xfrm>
          <a:prstGeom prst="rect">
            <a:avLst/>
          </a:prstGeom>
        </p:spPr>
      </p:pic>
      <p:pic>
        <p:nvPicPr>
          <p:cNvPr id="5" name="Picture 4">
            <a:extLst>
              <a:ext uri="{FF2B5EF4-FFF2-40B4-BE49-F238E27FC236}">
                <a16:creationId xmlns:a16="http://schemas.microsoft.com/office/drawing/2014/main" id="{E188226F-ACD2-4881-86BB-2FE63E4B7E57}"/>
              </a:ext>
            </a:extLst>
          </p:cNvPr>
          <p:cNvPicPr>
            <a:picLocks noChangeAspect="1"/>
          </p:cNvPicPr>
          <p:nvPr/>
        </p:nvPicPr>
        <p:blipFill>
          <a:blip r:embed="rId4"/>
          <a:stretch>
            <a:fillRect/>
          </a:stretch>
        </p:blipFill>
        <p:spPr>
          <a:xfrm>
            <a:off x="2103120" y="3560335"/>
            <a:ext cx="7256606" cy="2399150"/>
          </a:xfrm>
          <a:prstGeom prst="rect">
            <a:avLst/>
          </a:prstGeom>
        </p:spPr>
      </p:pic>
      <p:sp>
        <p:nvSpPr>
          <p:cNvPr id="6" name="TextBox 5">
            <a:extLst>
              <a:ext uri="{FF2B5EF4-FFF2-40B4-BE49-F238E27FC236}">
                <a16:creationId xmlns:a16="http://schemas.microsoft.com/office/drawing/2014/main" id="{85FFB2C4-C790-499E-9E9A-48396D6643B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Baig, M.R., et al. (2020).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 UK</a:t>
            </a:r>
            <a:r>
              <a:rPr lang="en-US" sz="1400" b="0" i="0" dirty="0">
                <a:solidFill>
                  <a:schemeClr val="tx1">
                    <a:lumMod val="65000"/>
                    <a:lumOff val="35000"/>
                  </a:schemeClr>
                </a:solidFill>
                <a:effectLst/>
                <a:latin typeface="+mj-lt"/>
                <a:ea typeface="Verdana" panose="020B0604030504040204" pitchFamily="34" charset="0"/>
              </a:rPr>
              <a:t>: Packt Publishing. (Chapter 3)</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203967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F3612F-15C8-430D-A27D-23D4CA578619}"/>
              </a:ext>
            </a:extLst>
          </p:cNvPr>
          <p:cNvPicPr>
            <a:picLocks noChangeAspect="1"/>
          </p:cNvPicPr>
          <p:nvPr/>
        </p:nvPicPr>
        <p:blipFill>
          <a:blip r:embed="rId3"/>
          <a:stretch>
            <a:fillRect/>
          </a:stretch>
        </p:blipFill>
        <p:spPr>
          <a:xfrm>
            <a:off x="2103120" y="768096"/>
            <a:ext cx="7256606" cy="2436573"/>
          </a:xfrm>
          <a:prstGeom prst="rect">
            <a:avLst/>
          </a:prstGeom>
        </p:spPr>
      </p:pic>
      <p:pic>
        <p:nvPicPr>
          <p:cNvPr id="6" name="Picture 5">
            <a:extLst>
              <a:ext uri="{FF2B5EF4-FFF2-40B4-BE49-F238E27FC236}">
                <a16:creationId xmlns:a16="http://schemas.microsoft.com/office/drawing/2014/main" id="{6D015040-E0E1-4728-B5F7-D72215CC8F59}"/>
              </a:ext>
            </a:extLst>
          </p:cNvPr>
          <p:cNvPicPr>
            <a:picLocks noChangeAspect="1"/>
          </p:cNvPicPr>
          <p:nvPr/>
        </p:nvPicPr>
        <p:blipFill>
          <a:blip r:embed="rId4"/>
          <a:stretch>
            <a:fillRect/>
          </a:stretch>
        </p:blipFill>
        <p:spPr>
          <a:xfrm>
            <a:off x="2103120" y="3653332"/>
            <a:ext cx="7256606" cy="2368703"/>
          </a:xfrm>
          <a:prstGeom prst="rect">
            <a:avLst/>
          </a:prstGeom>
        </p:spPr>
      </p:pic>
      <p:sp>
        <p:nvSpPr>
          <p:cNvPr id="4" name="TextBox 3">
            <a:extLst>
              <a:ext uri="{FF2B5EF4-FFF2-40B4-BE49-F238E27FC236}">
                <a16:creationId xmlns:a16="http://schemas.microsoft.com/office/drawing/2014/main" id="{5BE3F470-71F4-4D12-9D61-61892B81D0D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Baig, M.R., et al. (2020).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 UK</a:t>
            </a:r>
            <a:r>
              <a:rPr lang="en-US" sz="1400" b="0" i="0" dirty="0">
                <a:solidFill>
                  <a:schemeClr val="tx1">
                    <a:lumMod val="65000"/>
                    <a:lumOff val="35000"/>
                  </a:schemeClr>
                </a:solidFill>
                <a:effectLst/>
                <a:latin typeface="+mj-lt"/>
                <a:ea typeface="Verdana" panose="020B0604030504040204" pitchFamily="34" charset="0"/>
              </a:rPr>
              <a:t>: Packt Publishing. (Chapter 3)</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192107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1A000E-7CD7-4649-B72E-FBC52BBA2BAD}"/>
              </a:ext>
            </a:extLst>
          </p:cNvPr>
          <p:cNvPicPr>
            <a:picLocks noChangeAspect="1"/>
          </p:cNvPicPr>
          <p:nvPr/>
        </p:nvPicPr>
        <p:blipFill>
          <a:blip r:embed="rId3"/>
          <a:stretch>
            <a:fillRect/>
          </a:stretch>
        </p:blipFill>
        <p:spPr>
          <a:xfrm>
            <a:off x="2204375" y="1930860"/>
            <a:ext cx="7203720" cy="2368703"/>
          </a:xfrm>
          <a:prstGeom prst="rect">
            <a:avLst/>
          </a:prstGeom>
        </p:spPr>
      </p:pic>
      <p:sp>
        <p:nvSpPr>
          <p:cNvPr id="4" name="TextBox 3">
            <a:extLst>
              <a:ext uri="{FF2B5EF4-FFF2-40B4-BE49-F238E27FC236}">
                <a16:creationId xmlns:a16="http://schemas.microsoft.com/office/drawing/2014/main" id="{51676A2E-49A9-42AB-8461-A448E17FFD7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Baig, M.R., et al. (2020).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 UK</a:t>
            </a:r>
            <a:r>
              <a:rPr lang="en-US" sz="1400" b="0" i="0" dirty="0">
                <a:solidFill>
                  <a:schemeClr val="tx1">
                    <a:lumMod val="65000"/>
                    <a:lumOff val="35000"/>
                  </a:schemeClr>
                </a:solidFill>
                <a:effectLst/>
                <a:latin typeface="+mj-lt"/>
                <a:ea typeface="Verdana" panose="020B0604030504040204" pitchFamily="34" charset="0"/>
              </a:rPr>
              <a:t>: Packt Publishing. (Chapter 3)</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01986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BF227EC8-F25E-46CD-8CAE-24E18DBDE5CC}"/>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extBox 4">
            <a:extLst>
              <a:ext uri="{FF2B5EF4-FFF2-40B4-BE49-F238E27FC236}">
                <a16:creationId xmlns:a16="http://schemas.microsoft.com/office/drawing/2014/main" id="{1039C4F2-6068-4C5E-9D35-DA8442AD75C6}"/>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 Image Classification w/Data Augmentation</a:t>
            </a:r>
          </a:p>
          <a:p>
            <a:pPr algn="ctr"/>
            <a:r>
              <a:rPr lang="en-US" sz="3600" dirty="0">
                <a:solidFill>
                  <a:schemeClr val="tx1">
                    <a:lumMod val="65000"/>
                    <a:lumOff val="35000"/>
                  </a:schemeClr>
                </a:solidFill>
                <a:latin typeface="Palatino Linotype" panose="02040502050505030304" pitchFamily="18" charset="0"/>
              </a:rPr>
              <a:t>03.1_augmentation.ipynb</a:t>
            </a:r>
            <a:endParaRPr lang="en-US" sz="3600" dirty="0"/>
          </a:p>
        </p:txBody>
      </p:sp>
    </p:spTree>
    <p:extLst>
      <p:ext uri="{BB962C8B-B14F-4D97-AF65-F5344CB8AC3E}">
        <p14:creationId xmlns:p14="http://schemas.microsoft.com/office/powerpoint/2010/main" val="2207497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dirty="0">
                <a:solidFill>
                  <a:schemeClr val="tx1">
                    <a:lumMod val="75000"/>
                    <a:lumOff val="25000"/>
                  </a:schemeClr>
                </a:solidFill>
                <a:latin typeface="Palatino Linotype" panose="02040502050505030304" pitchFamily="18" charset="0"/>
                <a:cs typeface="Segoe UI Light" panose="020B0502040204020203" pitchFamily="34" charset="0"/>
              </a:rPr>
              <a:t>The Goldilocks Problem</a:t>
            </a:r>
          </a:p>
        </p:txBody>
      </p:sp>
      <p:pic>
        <p:nvPicPr>
          <p:cNvPr id="9" name="Picture 8" descr="A picture containing indoor&#10;&#10;Description automatically generated">
            <a:extLst>
              <a:ext uri="{FF2B5EF4-FFF2-40B4-BE49-F238E27FC236}">
                <a16:creationId xmlns:a16="http://schemas.microsoft.com/office/drawing/2014/main" id="{4419D745-33B1-4187-9F17-82F09DE6B1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0057" y="1888548"/>
            <a:ext cx="3429434" cy="4133194"/>
          </a:xfrm>
          <a:prstGeom prst="rect">
            <a:avLst/>
          </a:prstGeom>
          <a:ln>
            <a:solidFill>
              <a:srgbClr val="385723"/>
            </a:solidFill>
          </a:ln>
        </p:spPr>
      </p:pic>
      <p:sp>
        <p:nvSpPr>
          <p:cNvPr id="4" name="TextBox 3">
            <a:extLst>
              <a:ext uri="{FF2B5EF4-FFF2-40B4-BE49-F238E27FC236}">
                <a16:creationId xmlns:a16="http://schemas.microsoft.com/office/drawing/2014/main" id="{263BB4D7-533B-4656-998D-34612210EC59}"/>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75000"/>
                    <a:lumOff val="25000"/>
                  </a:schemeClr>
                </a:solidFill>
                <a:latin typeface="+mj-lt"/>
                <a:ea typeface="Verdana" panose="020B0604030504040204" pitchFamily="34" charset="0"/>
              </a:rPr>
              <a:t>Image Credit: </a:t>
            </a:r>
            <a:r>
              <a:rPr lang="en-US" sz="1400" dirty="0">
                <a:solidFill>
                  <a:schemeClr val="tx1">
                    <a:lumMod val="75000"/>
                    <a:lumOff val="25000"/>
                  </a:schemeClr>
                </a:solidFill>
                <a:latin typeface="+mj-lt"/>
              </a:rPr>
              <a:t>https://wenaha.com/product/goldilocks-and-the-three-bears/</a:t>
            </a:r>
            <a:endParaRPr lang="en-US" sz="1400" dirty="0">
              <a:solidFill>
                <a:schemeClr val="tx1">
                  <a:lumMod val="75000"/>
                  <a:lumOff val="25000"/>
                </a:schemeClr>
              </a:solidFill>
              <a:latin typeface="+mj-lt"/>
              <a:ea typeface="Verdana" panose="020B0604030504040204" pitchFamily="34" charset="0"/>
            </a:endParaRPr>
          </a:p>
        </p:txBody>
      </p:sp>
    </p:spTree>
    <p:extLst>
      <p:ext uri="{BB962C8B-B14F-4D97-AF65-F5344CB8AC3E}">
        <p14:creationId xmlns:p14="http://schemas.microsoft.com/office/powerpoint/2010/main" val="23293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613F606-4F29-4362-96AA-43F81A0CD98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13824" y="1549322"/>
            <a:ext cx="5581833" cy="3790316"/>
          </a:xfrm>
        </p:spPr>
      </p:pic>
      <p:cxnSp>
        <p:nvCxnSpPr>
          <p:cNvPr id="7" name="Straight Connector 6">
            <a:extLst>
              <a:ext uri="{FF2B5EF4-FFF2-40B4-BE49-F238E27FC236}">
                <a16:creationId xmlns:a16="http://schemas.microsoft.com/office/drawing/2014/main" id="{41C04075-24DA-496A-A165-F9580F3F8939}"/>
              </a:ext>
            </a:extLst>
          </p:cNvPr>
          <p:cNvCxnSpPr>
            <a:cxnSpLocks/>
          </p:cNvCxnSpPr>
          <p:nvPr/>
        </p:nvCxnSpPr>
        <p:spPr>
          <a:xfrm flipV="1">
            <a:off x="3906982" y="1788946"/>
            <a:ext cx="3657600" cy="3013364"/>
          </a:xfrm>
          <a:prstGeom prst="line">
            <a:avLst/>
          </a:prstGeom>
          <a:ln>
            <a:prstDash val="dash"/>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128685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3652</TotalTime>
  <Words>2567</Words>
  <Application>Microsoft Office PowerPoint</Application>
  <PresentationFormat>Widescreen</PresentationFormat>
  <Paragraphs>143</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Lato</vt:lpstr>
      <vt:lpstr>Palatino Linotype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Goldilocks Problem</vt:lpstr>
      <vt:lpstr>PowerPoint Presentation</vt:lpstr>
      <vt:lpstr>Green</vt:lpstr>
      <vt:lpstr>PowerPoint Presentation</vt:lpstr>
      <vt:lpstr>PowerPoint Presentation</vt:lpstr>
      <vt:lpstr>Preventing Overfit</vt:lpstr>
      <vt:lpstr>PowerPoint Presentation</vt:lpstr>
      <vt:lpstr>Drop Out</vt:lpstr>
      <vt:lpstr>Preventing Underfit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309</cp:revision>
  <dcterms:created xsi:type="dcterms:W3CDTF">2021-03-18T17:30:04Z</dcterms:created>
  <dcterms:modified xsi:type="dcterms:W3CDTF">2022-06-06T18:02:56Z</dcterms:modified>
</cp:coreProperties>
</file>