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2" r:id="rId2"/>
    <p:sldId id="352" r:id="rId3"/>
    <p:sldId id="346" r:id="rId4"/>
    <p:sldId id="302" r:id="rId5"/>
    <p:sldId id="300" r:id="rId6"/>
    <p:sldId id="295" r:id="rId7"/>
    <p:sldId id="299" r:id="rId8"/>
    <p:sldId id="347" r:id="rId9"/>
    <p:sldId id="296" r:id="rId10"/>
    <p:sldId id="257" r:id="rId11"/>
    <p:sldId id="297" r:id="rId12"/>
    <p:sldId id="298" r:id="rId13"/>
    <p:sldId id="323" r:id="rId14"/>
    <p:sldId id="332" r:id="rId15"/>
    <p:sldId id="333" r:id="rId16"/>
    <p:sldId id="354" r:id="rId17"/>
    <p:sldId id="325" r:id="rId18"/>
    <p:sldId id="326" r:id="rId19"/>
    <p:sldId id="324" r:id="rId20"/>
    <p:sldId id="353" r:id="rId21"/>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1099" autoAdjust="0"/>
  </p:normalViewPr>
  <p:slideViewPr>
    <p:cSldViewPr snapToGrid="0" showGuides="1">
      <p:cViewPr varScale="1">
        <p:scale>
          <a:sx n="47" d="100"/>
          <a:sy n="47" d="100"/>
        </p:scale>
        <p:origin x="1152"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8/29/2022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Humans can see through their eyes by transforming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39932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So, how does a CNN like the Teachable Machine classify images?  Keep in mind that computers only understand numbers.  At the end of the vision notebook, we saw how a function could detect the presence or absence of a stripe, just by multiplying two sets of numbers.</a:t>
            </a:r>
          </a:p>
          <a:p>
            <a:endParaRPr lang="en-US" dirty="0">
              <a:latin typeface="+mn-lt"/>
            </a:endParaRPr>
          </a:p>
          <a:p>
            <a:r>
              <a:rPr lang="en-US" dirty="0">
                <a:latin typeface="+mn-lt"/>
              </a:rPr>
              <a:t>In AI, we use special words to describe the different ways numbers are combined.  These combinations assume shapes and those shapes have names.  Thus, we need to introduce some data vocabulary.  Note: data vocabulary is foundational and used extensively in machine learning and deep learning.</a:t>
            </a:r>
          </a:p>
          <a:p>
            <a:endParaRPr lang="en-US" dirty="0">
              <a:latin typeface="+mn-lt"/>
            </a:endParaRPr>
          </a:p>
          <a:p>
            <a:r>
              <a:rPr lang="en-US" dirty="0">
                <a:latin typeface="+mn-lt"/>
              </a:rPr>
              <a:t>A single number is </a:t>
            </a:r>
            <a:r>
              <a:rPr lang="en-US" b="1" dirty="0">
                <a:latin typeface="+mn-lt"/>
              </a:rPr>
              <a:t>atomic</a:t>
            </a:r>
            <a:r>
              <a:rPr lang="en-US" dirty="0">
                <a:latin typeface="+mn-lt"/>
              </a:rPr>
              <a:t>.  A series of numbers in a single row is a </a:t>
            </a:r>
            <a:r>
              <a:rPr lang="en-US" b="1" dirty="0">
                <a:latin typeface="+mn-lt"/>
              </a:rPr>
              <a:t>vector</a:t>
            </a:r>
            <a:r>
              <a:rPr lang="en-US" dirty="0">
                <a:latin typeface="+mn-lt"/>
              </a:rPr>
              <a:t>.</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 2-dimensional block of numbers comprised 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Rows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And blocks is a </a:t>
            </a:r>
            <a:r>
              <a:rPr lang="en-US" sz="1800" b="1" dirty="0">
                <a:effectLst/>
                <a:latin typeface="Palatino Linotype" panose="02040502050505030304" pitchFamily="18" charset="0"/>
                <a:ea typeface="Malgun Gothic" panose="020B0503020000020004" pitchFamily="34" charset="-127"/>
                <a:cs typeface="Times New Roman" panose="02020603050405020304" pitchFamily="18" charset="0"/>
              </a:rPr>
              <a:t>matrix</a:t>
            </a: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Palatino Linotype" panose="02040502050505030304" pitchFamily="18" charset="0"/>
              <a:ea typeface="Malgun Gothic" panose="020B0503020000020004" pitchFamily="34" charset="-127"/>
              <a:cs typeface="Times New Roman" panose="02020603050405020304" pitchFamily="18" charset="0"/>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We can “stack” matrices and the # in the stack (the dimensions) is the tensor’s </a:t>
            </a:r>
            <a:r>
              <a:rPr lang="en-US" b="1" dirty="0">
                <a:latin typeface="+mn-lt"/>
              </a:rPr>
              <a:t>rank</a:t>
            </a:r>
            <a:r>
              <a:rPr lang="en-US" dirty="0">
                <a:latin typeface="+mn-lt"/>
              </a:rPr>
              <a:t>.</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mn-lt"/>
              </a:rPr>
              <a:t>Let’s summarize what we just learned in the last three slides…</a:t>
            </a:r>
          </a:p>
          <a:p>
            <a:pPr marL="0" indent="0">
              <a:buNone/>
            </a:pPr>
            <a:endParaRPr lang="en-US" dirty="0">
              <a:latin typeface="+mn-lt"/>
            </a:endParaRPr>
          </a:p>
          <a:p>
            <a:pPr marL="228600" indent="-228600">
              <a:buAutoNum type="arabicPeriod"/>
            </a:pPr>
            <a:r>
              <a:rPr lang="en-US" dirty="0">
                <a:latin typeface="+mn-lt"/>
              </a:rPr>
              <a:t>A </a:t>
            </a:r>
            <a:r>
              <a:rPr lang="en-US" b="1" dirty="0">
                <a:latin typeface="+mn-lt"/>
              </a:rPr>
              <a:t>tensor</a:t>
            </a:r>
            <a:r>
              <a:rPr lang="en-US" dirty="0">
                <a:latin typeface="+mn-lt"/>
              </a:rPr>
              <a:t> is a data structure.  It’s a block of numbers with a given number of dimensions and a size in each dimension. A tensor has no holes and no bits sticking out.  A tensor’s shape is determined by the number of dimensions and the size of each dimension. </a:t>
            </a:r>
            <a:endParaRPr lang="en-US" b="0" dirty="0">
              <a:latin typeface="+mn-lt"/>
            </a:endParaRPr>
          </a:p>
          <a:p>
            <a:pPr marL="228600" lvl="0" indent="-228600">
              <a:buAutoNum type="arabicPeriod"/>
            </a:pPr>
            <a:r>
              <a:rPr lang="en-US" b="0" dirty="0">
                <a:latin typeface="+mn-lt"/>
              </a:rPr>
              <a:t>A tensor’s shape is a determinant feature.</a:t>
            </a:r>
          </a:p>
          <a:p>
            <a:pPr marL="685800" lvl="1" indent="-228600">
              <a:buAutoNum type="arabicPeriod"/>
            </a:pPr>
            <a:r>
              <a:rPr lang="en-US" b="0" dirty="0">
                <a:latin typeface="+mn-lt"/>
              </a:rPr>
              <a:t>A single number is </a:t>
            </a:r>
            <a:r>
              <a:rPr lang="en-US" b="1" dirty="0">
                <a:latin typeface="+mn-lt"/>
              </a:rPr>
              <a:t>atomic</a:t>
            </a:r>
            <a:r>
              <a:rPr lang="en-US" b="0" dirty="0">
                <a:latin typeface="+mn-lt"/>
              </a:rPr>
              <a:t>.</a:t>
            </a:r>
          </a:p>
          <a:p>
            <a:pPr marL="685800" lvl="1" indent="-228600">
              <a:buAutoNum type="arabicPeriod"/>
            </a:pPr>
            <a:r>
              <a:rPr lang="en-US" dirty="0">
                <a:latin typeface="+mn-lt"/>
              </a:rPr>
              <a:t>A row of numbers is a </a:t>
            </a:r>
            <a:r>
              <a:rPr lang="en-US" b="1" dirty="0">
                <a:latin typeface="+mn-lt"/>
              </a:rPr>
              <a:t>vector</a:t>
            </a:r>
            <a:r>
              <a:rPr lang="en-US" dirty="0">
                <a:latin typeface="+mn-lt"/>
              </a:rPr>
              <a:t>.  (Rank 1 Tensor)</a:t>
            </a:r>
          </a:p>
          <a:p>
            <a:pPr marL="685800" lvl="1" indent="-228600">
              <a:buAutoNum type="arabicPeriod"/>
            </a:pPr>
            <a:r>
              <a:rPr lang="en-US" dirty="0">
                <a:latin typeface="+mn-lt"/>
              </a:rPr>
              <a:t>A set of numbers arranged in rows and columns is a </a:t>
            </a:r>
            <a:r>
              <a:rPr lang="en-US" b="1" dirty="0">
                <a:latin typeface="+mn-lt"/>
              </a:rPr>
              <a:t>matrix</a:t>
            </a:r>
            <a:r>
              <a:rPr lang="en-US" dirty="0">
                <a:latin typeface="+mn-lt"/>
              </a:rPr>
              <a:t>. (Rank 2 Tensor)</a:t>
            </a:r>
          </a:p>
          <a:p>
            <a:pPr marL="685800" lvl="1" indent="-228600">
              <a:buAutoNum type="arabicPeriod"/>
            </a:pPr>
            <a:r>
              <a:rPr lang="en-US" dirty="0">
                <a:latin typeface="+mn-lt"/>
              </a:rPr>
              <a:t>A 3-dimensional object filled with numbers is a </a:t>
            </a:r>
            <a:r>
              <a:rPr lang="en-US" b="1" dirty="0">
                <a:latin typeface="+mn-lt"/>
              </a:rPr>
              <a:t>block</a:t>
            </a:r>
            <a:r>
              <a:rPr lang="en-US" dirty="0">
                <a:latin typeface="+mn-lt"/>
              </a:rPr>
              <a:t> / </a:t>
            </a:r>
            <a:r>
              <a:rPr lang="en-US" b="1" dirty="0">
                <a:latin typeface="+mn-lt"/>
              </a:rPr>
              <a:t>volume</a:t>
            </a:r>
            <a:r>
              <a:rPr lang="en-US" dirty="0">
                <a:latin typeface="+mn-lt"/>
              </a:rPr>
              <a:t>. (Rank 3 Tensor)</a:t>
            </a:r>
          </a:p>
          <a:p>
            <a:pPr marL="685800" lvl="1" indent="-228600">
              <a:buAutoNum type="arabicPeriod"/>
            </a:pPr>
            <a:r>
              <a:rPr lang="en-US" b="0" dirty="0">
                <a:latin typeface="+mn-lt"/>
              </a:rPr>
              <a:t>And finally, a</a:t>
            </a:r>
            <a:r>
              <a:rPr lang="en-US" b="1" dirty="0">
                <a:latin typeface="+mn-lt"/>
              </a:rPr>
              <a:t> tensor</a:t>
            </a:r>
            <a:r>
              <a:rPr lang="en-US" dirty="0">
                <a:latin typeface="+mn-lt"/>
              </a:rPr>
              <a:t> is a generic word we use for any collection of numbers arranged in a box shape with any number of dimensions.  Each dimension is called a </a:t>
            </a:r>
            <a:r>
              <a:rPr lang="en-US" b="1" dirty="0">
                <a:latin typeface="+mn-lt"/>
              </a:rPr>
              <a:t>rank</a:t>
            </a:r>
            <a:r>
              <a:rPr lang="en-US"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https://developers.google.com/machine-learning/glossary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123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Students who have not yet validated their HiperGator account should work through the steps in this document:</a:t>
            </a:r>
          </a:p>
          <a:p>
            <a:pPr defTabSz="939363">
              <a:defRPr/>
            </a:pPr>
            <a:r>
              <a:rPr lang="en-US" b="1" i="1"/>
              <a:t>https://github.com/PracticumAI-Test/HPG_Jupyter_Setup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David H. Hubel &amp; Torsten Wiesel (key names in vision research)</a:t>
            </a:r>
          </a:p>
          <a:p>
            <a:pPr marL="685800" lvl="1" indent="-228600" algn="l">
              <a:buAutoNum type="arabicPeriod"/>
            </a:pPr>
            <a:r>
              <a:rPr lang="en-US" dirty="0">
                <a:latin typeface="+mn-lt"/>
              </a:rPr>
              <a:t>Visual cortex research / experiments on cats 1958 / 1959 – later monkeys.</a:t>
            </a:r>
          </a:p>
          <a:p>
            <a:pPr marL="685800" lvl="1" indent="-228600" algn="l">
              <a:buAutoNum type="arabicPeriod"/>
            </a:pPr>
            <a:r>
              <a:rPr lang="en-US" dirty="0">
                <a:latin typeface="+mn-lt"/>
              </a:rPr>
              <a:t>Nobel Prize in Medicine (1981)</a:t>
            </a:r>
          </a:p>
          <a:p>
            <a:pPr algn="l"/>
            <a:endParaRPr lang="en-US" dirty="0">
              <a:latin typeface="+mn-lt"/>
            </a:endParaRPr>
          </a:p>
          <a:p>
            <a:pPr algn="l"/>
            <a:r>
              <a:rPr lang="en-US" dirty="0">
                <a:latin typeface="+mn-lt"/>
              </a:rPr>
              <a:t>=====</a:t>
            </a:r>
          </a:p>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What Hubel and Wiesel discovered is that many neurons in the visual cortex have a small </a:t>
            </a:r>
            <a:r>
              <a:rPr lang="en-US" sz="1200" b="1" dirty="0">
                <a:solidFill>
                  <a:srgbClr val="000000"/>
                </a:solidFill>
                <a:latin typeface="+mn-lt"/>
              </a:rPr>
              <a:t>local receptive field</a:t>
            </a:r>
            <a:r>
              <a:rPr lang="en-US" sz="1200" dirty="0">
                <a:solidFill>
                  <a:srgbClr val="000000"/>
                </a:solidFill>
                <a:latin typeface="+mn-lt"/>
              </a:rPr>
              <a:t>, meaning they only react to visual stimuli located in a limited region of the visual field (see </a:t>
            </a:r>
            <a:r>
              <a:rPr lang="en-US" sz="1200" dirty="0">
                <a:solidFill>
                  <a:srgbClr val="9A0000"/>
                </a:solidFill>
                <a:latin typeface="+mn-lt"/>
              </a:rPr>
              <a:t>figure here</a:t>
            </a:r>
            <a:r>
              <a:rPr lang="en-US" sz="1200" dirty="0">
                <a:solidFill>
                  <a:srgbClr val="000000"/>
                </a:solidFill>
                <a:latin typeface="+mn-lt"/>
              </a:rPr>
              <a:t>, in which the local receptive fields of five neurons are represented by dashed circles). The receptive fields of different neurons may overlap, and together they tile the whole visual field.  </a:t>
            </a:r>
          </a:p>
          <a:p>
            <a:pPr algn="l"/>
            <a:endParaRPr lang="en-US" sz="1200" dirty="0">
              <a:solidFill>
                <a:srgbClr val="000000"/>
              </a:solidFill>
              <a:latin typeface="+mn-lt"/>
            </a:endParaRPr>
          </a:p>
          <a:p>
            <a:pPr algn="l"/>
            <a:r>
              <a:rPr lang="en-US" sz="1200" dirty="0">
                <a:solidFill>
                  <a:srgbClr val="000000"/>
                </a:solidFill>
                <a:latin typeface="+mn-lt"/>
              </a:rPr>
              <a:t>The authors also showed that some neurons only react to images of horizontal lines, while others only react to lines with different orientations (two neurons may have the same receptive field but react to different line orientations). They also noticed that some neurons have larger receptive fields, and they react to more complex patterns that are combinations of the lower-level patterns. These observations led to the idea that the higher-level neurons are based on the outputs of neighboring lower-level neurons (in </a:t>
            </a:r>
            <a:r>
              <a:rPr lang="en-US" sz="1200" dirty="0">
                <a:solidFill>
                  <a:srgbClr val="9A0000"/>
                </a:solidFill>
                <a:latin typeface="+mn-lt"/>
              </a:rPr>
              <a:t>this figure</a:t>
            </a:r>
            <a:r>
              <a:rPr lang="en-US" sz="1200" dirty="0">
                <a:solidFill>
                  <a:srgbClr val="000000"/>
                </a:solidFill>
                <a:latin typeface="+mn-lt"/>
              </a:rPr>
              <a:t>, notice that each neuron is connected only to a few neurons from the previous layer). This powerful architecture can detect all sorts of complex patterns in any area of the visual field.</a:t>
            </a:r>
          </a:p>
          <a:p>
            <a:pPr algn="l"/>
            <a:endParaRPr lang="en-US" sz="1200" dirty="0">
              <a:solidFill>
                <a:srgbClr val="000000"/>
              </a:solidFill>
              <a:latin typeface="+mn-lt"/>
            </a:endParaRPr>
          </a:p>
          <a:p>
            <a:pPr algn="l"/>
            <a:r>
              <a:rPr lang="en-US" sz="1200" dirty="0">
                <a:solidFill>
                  <a:srgbClr val="000000"/>
                </a:solidFill>
                <a:latin typeface="+mn-lt"/>
              </a:rPr>
              <a:t>These studies of the visual cortex inspired the </a:t>
            </a:r>
            <a:r>
              <a:rPr lang="en-US" sz="1200" b="1" dirty="0">
                <a:solidFill>
                  <a:srgbClr val="9A0000"/>
                </a:solidFill>
                <a:latin typeface="+mn-lt"/>
              </a:rPr>
              <a:t>neocognitron</a:t>
            </a:r>
            <a:r>
              <a:rPr lang="en-US" sz="1200" dirty="0">
                <a:solidFill>
                  <a:srgbClr val="000000"/>
                </a:solidFill>
                <a:latin typeface="+mn-lt"/>
              </a:rPr>
              <a:t>, introduced in 1980, which gradually evolved into what we now call </a:t>
            </a:r>
            <a:r>
              <a:rPr lang="en-US" sz="1200" b="1" dirty="0">
                <a:solidFill>
                  <a:srgbClr val="000000"/>
                </a:solidFill>
                <a:latin typeface="+mn-lt"/>
              </a:rPr>
              <a:t>convolutional neural networks</a:t>
            </a:r>
            <a:r>
              <a:rPr lang="en-US" sz="1200" dirty="0">
                <a:solidFill>
                  <a:srgbClr val="000000"/>
                </a:solidFill>
                <a:latin typeface="+mn-lt"/>
              </a:rPr>
              <a:t>. An important milestone was a </a:t>
            </a:r>
            <a:r>
              <a:rPr lang="en-US" sz="1200" dirty="0">
                <a:solidFill>
                  <a:srgbClr val="9A0000"/>
                </a:solidFill>
                <a:latin typeface="+mn-lt"/>
              </a:rPr>
              <a:t>1998 paper</a:t>
            </a:r>
            <a:r>
              <a:rPr lang="en-US" sz="1200" dirty="0">
                <a:solidFill>
                  <a:srgbClr val="000000"/>
                </a:solidFill>
                <a:latin typeface="+mn-lt"/>
              </a:rPr>
              <a:t> by Yann LeCun et al. that introduced the famous </a:t>
            </a:r>
            <a:r>
              <a:rPr lang="en-US" sz="1200" i="1" dirty="0">
                <a:solidFill>
                  <a:srgbClr val="000000"/>
                </a:solidFill>
                <a:latin typeface="+mn-lt"/>
              </a:rPr>
              <a:t>LeNet-5 </a:t>
            </a:r>
            <a:r>
              <a:rPr lang="en-US" sz="1200" dirty="0">
                <a:solidFill>
                  <a:srgbClr val="000000"/>
                </a:solidFill>
                <a:latin typeface="+mn-lt"/>
              </a:rPr>
              <a:t>architecture.  At the time, this model was widely used by banks to recognize handwritten check numbers.  In an upcoming exercise, you will encounter the dataset they used to develop the LeNet-5 model.</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So how can we mimic the eye’s ability to detect patterns in its visual field?</a:t>
            </a:r>
          </a:p>
          <a:p>
            <a:pPr marL="0" indent="0" algn="l">
              <a:buNone/>
            </a:pPr>
            <a:endParaRPr lang="en-US" b="0" i="0" dirty="0">
              <a:solidFill>
                <a:srgbClr val="3C3C3B"/>
              </a:solidFill>
              <a:effectLst/>
              <a:latin typeface="+mn-lt"/>
            </a:endParaRPr>
          </a:p>
          <a:p>
            <a:pPr marL="228600" indent="-228600" algn="l">
              <a:buAutoNum type="arabicPeriod"/>
            </a:pPr>
            <a:r>
              <a:rPr lang="en-US" b="0" i="0" dirty="0">
                <a:solidFill>
                  <a:srgbClr val="3C3C3B"/>
                </a:solidFill>
                <a:effectLst/>
                <a:latin typeface="+mn-lt"/>
              </a:rPr>
              <a:t>Images are unstructured data + features</a:t>
            </a:r>
          </a:p>
          <a:p>
            <a:pPr marL="228600" indent="-228600" algn="l">
              <a:buAutoNum type="arabicPeriod"/>
            </a:pPr>
            <a:r>
              <a:rPr lang="en-US" b="0" i="0" dirty="0">
                <a:solidFill>
                  <a:srgbClr val="3C3C3B"/>
                </a:solidFill>
                <a:effectLst/>
                <a:latin typeface="+mn-lt"/>
              </a:rPr>
              <a:t>Features include (lines, circles, rectangles, and so on), colors (red, blue, orange, yellow, and so on), and specific characteristics related to different types of objects (hair, wheel, leaves, and so on)</a:t>
            </a:r>
          </a:p>
          <a:p>
            <a:pPr marL="228600" indent="-228600" algn="l">
              <a:buAutoNum type="arabicPeriod"/>
            </a:pPr>
            <a:r>
              <a:rPr lang="en-US" b="0" i="0" dirty="0">
                <a:solidFill>
                  <a:srgbClr val="3C3C3B"/>
                </a:solidFill>
                <a:effectLst/>
                <a:latin typeface="+mn-lt"/>
              </a:rPr>
              <a:t>Our eyes automatically detect features – we mimic this ability with </a:t>
            </a:r>
            <a:r>
              <a:rPr lang="en-US" b="1" i="0" dirty="0">
                <a:solidFill>
                  <a:srgbClr val="3C3C3B"/>
                </a:solidFill>
                <a:effectLst/>
                <a:latin typeface="+mn-lt"/>
              </a:rPr>
              <a:t>images filters</a:t>
            </a:r>
            <a:r>
              <a:rPr lang="en-US" b="0" i="0" dirty="0">
                <a:solidFill>
                  <a:srgbClr val="3C3C3B"/>
                </a:solidFill>
                <a:effectLst/>
                <a:latin typeface="+mn-lt"/>
              </a:rPr>
              <a:t>, also called </a:t>
            </a:r>
            <a:r>
              <a:rPr lang="en-US" b="1" i="0" dirty="0">
                <a:solidFill>
                  <a:srgbClr val="3C3C3B"/>
                </a:solidFill>
                <a:effectLst/>
                <a:latin typeface="+mn-lt"/>
              </a:rPr>
              <a:t>kernels</a:t>
            </a:r>
            <a:r>
              <a:rPr lang="en-US" b="0" i="0" dirty="0">
                <a:solidFill>
                  <a:srgbClr val="3C3C3B"/>
                </a:solidFill>
                <a:effectLst/>
                <a:latin typeface="+mn-lt"/>
              </a:rPr>
              <a:t>.</a:t>
            </a:r>
          </a:p>
          <a:p>
            <a:pPr marL="228600" indent="-228600" algn="l">
              <a:buAutoNum type="arabicPeriod"/>
            </a:pPr>
            <a:r>
              <a:rPr lang="en-US" b="0" i="0" dirty="0">
                <a:solidFill>
                  <a:srgbClr val="3C3C3B"/>
                </a:solidFill>
                <a:effectLst/>
                <a:latin typeface="+mn-lt"/>
              </a:rPr>
              <a:t>Image filters (kernels) are small matrices (tensors) specialized in detecting a defined pattern.</a:t>
            </a:r>
          </a:p>
          <a:p>
            <a:pPr marL="685800" lvl="1" indent="-228600" algn="l">
              <a:buAutoNum type="arabicPeriod"/>
            </a:pPr>
            <a:r>
              <a:rPr lang="en-US" b="0" i="0" dirty="0">
                <a:solidFill>
                  <a:srgbClr val="3C3C3B"/>
                </a:solidFill>
                <a:effectLst/>
                <a:latin typeface="+mn-lt"/>
              </a:rPr>
              <a:t>Vertical lines</a:t>
            </a:r>
          </a:p>
          <a:p>
            <a:pPr marL="685800" lvl="1" indent="-228600" algn="l">
              <a:buAutoNum type="arabicPeriod"/>
            </a:pPr>
            <a:r>
              <a:rPr lang="en-US" b="0" i="0" dirty="0">
                <a:solidFill>
                  <a:srgbClr val="3C3C3B"/>
                </a:solidFill>
                <a:effectLst/>
                <a:latin typeface="+mn-lt"/>
              </a:rPr>
              <a:t>Horizontal lines</a:t>
            </a:r>
          </a:p>
          <a:p>
            <a:pPr marL="228600" lvl="0" indent="-228600" algn="l">
              <a:buAutoNum type="arabicPeriod"/>
            </a:pPr>
            <a:r>
              <a:rPr lang="en-US" b="0" i="0" dirty="0">
                <a:solidFill>
                  <a:srgbClr val="3C3C3B"/>
                </a:solidFill>
                <a:effectLst/>
                <a:latin typeface="+mn-lt"/>
              </a:rPr>
              <a:t>Computer vision systems run such filters on every part of the image, generating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a:t>
            </a:r>
          </a:p>
          <a:p>
            <a:pPr marL="228600" lvl="0" indent="-228600" algn="l">
              <a:buAutoNum type="arabicPeriod"/>
            </a:pPr>
            <a:r>
              <a:rPr lang="en-US" b="0" i="0" dirty="0">
                <a:solidFill>
                  <a:srgbClr val="3C3C3B"/>
                </a:solidFill>
                <a:effectLst/>
                <a:latin typeface="+mn-lt"/>
              </a:rPr>
              <a:t>Adobe Photoshop – Gaussian and Sharpen filters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0667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4096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latin typeface="+mn-lt"/>
              </a:rPr>
              <a:t>Why CNN’s – why not use fully connected neural networks?</a:t>
            </a:r>
          </a:p>
          <a:p>
            <a:pPr marL="228600" indent="-228600" algn="l">
              <a:buAutoNum type="arabicPeriod"/>
            </a:pPr>
            <a:r>
              <a:rPr lang="en-US" sz="1200" dirty="0">
                <a:latin typeface="+mn-lt"/>
              </a:rPr>
              <a:t>Fully connected works well with small images (28 x 28 pixels – size of MNIST images), not so well with larger images.</a:t>
            </a:r>
          </a:p>
          <a:p>
            <a:pPr marL="228600" indent="-228600" algn="l">
              <a:buAutoNum type="arabicPeriod"/>
            </a:pPr>
            <a:r>
              <a:rPr lang="en-US" sz="1200" dirty="0">
                <a:latin typeface="+mn-lt"/>
              </a:rPr>
              <a:t>A 100 × 100–pixel image has 10,000 pixels, and if the initial layer has just 1,000 neurons, this adds up to a total of 10 million connections. And that’s just the first layer. CNNs solve this problem through partially connected layers and the use of new kinds of layers.</a:t>
            </a:r>
          </a:p>
          <a:p>
            <a:pPr algn="l"/>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CNN performance has increased dramatically – some CNN models process and interpret images faster and more accurately than humans – Radiology example.</a:t>
            </a:r>
          </a:p>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The four different domains: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75549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sp>
        <p:nvSpPr>
          <p:cNvPr id="19" name="Freeform 18">
            <a:extLst>
              <a:ext uri="{FF2B5EF4-FFF2-40B4-BE49-F238E27FC236}">
                <a16:creationId xmlns:a16="http://schemas.microsoft.com/office/drawing/2014/main" id="{27EB33A9-5023-F140-C566-7C15F0AEA296}"/>
              </a:ext>
            </a:extLst>
          </p:cNvPr>
          <p:cNvSpPr/>
          <p:nvPr/>
        </p:nvSpPr>
        <p:spPr>
          <a:xfrm>
            <a:off x="5344038" y="3006022"/>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608BB287-5FC9-D176-6A9E-D68FD4D7C937}"/>
              </a:ext>
            </a:extLst>
          </p:cNvPr>
          <p:cNvSpPr/>
          <p:nvPr/>
        </p:nvSpPr>
        <p:spPr>
          <a:xfrm>
            <a:off x="5419782" y="3076291"/>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E27A2EB6-8C74-D585-69E9-A7C7296B8493}"/>
              </a:ext>
            </a:extLst>
          </p:cNvPr>
          <p:cNvSpPr/>
          <p:nvPr/>
        </p:nvSpPr>
        <p:spPr>
          <a:xfrm>
            <a:off x="5495526" y="3146560"/>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1AE7873-1989-9B76-E743-EEE1873F7BF6}"/>
              </a:ext>
            </a:extLst>
          </p:cNvPr>
          <p:cNvSpPr/>
          <p:nvPr/>
        </p:nvSpPr>
        <p:spPr>
          <a:xfrm>
            <a:off x="5571270" y="3216829"/>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037DCFAA-7EA7-59D7-5DD3-BE1B27FCAF17}"/>
              </a:ext>
            </a:extLst>
          </p:cNvPr>
          <p:cNvSpPr/>
          <p:nvPr/>
        </p:nvSpPr>
        <p:spPr>
          <a:xfrm>
            <a:off x="5641539" y="3287098"/>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13D384-DC1B-613B-86FE-20C2677CB4BD}"/>
              </a:ext>
            </a:extLst>
          </p:cNvPr>
          <p:cNvSpPr/>
          <p:nvPr/>
        </p:nvSpPr>
        <p:spPr>
          <a:xfrm>
            <a:off x="5721844" y="3350975"/>
            <a:ext cx="1511224" cy="1326887"/>
          </a:xfrm>
          <a:prstGeom prst="rect">
            <a:avLst/>
          </a:pr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20"/>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Free Handout Cliparts, Download Free Handout Cliparts png images, Free  ClipArts on Clipart Library">
            <a:extLst>
              <a:ext uri="{FF2B5EF4-FFF2-40B4-BE49-F238E27FC236}">
                <a16:creationId xmlns:a16="http://schemas.microsoft.com/office/drawing/2014/main" id="{E1B8E823-EFB4-44E4-AD67-3F84DFE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BC0B3CE1-0014-44BA-935A-1A903EDBC07C}"/>
              </a:ext>
            </a:extLst>
          </p:cNvPr>
          <p:cNvSpPr txBox="1">
            <a:spLocks/>
          </p:cNvSpPr>
          <p:nvPr/>
        </p:nvSpPr>
        <p:spPr>
          <a:xfrm>
            <a:off x="0" y="0"/>
            <a:ext cx="12192000" cy="160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Google AI Glossary</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The MNIST classifier</a:t>
            </a:r>
          </a:p>
          <a:p>
            <a:pPr algn="ctr"/>
            <a:r>
              <a:rPr lang="en-US" sz="3600" dirty="0">
                <a:solidFill>
                  <a:schemeClr val="tx1">
                    <a:lumMod val="65000"/>
                    <a:lumOff val="35000"/>
                  </a:schemeClr>
                </a:solidFill>
                <a:latin typeface="Palatino Linotype" panose="02040502050505030304" pitchFamily="18" charset="0"/>
              </a:rPr>
              <a:t>01.2_mnist.ipynb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Function effectively in JupyterLab</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50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F10DEB-D541-45FB-82D3-3BBCF1387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953" y="2075305"/>
            <a:ext cx="2870914" cy="2406754"/>
          </a:xfrm>
          <a:prstGeom prst="rect">
            <a:avLst/>
          </a:prstGeom>
        </p:spPr>
      </p:pic>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Computer Vision</a:t>
            </a:r>
          </a:p>
          <a:p>
            <a:pPr algn="ctr"/>
            <a:r>
              <a:rPr lang="en-US" sz="3600" dirty="0">
                <a:solidFill>
                  <a:schemeClr val="tx1">
                    <a:lumMod val="65000"/>
                    <a:lumOff val="35000"/>
                  </a:schemeClr>
                </a:solidFill>
                <a:latin typeface="Palatino Linotype" panose="02040502050505030304" pitchFamily="18" charset="0"/>
              </a:rPr>
              <a:t>01.1_vision.ipynb</a:t>
            </a:r>
            <a:endParaRPr lang="en-US" sz="3600" dirty="0"/>
          </a:p>
        </p:txBody>
      </p:sp>
    </p:spTree>
    <p:extLst>
      <p:ext uri="{BB962C8B-B14F-4D97-AF65-F5344CB8AC3E}">
        <p14:creationId xmlns:p14="http://schemas.microsoft.com/office/powerpoint/2010/main" val="42760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849217"/>
            <a:ext cx="12192000" cy="778736"/>
          </a:xfrm>
        </p:spPr>
        <p:txBody>
          <a:bodyPr>
            <a:normAutofit/>
          </a:bodyPr>
          <a:lstStyle/>
          <a:p>
            <a:pPr algn="ctr"/>
            <a:r>
              <a:rPr lang="en-US" sz="4000" dirty="0">
                <a:latin typeface="Palatino Linotype" panose="02040502050505030304" pitchFamily="18" charset="0"/>
              </a:rPr>
              <a:t>Why do we need Convolutional Neural Networks?</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4205</TotalTime>
  <Words>2736</Words>
  <Application>Microsoft Office PowerPoint</Application>
  <PresentationFormat>Widescreen</PresentationFormat>
  <Paragraphs>172</Paragraphs>
  <Slides>20</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Avenir</vt:lpstr>
      <vt:lpstr>Avenir Black</vt:lpstr>
      <vt:lpstr>Avenir Heavy</vt:lpstr>
      <vt:lpstr>MinionPro-Regular</vt:lpstr>
      <vt:lpstr>Arial</vt:lpstr>
      <vt:lpstr>Calibri</vt:lpstr>
      <vt:lpstr>Calibri Light</vt:lpstr>
      <vt:lpstr>Lato</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Why do we need Convolutional Neural Networks?</vt:lpstr>
      <vt:lpstr>CNN Domains</vt:lpstr>
      <vt:lpstr>PowerPoint Presentation</vt:lpstr>
      <vt:lpstr>PowerPoint Presentation</vt:lpstr>
      <vt:lpstr>PowerPoint Presentation</vt:lpstr>
      <vt:lpstr>PowerPoint Presentation</vt:lpstr>
      <vt:lpstr>PowerPoint Presentation</vt:lpstr>
      <vt:lpstr>PowerPoint Presentation</vt:lpstr>
      <vt:lpstr>Tensors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329</cp:revision>
  <cp:lastPrinted>2021-10-19T13:01:34Z</cp:lastPrinted>
  <dcterms:created xsi:type="dcterms:W3CDTF">2021-03-18T17:30:04Z</dcterms:created>
  <dcterms:modified xsi:type="dcterms:W3CDTF">2022-08-29T13:40:29Z</dcterms:modified>
</cp:coreProperties>
</file>