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346" r:id="rId3"/>
    <p:sldId id="329" r:id="rId4"/>
    <p:sldId id="300" r:id="rId5"/>
    <p:sldId id="295" r:id="rId6"/>
    <p:sldId id="296" r:id="rId7"/>
    <p:sldId id="257" r:id="rId8"/>
    <p:sldId id="297" r:id="rId9"/>
    <p:sldId id="298" r:id="rId10"/>
    <p:sldId id="302" r:id="rId11"/>
    <p:sldId id="323" r:id="rId12"/>
    <p:sldId id="325" r:id="rId13"/>
    <p:sldId id="299" r:id="rId14"/>
    <p:sldId id="326" r:id="rId15"/>
    <p:sldId id="327" r:id="rId16"/>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5062" autoAdjust="0"/>
  </p:normalViewPr>
  <p:slideViewPr>
    <p:cSldViewPr snapToGrid="0" showGuides="1">
      <p:cViewPr varScale="1">
        <p:scale>
          <a:sx n="48" d="100"/>
          <a:sy n="48" d="100"/>
        </p:scale>
        <p:origin x="1296"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2/23/2022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2518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What Hubel and Wiesel discovered is that many neurons in the visual cortex have a small </a:t>
            </a:r>
            <a:r>
              <a:rPr lang="en-US" sz="1200" b="1" dirty="0">
                <a:solidFill>
                  <a:srgbClr val="000000"/>
                </a:solidFill>
                <a:latin typeface="+mn-lt"/>
              </a:rPr>
              <a:t>local receptive field</a:t>
            </a:r>
            <a:r>
              <a:rPr lang="en-US" sz="1200" dirty="0">
                <a:solidFill>
                  <a:srgbClr val="000000"/>
                </a:solidFill>
                <a:latin typeface="+mn-lt"/>
              </a:rPr>
              <a:t>, meaning they only react to visual stimuli located in a limited region of the visual field (see </a:t>
            </a:r>
            <a:r>
              <a:rPr lang="en-US" sz="1200" dirty="0">
                <a:solidFill>
                  <a:srgbClr val="9A0000"/>
                </a:solidFill>
                <a:latin typeface="+mn-lt"/>
              </a:rPr>
              <a:t>figure here</a:t>
            </a:r>
            <a:r>
              <a:rPr lang="en-US" sz="1200" dirty="0">
                <a:solidFill>
                  <a:srgbClr val="000000"/>
                </a:solidFill>
                <a:latin typeface="+mn-lt"/>
              </a:rPr>
              <a:t>, in which the local receptive fields of five neurons are represented by dashed circles). The receptive fields of different neurons may overlap, and together they tile the whole visual field.  </a:t>
            </a:r>
          </a:p>
          <a:p>
            <a:pPr algn="l"/>
            <a:endParaRPr lang="en-US" sz="1200" dirty="0">
              <a:solidFill>
                <a:srgbClr val="000000"/>
              </a:solidFill>
              <a:latin typeface="+mn-lt"/>
            </a:endParaRPr>
          </a:p>
          <a:p>
            <a:pPr algn="l"/>
            <a:r>
              <a:rPr lang="en-US" sz="1200" dirty="0">
                <a:solidFill>
                  <a:srgbClr val="000000"/>
                </a:solidFill>
                <a:latin typeface="+mn-lt"/>
              </a:rPr>
              <a:t>The authors also showed that some neurons only react to images of horizontal lines, while others only react to lines with different orientations (two neurons may have the same receptive field but react to different line orientations). They also noticed that some neurons have larger receptive fields, and they react to more complex patterns that are combinations of the lower-level patterns. These observations led to the idea that the higher-level neurons are based on the outputs of neighboring lower-level neurons (in </a:t>
            </a:r>
            <a:r>
              <a:rPr lang="en-US" sz="1200" dirty="0">
                <a:solidFill>
                  <a:srgbClr val="9A0000"/>
                </a:solidFill>
                <a:latin typeface="+mn-lt"/>
              </a:rPr>
              <a:t>this figure</a:t>
            </a:r>
            <a:r>
              <a:rPr lang="en-US" sz="1200" dirty="0">
                <a:solidFill>
                  <a:srgbClr val="000000"/>
                </a:solidFill>
                <a:latin typeface="+mn-lt"/>
              </a:rPr>
              <a:t>, notice that each neuron is connected only to a few neurons from the previous layer). This powerful architecture can detect all sorts of complex patterns in any area of the visual field.</a:t>
            </a:r>
          </a:p>
          <a:p>
            <a:pPr algn="l"/>
            <a:endParaRPr lang="en-US" sz="1200" dirty="0">
              <a:solidFill>
                <a:srgbClr val="000000"/>
              </a:solidFill>
              <a:latin typeface="+mn-lt"/>
            </a:endParaRPr>
          </a:p>
          <a:p>
            <a:pPr algn="l"/>
            <a:r>
              <a:rPr lang="en-US" sz="1200" dirty="0">
                <a:solidFill>
                  <a:srgbClr val="000000"/>
                </a:solidFill>
                <a:latin typeface="+mn-lt"/>
              </a:rPr>
              <a:t>These studies of the visual cortex inspired the </a:t>
            </a:r>
            <a:r>
              <a:rPr lang="en-US" sz="1200" b="1" dirty="0">
                <a:solidFill>
                  <a:srgbClr val="9A0000"/>
                </a:solidFill>
                <a:latin typeface="+mn-lt"/>
              </a:rPr>
              <a:t>neocognitron</a:t>
            </a:r>
            <a:r>
              <a:rPr lang="en-US" sz="1200" dirty="0">
                <a:solidFill>
                  <a:srgbClr val="000000"/>
                </a:solidFill>
                <a:latin typeface="+mn-lt"/>
              </a:rPr>
              <a:t>, introduced in 1980, which gradually evolved into what we now call </a:t>
            </a:r>
            <a:r>
              <a:rPr lang="en-US" sz="1200" b="1" dirty="0">
                <a:solidFill>
                  <a:srgbClr val="000000"/>
                </a:solidFill>
                <a:latin typeface="+mn-lt"/>
              </a:rPr>
              <a:t>convolutional neural networks</a:t>
            </a:r>
            <a:r>
              <a:rPr lang="en-US" sz="1200" dirty="0">
                <a:solidFill>
                  <a:srgbClr val="000000"/>
                </a:solidFill>
                <a:latin typeface="+mn-lt"/>
              </a:rPr>
              <a:t>. An important milestone was a </a:t>
            </a:r>
            <a:r>
              <a:rPr lang="en-US" sz="1200" dirty="0">
                <a:solidFill>
                  <a:srgbClr val="9A0000"/>
                </a:solidFill>
                <a:latin typeface="+mn-lt"/>
              </a:rPr>
              <a:t>1998 paper</a:t>
            </a:r>
            <a:r>
              <a:rPr lang="en-US" sz="1200" dirty="0">
                <a:solidFill>
                  <a:srgbClr val="000000"/>
                </a:solidFill>
                <a:latin typeface="+mn-lt"/>
              </a:rPr>
              <a:t> by Yann LeCun et al. that introduced the famous </a:t>
            </a:r>
            <a:r>
              <a:rPr lang="en-US" sz="1200" i="1" dirty="0">
                <a:solidFill>
                  <a:srgbClr val="000000"/>
                </a:solidFill>
                <a:latin typeface="+mn-lt"/>
              </a:rPr>
              <a:t>LeNet-5 </a:t>
            </a:r>
            <a:r>
              <a:rPr lang="en-US" sz="1200" dirty="0">
                <a:solidFill>
                  <a:srgbClr val="000000"/>
                </a:solidFill>
                <a:latin typeface="+mn-lt"/>
              </a:rPr>
              <a:t>architecture.  At the time, this model was widely used by banks to recognize handwritten check numbers.  In an upcoming exercise, you will encounter the dataset they used to develop the LeNet-5 model.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Humans can see through their eyes by transforming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9932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2/23/2022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2/23/2022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13109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3967</TotalTime>
  <Words>2525</Words>
  <Application>Microsoft Office PowerPoint</Application>
  <PresentationFormat>Widescreen</PresentationFormat>
  <Paragraphs>135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MinionPro-Regular</vt:lpstr>
      <vt:lpstr>Arial</vt:lpstr>
      <vt:lpstr>Calibri</vt:lpstr>
      <vt:lpstr>Calibri Light</vt:lpstr>
      <vt:lpstr>Lato</vt:lpstr>
      <vt:lpstr>Palatino Linotype</vt:lpstr>
      <vt:lpstr>Office Theme</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296</cp:revision>
  <cp:lastPrinted>2021-10-19T13:01:34Z</cp:lastPrinted>
  <dcterms:created xsi:type="dcterms:W3CDTF">2021-03-18T17:30:04Z</dcterms:created>
  <dcterms:modified xsi:type="dcterms:W3CDTF">2022-02-23T19:00:49Z</dcterms:modified>
</cp:coreProperties>
</file>