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22" r:id="rId2"/>
    <p:sldId id="352" r:id="rId3"/>
    <p:sldId id="346" r:id="rId4"/>
    <p:sldId id="302" r:id="rId5"/>
    <p:sldId id="300" r:id="rId6"/>
    <p:sldId id="295" r:id="rId7"/>
    <p:sldId id="355" r:id="rId8"/>
    <p:sldId id="299" r:id="rId9"/>
    <p:sldId id="347" r:id="rId10"/>
    <p:sldId id="296" r:id="rId11"/>
    <p:sldId id="257" r:id="rId12"/>
    <p:sldId id="297" r:id="rId13"/>
    <p:sldId id="298" r:id="rId14"/>
    <p:sldId id="324" r:id="rId15"/>
    <p:sldId id="332" r:id="rId16"/>
    <p:sldId id="333" r:id="rId17"/>
    <p:sldId id="354" r:id="rId18"/>
    <p:sldId id="325" r:id="rId19"/>
    <p:sldId id="326" r:id="rId20"/>
    <p:sldId id="323" r:id="rId21"/>
    <p:sldId id="353" r:id="rId22"/>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56" autoAdjust="0"/>
    <p:restoredTop sz="80054" autoAdjust="0"/>
  </p:normalViewPr>
  <p:slideViewPr>
    <p:cSldViewPr snapToGrid="0" showGuides="1">
      <p:cViewPr varScale="1">
        <p:scale>
          <a:sx n="53" d="100"/>
          <a:sy n="53" d="100"/>
        </p:scale>
        <p:origin x="588" y="32"/>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9/12/2022</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teachablemachine.withgoogle.co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this first presentation in the Practicum AI Convolutional Neural Networks workshop series.  I’m Dan Maxwell, and I will act as your guide and mentor for this learning experience.  I currently work as an AI Trainer / Consultant in the Research Computing Department at the University of Florida.</a:t>
            </a:r>
          </a:p>
          <a:p>
            <a:endParaRPr lang="en-US" dirty="0">
              <a:latin typeface="Palatino Linotype" panose="02040502050505030304" pitchFamily="18" charset="0"/>
            </a:endParaRPr>
          </a:p>
          <a:p>
            <a:r>
              <a:rPr lang="en-US" dirty="0">
                <a:latin typeface="Palatino Linotype" panose="02040502050505030304" pitchFamily="18" charset="0"/>
              </a:rPr>
              <a:t>So, let’s get started…</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sz="1200" dirty="0">
                <a:latin typeface="+mn-lt"/>
              </a:rPr>
              <a:t>Why CNN’s – why not use fully connected neural networks?</a:t>
            </a:r>
          </a:p>
          <a:p>
            <a:pPr marL="228600" indent="-228600" algn="l">
              <a:buAutoNum type="arabicPeriod"/>
            </a:pPr>
            <a:r>
              <a:rPr lang="en-US" sz="1200" dirty="0">
                <a:latin typeface="+mn-lt"/>
              </a:rPr>
              <a:t>Fully connected works well with small images (28 x 28 pixels – size of MNIST images), not so well with larger images.</a:t>
            </a:r>
          </a:p>
          <a:p>
            <a:pPr marL="228600" indent="-228600" algn="l">
              <a:buAutoNum type="arabicPeriod"/>
            </a:pPr>
            <a:r>
              <a:rPr lang="en-US" sz="1200" dirty="0">
                <a:latin typeface="+mn-lt"/>
              </a:rPr>
              <a:t>A 100 × 100–pixel image has 10,000 pixels, and if the initial layer has just 1,000 neurons, this adds up to a total of 10 million connections. And that’s just the first layer. CNNs solve this problem through partially connected layers and the use of new kinds of layers.</a:t>
            </a:r>
          </a:p>
          <a:p>
            <a:pPr algn="l"/>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pPr algn="l"/>
            <a:r>
              <a:rPr lang="en-US" sz="1200" dirty="0">
                <a:latin typeface="+mn-lt"/>
              </a:rPr>
              <a:t>So, why do we need a new kind of neural network?  Why not use a deep neural network with fully connected layers for image recognition tasks?</a:t>
            </a:r>
          </a:p>
          <a:p>
            <a:pPr algn="l"/>
            <a:endParaRPr lang="en-US" sz="1200" dirty="0">
              <a:latin typeface="+mn-lt"/>
            </a:endParaRPr>
          </a:p>
          <a:p>
            <a:pPr algn="l"/>
            <a:r>
              <a:rPr lang="en-US" sz="1200" dirty="0">
                <a:latin typeface="+mn-lt"/>
              </a:rPr>
              <a:t>Well, fully connected networks work fine for small images (e.g., MNIST), but they break down for larger images because of the huge number of parameters required. For example, a 100 × 100–pixel image has 10,000 pixels, and if the first layer has just 1,000 neurons (which already severely restricts the amount of information transmitted to the next layer), this means a total of 10 million connections. And that’s just the first layer. CNNs solve this problem through partially connected layers and the use of new kinds of layers.</a:t>
            </a:r>
          </a:p>
          <a:p>
            <a:pPr algn="l"/>
            <a:endParaRPr lang="en-US" sz="1200" dirty="0">
              <a:latin typeface="+mn-lt"/>
            </a:endParaRPr>
          </a:p>
          <a:p>
            <a:pPr algn="l"/>
            <a:r>
              <a:rPr lang="en-US" sz="1200" dirty="0">
                <a:solidFill>
                  <a:schemeClr val="tx1">
                    <a:lumMod val="65000"/>
                    <a:lumOff val="35000"/>
                  </a:schemeClr>
                </a:solidFill>
                <a:latin typeface="+mn-lt"/>
                <a:ea typeface="Verdana" panose="020B0604030504040204" pitchFamily="34" charset="0"/>
              </a:rPr>
              <a:t>Source: Geron, A. (2019). </a:t>
            </a:r>
            <a:r>
              <a:rPr lang="en-US" sz="1200" i="1" dirty="0">
                <a:solidFill>
                  <a:schemeClr val="tx1">
                    <a:lumMod val="65000"/>
                    <a:lumOff val="35000"/>
                  </a:schemeClr>
                </a:solidFill>
                <a:latin typeface="+mn-lt"/>
                <a:ea typeface="Verdana" panose="020B0604030504040204" pitchFamily="34" charset="0"/>
              </a:rPr>
              <a:t>Hands-on machine learning with Sci-Kit learn, Keras, &amp; Tensorflow.</a:t>
            </a:r>
            <a:r>
              <a:rPr lang="en-US" sz="1200" dirty="0">
                <a:solidFill>
                  <a:schemeClr val="tx1">
                    <a:lumMod val="65000"/>
                    <a:lumOff val="35000"/>
                  </a:schemeClr>
                </a:solidFill>
                <a:latin typeface="+mn-lt"/>
                <a:ea typeface="Verdana" panose="020B0604030504040204" pitchFamily="34" charset="0"/>
              </a:rPr>
              <a:t> Sebastopol, CA: O’Reilly Media. (Chapter 14).</a:t>
            </a:r>
            <a:endParaRPr lang="en-US" sz="1200" dirty="0">
              <a:latin typeface="+mn-lt"/>
            </a:endParaRPr>
          </a:p>
          <a:p>
            <a:pPr algn="l"/>
            <a:endParaRPr lang="en-US" sz="1800" dirty="0">
              <a:latin typeface="MinionPro-Regular"/>
            </a:endParaRPr>
          </a:p>
          <a:p>
            <a:pPr algn="l"/>
            <a:r>
              <a:rPr lang="en-US" sz="1800" dirty="0">
                <a:latin typeface="MinionPro-Regular"/>
              </a:rPr>
              <a:t> </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80972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3C3C3B"/>
                </a:solidFill>
                <a:effectLst/>
                <a:latin typeface="Calibri" panose="020F0502020204030204" pitchFamily="34" charset="0"/>
                <a:cs typeface="Calibri" panose="020F0502020204030204" pitchFamily="34" charset="0"/>
              </a:rPr>
              <a:t>CNN performance has increased dramatically – some CNN models process and interpret images faster and more accurately than humans – Radiology example.</a:t>
            </a:r>
          </a:p>
          <a:p>
            <a:pPr marL="228600" indent="-228600">
              <a:buAutoNum type="arabicPeriod"/>
            </a:pPr>
            <a:r>
              <a:rPr lang="en-US" b="0" i="0" dirty="0">
                <a:solidFill>
                  <a:srgbClr val="3C3C3B"/>
                </a:solidFill>
                <a:effectLst/>
                <a:latin typeface="Calibri" panose="020F0502020204030204" pitchFamily="34" charset="0"/>
                <a:cs typeface="Calibri" panose="020F0502020204030204" pitchFamily="34" charset="0"/>
              </a:rPr>
              <a:t>The four different domains: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Image classification</a:t>
            </a:r>
            <a:r>
              <a:rPr lang="en-US" b="0" i="0" dirty="0">
                <a:solidFill>
                  <a:srgbClr val="3C3C3B"/>
                </a:solidFill>
                <a:effectLst/>
                <a:latin typeface="Calibri" panose="020F0502020204030204" pitchFamily="34" charset="0"/>
                <a:cs typeface="Calibri" panose="020F0502020204030204" pitchFamily="34" charset="0"/>
              </a:rPr>
              <a:t>, where we need to recognize the main object in an image.</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Image classification and localization</a:t>
            </a:r>
            <a:r>
              <a:rPr lang="en-US" b="0" i="0" dirty="0">
                <a:solidFill>
                  <a:srgbClr val="3C3C3B"/>
                </a:solidFill>
                <a:effectLst/>
                <a:latin typeface="Calibri" panose="020F0502020204030204" pitchFamily="34" charset="0"/>
                <a:cs typeface="Calibri" panose="020F0502020204030204" pitchFamily="34" charset="0"/>
              </a:rPr>
              <a:t>, where we need to recognize and localize the main object in an image with a bounding box.</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Object detection</a:t>
            </a:r>
            <a:r>
              <a:rPr lang="en-US" b="0" i="0" dirty="0">
                <a:solidFill>
                  <a:srgbClr val="3C3C3B"/>
                </a:solidFill>
                <a:effectLst/>
                <a:latin typeface="Calibri" panose="020F0502020204030204" pitchFamily="34" charset="0"/>
                <a:cs typeface="Calibri" panose="020F0502020204030204" pitchFamily="34" charset="0"/>
              </a:rPr>
              <a:t>, where we need to recognize multiple objects in an image with bounding boxes.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Image segmentation</a:t>
            </a:r>
            <a:r>
              <a:rPr lang="en-US" b="0" i="0" dirty="0">
                <a:solidFill>
                  <a:srgbClr val="3C3C3B"/>
                </a:solidFill>
                <a:effectLst/>
                <a:latin typeface="Calibri" panose="020F0502020204030204" pitchFamily="34" charset="0"/>
                <a:cs typeface="Calibri" panose="020F0502020204030204" pitchFamily="34" charset="0"/>
              </a:rPr>
              <a:t>, where we need to identify the boundaries of objects in an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r>
              <a:rPr lang="en-US" b="0" i="0" dirty="0">
                <a:solidFill>
                  <a:srgbClr val="3C3C3B"/>
                </a:solidFill>
                <a:effectLst/>
                <a:latin typeface="Calibri" panose="020F0502020204030204" pitchFamily="34" charset="0"/>
                <a:cs typeface="Calibri" panose="020F0502020204030204" pitchFamily="34" charset="0"/>
              </a:rPr>
              <a:t>With the advent of convolutional neural networks, the field of computer vision saw some incredible improvements and results. Today, the field of computer vision has advanced to such an extent that, in some cases, computer vision AI systems can process and interpret certain kinds of images faster and more accurately than humans.</a:t>
            </a:r>
          </a:p>
          <a:p>
            <a:endParaRPr lang="en-US" b="0" i="0" dirty="0">
              <a:solidFill>
                <a:srgbClr val="3C3C3B"/>
              </a:solidFill>
              <a:effectLst/>
              <a:latin typeface="Calibri" panose="020F0502020204030204" pitchFamily="34" charset="0"/>
              <a:cs typeface="Calibri" panose="020F0502020204030204" pitchFamily="34" charset="0"/>
            </a:endParaRPr>
          </a:p>
          <a:p>
            <a:r>
              <a:rPr lang="en-US" b="0" i="0" dirty="0">
                <a:solidFill>
                  <a:srgbClr val="3C3C3B"/>
                </a:solidFill>
                <a:effectLst/>
                <a:latin typeface="Calibri" panose="020F0502020204030204" pitchFamily="34" charset="0"/>
                <a:cs typeface="Calibri" panose="020F0502020204030204" pitchFamily="34" charset="0"/>
              </a:rPr>
              <a:t>Computer vision can be split into four different domains:</a:t>
            </a:r>
          </a:p>
          <a:p>
            <a:endParaRPr lang="en-US" b="0" i="0" dirty="0">
              <a:solidFill>
                <a:srgbClr val="3C3C3B"/>
              </a:solidFill>
              <a:effectLst/>
              <a:latin typeface="Calibri" panose="020F0502020204030204" pitchFamily="34" charset="0"/>
              <a:cs typeface="Calibri" panose="020F0502020204030204" pitchFamily="34" charset="0"/>
            </a:endParaRP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classification</a:t>
            </a:r>
            <a:r>
              <a:rPr lang="en-US" b="0" i="0" dirty="0">
                <a:solidFill>
                  <a:srgbClr val="3C3C3B"/>
                </a:solidFill>
                <a:effectLst/>
                <a:latin typeface="Calibri" panose="020F0502020204030204" pitchFamily="34" charset="0"/>
                <a:cs typeface="Calibri" panose="020F0502020204030204" pitchFamily="34" charset="0"/>
              </a:rPr>
              <a:t>, where we need to recognize the main object in an image.</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classification and localization</a:t>
            </a:r>
            <a:r>
              <a:rPr lang="en-US" b="0" i="0" dirty="0">
                <a:solidFill>
                  <a:srgbClr val="3C3C3B"/>
                </a:solidFill>
                <a:effectLst/>
                <a:latin typeface="Calibri" panose="020F0502020204030204" pitchFamily="34" charset="0"/>
                <a:cs typeface="Calibri" panose="020F0502020204030204" pitchFamily="34" charset="0"/>
              </a:rPr>
              <a:t>, where we need to recognize and localize the main object in an image with a bounding box.</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Object detection</a:t>
            </a:r>
            <a:r>
              <a:rPr lang="en-US" b="0" i="0" dirty="0">
                <a:solidFill>
                  <a:srgbClr val="3C3C3B"/>
                </a:solidFill>
                <a:effectLst/>
                <a:latin typeface="Calibri" panose="020F0502020204030204" pitchFamily="34" charset="0"/>
                <a:cs typeface="Calibri" panose="020F0502020204030204" pitchFamily="34" charset="0"/>
              </a:rPr>
              <a:t>, where we need to recognize multiple objects in an image with bounding boxes.</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segmentation</a:t>
            </a:r>
            <a:r>
              <a:rPr lang="en-US" b="0" i="0" dirty="0">
                <a:solidFill>
                  <a:srgbClr val="3C3C3B"/>
                </a:solidFill>
                <a:effectLst/>
                <a:latin typeface="Calibri" panose="020F0502020204030204" pitchFamily="34" charset="0"/>
                <a:cs typeface="Calibri" panose="020F0502020204030204" pitchFamily="34" charset="0"/>
              </a:rPr>
              <a:t>, where we need to identify the boundaries of objects in an image</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755491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Calibri" panose="020F0502020204030204" pitchFamily="34" charset="0"/>
                <a:cs typeface="Calibri" panose="020F0502020204030204" pitchFamily="34" charset="0"/>
              </a:rPr>
              <a:t>Eyes transform light into electrical signals that are then processed by the brain. But computers do not have physical eyes to capture light. They can only process information in digital forms composed of bits (0 or 1). So, to be able to “see", computers require a digitized version of an image.</a:t>
            </a:r>
          </a:p>
          <a:p>
            <a:pPr algn="l"/>
            <a:endParaRPr lang="en-US" b="0" i="0" dirty="0">
              <a:solidFill>
                <a:srgbClr val="3C3C3B"/>
              </a:solidFill>
              <a:effectLst/>
              <a:latin typeface="Calibri" panose="020F0502020204030204" pitchFamily="34" charset="0"/>
              <a:cs typeface="Calibri" panose="020F0502020204030204" pitchFamily="34" charset="0"/>
            </a:endParaRPr>
          </a:p>
          <a:p>
            <a:pPr algn="l"/>
            <a:r>
              <a:rPr lang="en-US" b="0" i="0" dirty="0">
                <a:solidFill>
                  <a:srgbClr val="3C3C3B"/>
                </a:solidFill>
                <a:effectLst/>
                <a:latin typeface="Calibri" panose="020F0502020204030204" pitchFamily="34" charset="0"/>
                <a:cs typeface="Calibri" panose="020F0502020204030204" pitchFamily="34" charset="0"/>
              </a:rPr>
              <a:t>A digital image is formed by a two-dimensional matrix of pixels. For a grayscale image, each of these pixels can take a value between 0 and 255 that represents its intensity or level of gray. A digital image can be composed of one channel for a black and white image or three channels (red, blue, and green) for a color image:</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821239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A digital image is characterized by its dimensions (height, width, and channel):</a:t>
            </a:r>
          </a:p>
          <a:p>
            <a:pPr algn="l"/>
            <a:endParaRPr lang="en-US" b="0" i="0" dirty="0">
              <a:solidFill>
                <a:srgbClr val="3C3C3B"/>
              </a:solidFill>
              <a:effectLst/>
              <a:latin typeface="+mn-lt"/>
            </a:endParaRPr>
          </a:p>
          <a:p>
            <a:pPr marL="228600" indent="-228600" algn="l">
              <a:buFont typeface="Arial" panose="020B0604020202020204" pitchFamily="34" charset="0"/>
              <a:buAutoNum type="arabicPeriod"/>
            </a:pPr>
            <a:r>
              <a:rPr lang="en-US" b="1" i="0" dirty="0">
                <a:solidFill>
                  <a:srgbClr val="3C3C3B"/>
                </a:solidFill>
                <a:effectLst/>
                <a:latin typeface="+mn-lt"/>
              </a:rPr>
              <a:t>Height:</a:t>
            </a:r>
            <a:r>
              <a:rPr lang="en-US" b="0" i="0" dirty="0">
                <a:solidFill>
                  <a:srgbClr val="3C3C3B"/>
                </a:solidFill>
                <a:effectLst/>
                <a:latin typeface="+mn-lt"/>
              </a:rPr>
              <a:t> The number of pixels on the vertical axis.</a:t>
            </a:r>
          </a:p>
          <a:p>
            <a:pPr marL="228600" indent="-228600" algn="l">
              <a:buFont typeface="Arial" panose="020B0604020202020204" pitchFamily="34" charset="0"/>
              <a:buAutoNum type="arabicPeriod"/>
            </a:pPr>
            <a:r>
              <a:rPr lang="en-US" b="1" i="0" dirty="0">
                <a:solidFill>
                  <a:srgbClr val="3C3C3B"/>
                </a:solidFill>
                <a:effectLst/>
                <a:latin typeface="+mn-lt"/>
              </a:rPr>
              <a:t>Width:</a:t>
            </a:r>
            <a:r>
              <a:rPr lang="en-US" b="0" i="0" dirty="0">
                <a:solidFill>
                  <a:srgbClr val="3C3C3B"/>
                </a:solidFill>
                <a:effectLst/>
                <a:latin typeface="+mn-lt"/>
              </a:rPr>
              <a:t> The number of pixels on the horizontal axis.</a:t>
            </a:r>
          </a:p>
          <a:p>
            <a:pPr marL="228600" indent="-228600" algn="l">
              <a:buFont typeface="Arial" panose="020B0604020202020204" pitchFamily="34" charset="0"/>
              <a:buAutoNum type="arabicPeriod"/>
            </a:pPr>
            <a:r>
              <a:rPr lang="en-US" b="1" i="0" dirty="0">
                <a:solidFill>
                  <a:srgbClr val="3C3C3B"/>
                </a:solidFill>
                <a:effectLst/>
                <a:latin typeface="+mn-lt"/>
              </a:rPr>
              <a:t>Channel:</a:t>
            </a:r>
            <a:r>
              <a:rPr lang="en-US" b="0" i="0" dirty="0">
                <a:solidFill>
                  <a:srgbClr val="3C3C3B"/>
                </a:solidFill>
                <a:effectLst/>
                <a:latin typeface="+mn-lt"/>
              </a:rPr>
              <a:t> The number of channels. If there is only one channel, an image is grayscale. If there are three channels, the image is in color.</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399320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MNIST (Modified National Institute of Standards &amp; Technology) dataset is famous in AI.  It was curated by Yann LeCun, Corinna Cortes, and Chris Burges in 1998.  It consists of 60,000 handwritten digits for model training and 10,000 more for validating the model’s performance on unseen data.  Each MNIST digit is a 28 x 28-pixel image.  Each pixel is 8-bit, meaning that the pixel darkness can vary from 0 (white) to 255 (black), with the intervening range of integers representing gradually darker shades of gray. </a:t>
            </a:r>
          </a:p>
          <a:p>
            <a:pPr defTabSz="939363">
              <a:defRPr/>
            </a:pPr>
            <a:endParaRPr lang="en-US" dirty="0"/>
          </a:p>
          <a:p>
            <a:pPr marL="0" marR="0" lvl="0" indent="0" algn="l" defTabSz="939363"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mn-lt"/>
              </a:rPr>
              <a:t>In 1998, Yann LeCun and co-authors introduced the famous </a:t>
            </a:r>
            <a:r>
              <a:rPr lang="en-US" sz="1200" i="1" dirty="0">
                <a:solidFill>
                  <a:srgbClr val="000000"/>
                </a:solidFill>
                <a:latin typeface="+mn-lt"/>
              </a:rPr>
              <a:t>LeNet-5 </a:t>
            </a:r>
            <a:r>
              <a:rPr lang="en-US" sz="1200" dirty="0">
                <a:solidFill>
                  <a:srgbClr val="000000"/>
                </a:solidFill>
                <a:latin typeface="+mn-lt"/>
              </a:rPr>
              <a:t>architecture.  This model was widely used by banks to recognize handwritten check numbers.  In today’s MNIST exercise, you will create a shallow Keras network that does the same thing.   </a:t>
            </a:r>
          </a:p>
          <a:p>
            <a:pPr defTabSz="939363">
              <a:defRPr/>
            </a:pPr>
            <a:endParaRPr lang="en-US" dirty="0"/>
          </a:p>
          <a:p>
            <a:pPr defTabSz="939363">
              <a:defRPr/>
            </a:pPr>
            <a:r>
              <a:rPr lang="en-US" dirty="0"/>
              <a:t>The exercise for this workshop starts on page 123 of </a:t>
            </a:r>
            <a:r>
              <a:rPr lang="en-US" i="1" dirty="0"/>
              <a:t>The</a:t>
            </a:r>
            <a:r>
              <a:rPr lang="en-US" dirty="0"/>
              <a:t> </a:t>
            </a:r>
            <a:r>
              <a:rPr lang="en-US" i="1" dirty="0"/>
              <a:t>Deep Learning Workshop</a:t>
            </a:r>
            <a:r>
              <a:rPr lang="en-US" dirty="0"/>
              <a:t>. </a:t>
            </a:r>
          </a:p>
          <a:p>
            <a:pPr defTabSz="939363">
              <a:defRPr/>
            </a:pPr>
            <a:endParaRPr lang="en-US" dirty="0"/>
          </a:p>
          <a:p>
            <a:pPr defTabSz="939363">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84289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As mentioned earlier, computers only understand numbers.   In AI, we use special words to describe the different ways numbers are combined.  These combinations assume shapes and those shapes have names.  Thus, we need to introduce some numeric vocabulary.  AI vocabulary is important and worth learning.</a:t>
            </a:r>
          </a:p>
          <a:p>
            <a:endParaRPr lang="en-US" dirty="0">
              <a:latin typeface="+mn-lt"/>
            </a:endParaRPr>
          </a:p>
          <a:p>
            <a:pPr marL="228600" indent="-228600">
              <a:buAutoNum type="arabicPeriod"/>
            </a:pPr>
            <a:r>
              <a:rPr lang="en-US" dirty="0">
                <a:latin typeface="+mn-lt"/>
              </a:rPr>
              <a:t>A single number is </a:t>
            </a:r>
            <a:r>
              <a:rPr lang="en-US" b="1" dirty="0">
                <a:latin typeface="+mn-lt"/>
              </a:rPr>
              <a:t>atomic</a:t>
            </a:r>
            <a:r>
              <a:rPr lang="en-US" dirty="0">
                <a:latin typeface="+mn-lt"/>
              </a:rPr>
              <a:t>.  </a:t>
            </a:r>
          </a:p>
          <a:p>
            <a:pPr marL="228600" indent="-228600">
              <a:buAutoNum type="arabicPeriod"/>
            </a:pPr>
            <a:r>
              <a:rPr lang="en-US" dirty="0">
                <a:latin typeface="+mn-lt"/>
              </a:rPr>
              <a:t>A series of numbers in a single row is a </a:t>
            </a:r>
            <a:r>
              <a:rPr lang="en-US" b="1" dirty="0">
                <a:latin typeface="+mn-lt"/>
              </a:rPr>
              <a:t>vector</a:t>
            </a:r>
            <a:r>
              <a:rPr lang="en-US" dirty="0">
                <a:latin typeface="+mn-lt"/>
              </a:rPr>
              <a:t>.</a:t>
            </a: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267751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A matrix is a 2-dimensional block of numbers comprised of…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Palatino Linotype" panose="02040502050505030304" pitchFamily="18" charset="0"/>
              <a:ea typeface="Malgun Gothic" panose="020B0503020000020004" pitchFamily="34" charset="-127"/>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Rows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Columns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Palatino Linotype" panose="02040502050505030304" pitchFamily="18" charset="0"/>
              <a:ea typeface="Malgun Gothic" panose="020B0503020000020004" pitchFamily="34" charset="-127"/>
              <a:cs typeface="Times New Roman" panose="02020603050405020304" pitchFamily="18" charset="0"/>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933283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We can “stack” matrices and the # in the stack (the dimensions) is the tensor’s </a:t>
            </a:r>
            <a:r>
              <a:rPr lang="en-US" b="1" dirty="0">
                <a:latin typeface="+mn-lt"/>
              </a:rPr>
              <a:t>rank</a:t>
            </a:r>
            <a:r>
              <a:rPr lang="en-US" dirty="0">
                <a:latin typeface="+mn-lt"/>
              </a:rPr>
              <a:t>.</a:t>
            </a:r>
          </a:p>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603754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mn-lt"/>
              </a:rPr>
              <a:t>Let’s summarize what we just learned in the last three slides…</a:t>
            </a:r>
          </a:p>
          <a:p>
            <a:pPr marL="0" indent="0">
              <a:buNone/>
            </a:pPr>
            <a:endParaRPr lang="en-US" dirty="0">
              <a:latin typeface="+mn-lt"/>
            </a:endParaRPr>
          </a:p>
          <a:p>
            <a:pPr marL="228600" indent="-228600">
              <a:buAutoNum type="arabicPeriod"/>
            </a:pPr>
            <a:r>
              <a:rPr lang="en-US" dirty="0">
                <a:latin typeface="+mn-lt"/>
              </a:rPr>
              <a:t>A </a:t>
            </a:r>
            <a:r>
              <a:rPr lang="en-US" b="1" dirty="0">
                <a:latin typeface="+mn-lt"/>
              </a:rPr>
              <a:t>tensor</a:t>
            </a:r>
            <a:r>
              <a:rPr lang="en-US" dirty="0">
                <a:latin typeface="+mn-lt"/>
              </a:rPr>
              <a:t> is a data structure.  It’s a block of numbers with a given number of dimensions and a size in each dimension. A tensor has no holes and no bits sticking out.  A tensor’s shape is determined by the number of dimensions and the size of each dimension. </a:t>
            </a:r>
            <a:endParaRPr lang="en-US" b="0" dirty="0">
              <a:latin typeface="+mn-lt"/>
            </a:endParaRPr>
          </a:p>
          <a:p>
            <a:pPr marL="228600" lvl="0" indent="-228600">
              <a:buAutoNum type="arabicPeriod"/>
            </a:pPr>
            <a:r>
              <a:rPr lang="en-US" b="0" dirty="0">
                <a:latin typeface="+mn-lt"/>
              </a:rPr>
              <a:t>A tensor’s shape is a determinant feature.</a:t>
            </a:r>
          </a:p>
          <a:p>
            <a:pPr marL="685800" lvl="1" indent="-228600">
              <a:buAutoNum type="arabicPeriod"/>
            </a:pPr>
            <a:r>
              <a:rPr lang="en-US" b="0" dirty="0">
                <a:latin typeface="+mn-lt"/>
              </a:rPr>
              <a:t>A single number is </a:t>
            </a:r>
            <a:r>
              <a:rPr lang="en-US" b="1" dirty="0">
                <a:latin typeface="+mn-lt"/>
              </a:rPr>
              <a:t>atomic</a:t>
            </a:r>
            <a:r>
              <a:rPr lang="en-US" b="0" dirty="0">
                <a:latin typeface="+mn-lt"/>
              </a:rPr>
              <a:t>.</a:t>
            </a:r>
          </a:p>
          <a:p>
            <a:pPr marL="685800" lvl="1" indent="-228600">
              <a:buAutoNum type="arabicPeriod"/>
            </a:pPr>
            <a:r>
              <a:rPr lang="en-US" dirty="0">
                <a:latin typeface="+mn-lt"/>
              </a:rPr>
              <a:t>A row of numbers is a </a:t>
            </a:r>
            <a:r>
              <a:rPr lang="en-US" b="1" dirty="0">
                <a:latin typeface="+mn-lt"/>
              </a:rPr>
              <a:t>vector</a:t>
            </a:r>
            <a:r>
              <a:rPr lang="en-US" dirty="0">
                <a:latin typeface="+mn-lt"/>
              </a:rPr>
              <a:t>.  (Rank 1 Tensor)</a:t>
            </a:r>
          </a:p>
          <a:p>
            <a:pPr marL="685800" lvl="1" indent="-228600">
              <a:buAutoNum type="arabicPeriod"/>
            </a:pPr>
            <a:r>
              <a:rPr lang="en-US" dirty="0">
                <a:latin typeface="+mn-lt"/>
              </a:rPr>
              <a:t>A set of numbers arranged in rows and columns is a </a:t>
            </a:r>
            <a:r>
              <a:rPr lang="en-US" b="1" dirty="0">
                <a:latin typeface="+mn-lt"/>
              </a:rPr>
              <a:t>matrix</a:t>
            </a:r>
            <a:r>
              <a:rPr lang="en-US" dirty="0">
                <a:latin typeface="+mn-lt"/>
              </a:rPr>
              <a:t>. (Rank 2 Tensor)</a:t>
            </a:r>
          </a:p>
          <a:p>
            <a:pPr marL="685800" lvl="1" indent="-228600">
              <a:buAutoNum type="arabicPeriod"/>
            </a:pPr>
            <a:r>
              <a:rPr lang="en-US" dirty="0">
                <a:latin typeface="+mn-lt"/>
              </a:rPr>
              <a:t>A 3-dimensional object filled with numbers is a </a:t>
            </a:r>
            <a:r>
              <a:rPr lang="en-US" b="1" dirty="0">
                <a:latin typeface="+mn-lt"/>
              </a:rPr>
              <a:t>block</a:t>
            </a:r>
            <a:r>
              <a:rPr lang="en-US" dirty="0">
                <a:latin typeface="+mn-lt"/>
              </a:rPr>
              <a:t> / </a:t>
            </a:r>
            <a:r>
              <a:rPr lang="en-US" b="1" dirty="0">
                <a:latin typeface="+mn-lt"/>
              </a:rPr>
              <a:t>volume</a:t>
            </a:r>
            <a:r>
              <a:rPr lang="en-US" dirty="0">
                <a:latin typeface="+mn-lt"/>
              </a:rPr>
              <a:t>. (Rank 3 Tensor)</a:t>
            </a:r>
          </a:p>
          <a:p>
            <a:pPr marL="685800" lvl="1" indent="-228600">
              <a:buAutoNum type="arabicPeriod"/>
            </a:pPr>
            <a:r>
              <a:rPr lang="en-US" b="0" dirty="0">
                <a:latin typeface="+mn-lt"/>
              </a:rPr>
              <a:t>And finally, a</a:t>
            </a:r>
            <a:r>
              <a:rPr lang="en-US" b="1" dirty="0">
                <a:latin typeface="+mn-lt"/>
              </a:rPr>
              <a:t> tensor</a:t>
            </a:r>
            <a:r>
              <a:rPr lang="en-US" dirty="0">
                <a:latin typeface="+mn-lt"/>
              </a:rPr>
              <a:t> is a generic word we use for any collection of numbers arranged in a box shape with any number of dimensions.  Each dimension is called a </a:t>
            </a:r>
            <a:r>
              <a:rPr lang="en-US" b="1" dirty="0">
                <a:latin typeface="+mn-lt"/>
              </a:rPr>
              <a:t>rank</a:t>
            </a:r>
            <a:r>
              <a:rPr lang="en-US"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r>
              <a:rPr lang="en-US" dirty="0">
                <a:latin typeface="+mn-lt"/>
              </a:rPr>
              <a:t>So, how does a CNN like the Teachable Machine process images?  Keep in mind that computers only understand numbers.  Our starting point is a data structure called a </a:t>
            </a:r>
            <a:r>
              <a:rPr lang="en-US" b="1" dirty="0">
                <a:latin typeface="+mn-lt"/>
              </a:rPr>
              <a:t>tensor</a:t>
            </a:r>
            <a:r>
              <a:rPr lang="en-US" dirty="0">
                <a:latin typeface="+mn-lt"/>
              </a:rPr>
              <a:t>.  </a:t>
            </a:r>
          </a:p>
          <a:p>
            <a:endParaRPr lang="en-US" dirty="0">
              <a:latin typeface="+mn-lt"/>
            </a:endParaRPr>
          </a:p>
          <a:p>
            <a:r>
              <a:rPr lang="en-US" dirty="0">
                <a:latin typeface="+mn-lt"/>
              </a:rPr>
              <a:t>In our Deep Learning Foundations workshop sequence, we learned that a neural network is built from a sequence of layers. And though the output of any neuron is a single number, we often want to talk about the output of an entire layer at once. The key idea that characterizes this collection of output numbers is its shape. If the layer contains a single neuron, the layer’s output is just a single number.</a:t>
            </a:r>
          </a:p>
          <a:p>
            <a:endParaRPr lang="en-US" dirty="0">
              <a:latin typeface="+mn-lt"/>
            </a:endParaRPr>
          </a:p>
          <a:p>
            <a:r>
              <a:rPr lang="en-US" dirty="0">
                <a:latin typeface="+mn-lt"/>
              </a:rPr>
              <a:t>If we have multiple neurons in a layer, then we can describe their collective output as a list, otherwise known as a one-dimensional (1D) array.  Image (A) above shows such an array containing 12 elements.  We frequently organize our data into other box-like shapes. For instance, if the input to our system is a black and white image, it can be represented as a 2D array, as pictured in (B). And if it’s a color image, then it can be represented as a 3D array, as shown in (C). </a:t>
            </a:r>
          </a:p>
          <a:p>
            <a:endParaRPr lang="en-US" dirty="0">
              <a:latin typeface="+mn-lt"/>
            </a:endParaRPr>
          </a:p>
          <a:p>
            <a:r>
              <a:rPr lang="en-US" dirty="0">
                <a:latin typeface="+mn-lt"/>
              </a:rPr>
              <a:t>We frequently call a 1D shape an array, list, or vector. To describe a 2D shape we often use the terms grid or matrix, and we can describe a 3D shape as a volume or block. We often use arrays with even more dimensions.  But rather than create a mountain of new terms, we use a single term for any collection of numbers arranged in a box shape with any number of dimensions: a </a:t>
            </a:r>
            <a:r>
              <a:rPr lang="en-US" b="1" dirty="0">
                <a:latin typeface="+mn-lt"/>
              </a:rPr>
              <a:t>tensor</a:t>
            </a:r>
            <a:r>
              <a:rPr lang="en-US" dirty="0">
                <a:latin typeface="+mn-lt"/>
              </a:rPr>
              <a:t> (pronounced ten′-sir).</a:t>
            </a:r>
          </a:p>
          <a:p>
            <a:endParaRPr lang="en-US" dirty="0">
              <a:latin typeface="+mn-lt"/>
            </a:endParaRPr>
          </a:p>
          <a:p>
            <a:r>
              <a:rPr lang="en-US" dirty="0">
                <a:latin typeface="+mn-lt"/>
              </a:rPr>
              <a:t>A tensor is merely a block of numbers with a given number of dimensions and a size in each dimension. It has no holes and no bits sticking out. The term tensor has a more complex meaning in some fields of math and physics, but in machine learning, we use this word to mean a collection of numbers organized into a multidimensional block. Taken together, the number of dimensions and the size in each dimension provide the shape of the tensor.</a:t>
            </a:r>
          </a:p>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267751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rPr>
              <a:t>https://developers.google.com/machine-learning/glossary</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251584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906959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Source: Google Teachable Machine: </a:t>
            </a:r>
            <a:r>
              <a:rPr lang="en-US" sz="1200" dirty="0">
                <a:solidFill>
                  <a:schemeClr val="tx1">
                    <a:lumMod val="65000"/>
                    <a:lumOff val="35000"/>
                  </a:schemeClr>
                </a:solidFill>
                <a:latin typeface="+mj-lt"/>
                <a:ea typeface="Verdana" panose="020B0604030504040204" pitchFamily="34" charset="0"/>
                <a:hlinkClick r:id="rId3"/>
              </a:rPr>
              <a:t>https://teachablemachine.withgoogle.com</a:t>
            </a:r>
            <a:r>
              <a:rPr lang="en-US" sz="1200" dirty="0">
                <a:solidFill>
                  <a:schemeClr val="tx1">
                    <a:lumMod val="65000"/>
                    <a:lumOff val="35000"/>
                  </a:schemeClr>
                </a:solidFill>
                <a:latin typeface="+mj-lt"/>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rPr>
              <a:t>Two Locations for the Hanfu/Hanbok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ato" panose="020F0502020204030203" pitchFamily="34" charset="0"/>
              </a:rPr>
              <a:t>	https://drive.google.com/file/d/1q3RIgIoeePNW-fEgNyCgh45gBvMAdeOU/view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ato" panose="020F0502020204030203" pitchFamily="34" charset="0"/>
              </a:rPr>
              <a:t>	https://drive.google.com/file/d/1WbZPzunh6u9f0leymbzmVrJjSxq6JW5w/view?usp=sharing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mj-lt"/>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1404376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https://playground.tensorflow</a:t>
            </a:r>
            <a:r>
              <a:rPr lang="en-US"/>
              <a:t>.org/#activation=tanh&amp;batchSize=10&amp;dataset=circle&amp;regDataset=reg-plane&amp;learningRate=0.03&amp;regularizationRate=0&amp;noise=0&amp;networkShape=4,2&amp;seed=0.25293&amp;showTestData=false&amp;discretize=false&amp;percTrainData=50&amp;x=true&amp;y=true&amp;xTimesY=false&amp;xSquared=false&amp;ySquared=false&amp;cosX=false&amp;sinX=false&amp;cosY=false&amp;sinY=false&amp;collectStats=false&amp;problem=classification&amp;initZero=false&amp;hideText=false</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3369076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Students who have not yet validated their HiperGator account should work through the steps in this document:</a:t>
            </a:r>
          </a:p>
          <a:p>
            <a:pPr defTabSz="939363">
              <a:defRPr/>
            </a:pPr>
            <a:r>
              <a:rPr lang="en-US" b="1" i="1"/>
              <a:t>https://github.com/PracticumAI-Test/HPG_Jupyter_Setup</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a:t>
            </a:r>
            <a:r>
              <a:rPr lang="en-US" dirty="0">
                <a:solidFill>
                  <a:schemeClr val="accent5">
                    <a:lumMod val="75000"/>
                  </a:schemeClr>
                </a:solidFill>
              </a:rPr>
              <a:t>https://github.com/PracticumAI-Test/HPG_Jupyter_Setup</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328824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dirty="0">
                <a:latin typeface="+mn-lt"/>
              </a:rPr>
              <a:t>David H. Hubel &amp; Torsten Wiesel (key names in vision research)</a:t>
            </a:r>
          </a:p>
          <a:p>
            <a:pPr marL="685800" lvl="1" indent="-228600" algn="l">
              <a:buAutoNum type="arabicPeriod"/>
            </a:pPr>
            <a:r>
              <a:rPr lang="en-US" dirty="0">
                <a:latin typeface="+mn-lt"/>
              </a:rPr>
              <a:t>Visual cortex research / experiments on cats 1958 / 1959 – later monkeys.</a:t>
            </a:r>
          </a:p>
          <a:p>
            <a:pPr marL="685800" lvl="1" indent="-228600" algn="l">
              <a:buAutoNum type="arabicPeriod"/>
            </a:pPr>
            <a:r>
              <a:rPr lang="en-US" dirty="0">
                <a:latin typeface="+mn-lt"/>
              </a:rPr>
              <a:t>Nobel Prize in Medicine (1981)</a:t>
            </a:r>
          </a:p>
          <a:p>
            <a:pPr algn="l"/>
            <a:endParaRPr lang="en-US" dirty="0">
              <a:latin typeface="+mn-lt"/>
            </a:endParaRPr>
          </a:p>
          <a:p>
            <a:pPr algn="l"/>
            <a:r>
              <a:rPr lang="en-US" dirty="0">
                <a:latin typeface="+mn-lt"/>
              </a:rPr>
              <a:t>=====</a:t>
            </a:r>
          </a:p>
          <a:p>
            <a:pPr algn="l"/>
            <a:r>
              <a:rPr lang="en-US" dirty="0">
                <a:latin typeface="+mn-lt"/>
              </a:rPr>
              <a:t>I want to start our CNN workshop series with a brief review of the research on the workings of the human eye.  Interestingly, eye research began decades ago. </a:t>
            </a:r>
            <a:r>
              <a:rPr lang="en-US" dirty="0">
                <a:solidFill>
                  <a:srgbClr val="000000"/>
                </a:solidFill>
                <a:latin typeface="+mn-lt"/>
              </a:rPr>
              <a:t>David H. Hubel and Torsten Wiesel performed a series of experiments on cats in </a:t>
            </a:r>
            <a:r>
              <a:rPr lang="en-US" dirty="0">
                <a:solidFill>
                  <a:srgbClr val="9A0000"/>
                </a:solidFill>
                <a:latin typeface="+mn-lt"/>
              </a:rPr>
              <a:t>1958</a:t>
            </a:r>
            <a:r>
              <a:rPr lang="en-US" dirty="0">
                <a:solidFill>
                  <a:srgbClr val="000000"/>
                </a:solidFill>
                <a:latin typeface="+mn-lt"/>
              </a:rPr>
              <a:t> and </a:t>
            </a:r>
            <a:r>
              <a:rPr lang="en-US" dirty="0">
                <a:solidFill>
                  <a:srgbClr val="9A0000"/>
                </a:solidFill>
                <a:latin typeface="+mn-lt"/>
              </a:rPr>
              <a:t>1959</a:t>
            </a:r>
            <a:r>
              <a:rPr lang="en-US" dirty="0">
                <a:solidFill>
                  <a:srgbClr val="000000"/>
                </a:solidFill>
                <a:latin typeface="+mn-lt"/>
              </a:rPr>
              <a:t> (and a </a:t>
            </a:r>
            <a:r>
              <a:rPr lang="en-US" dirty="0">
                <a:solidFill>
                  <a:srgbClr val="9A0000"/>
                </a:solidFill>
                <a:latin typeface="+mn-lt"/>
              </a:rPr>
              <a:t>few years later with monkeys</a:t>
            </a:r>
            <a:r>
              <a:rPr lang="en-US" dirty="0">
                <a:solidFill>
                  <a:srgbClr val="000000"/>
                </a:solidFill>
                <a:latin typeface="+mn-lt"/>
              </a:rPr>
              <a:t>), giving crucial insights into the structure of the visual cortex.  The authors received the Nobel Prize in Physiology or Medicine in 1981 for this work. </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rgbClr val="000000"/>
                </a:solidFill>
                <a:latin typeface="+mn-lt"/>
              </a:rPr>
              <a:t>Let’s talk briefly about Hubel and Wiesel’s research findings.  One of their key discoveries was that many neurons in the visual cortex have a small </a:t>
            </a:r>
            <a:r>
              <a:rPr lang="en-US" sz="1200" b="1" dirty="0">
                <a:solidFill>
                  <a:srgbClr val="000000"/>
                </a:solidFill>
                <a:latin typeface="+mn-lt"/>
              </a:rPr>
              <a:t>local receptive field.  </a:t>
            </a:r>
            <a:r>
              <a:rPr lang="en-US" sz="1200" b="0" dirty="0">
                <a:solidFill>
                  <a:srgbClr val="000000"/>
                </a:solidFill>
                <a:latin typeface="+mn-lt"/>
              </a:rPr>
              <a:t>In other words, some neurons only react to visual stimuli located in a limited region of the visual field.   We see that here where the local receptive fields of five neurons are shown as dashed circles. Also, t</a:t>
            </a:r>
            <a:r>
              <a:rPr lang="en-US" sz="1200" dirty="0">
                <a:solidFill>
                  <a:srgbClr val="000000"/>
                </a:solidFill>
                <a:latin typeface="+mn-lt"/>
              </a:rPr>
              <a:t>he receptive fields of different neurons may overlap.  But taken together, they tile the entire visual field.  Hubel and Wiesel also learned that some neurons have larger receptive fields, reacting to more complex patterns or combinations of lower-level patterns. </a:t>
            </a:r>
          </a:p>
          <a:p>
            <a:pPr algn="l"/>
            <a:endParaRPr lang="en-US" sz="1200" dirty="0">
              <a:solidFill>
                <a:srgbClr val="000000"/>
              </a:solidFill>
              <a:latin typeface="+mn-lt"/>
            </a:endParaRPr>
          </a:p>
          <a:p>
            <a:pPr algn="l"/>
            <a:r>
              <a:rPr lang="en-US" sz="1200" dirty="0">
                <a:solidFill>
                  <a:srgbClr val="000000"/>
                </a:solidFill>
                <a:latin typeface="+mn-lt"/>
              </a:rPr>
              <a:t>All this led to the idea that higher level neurons receive input from lower-level neurons.  As shown here, the neurons in the second layer are only connected to a few neurons in the first layer.  This is called a </a:t>
            </a:r>
            <a:r>
              <a:rPr lang="en-US" sz="1200" b="1" i="0" dirty="0">
                <a:solidFill>
                  <a:srgbClr val="000000"/>
                </a:solidFill>
                <a:latin typeface="+mn-lt"/>
              </a:rPr>
              <a:t>sparse network.  </a:t>
            </a:r>
            <a:r>
              <a:rPr lang="en-US" sz="1200" dirty="0">
                <a:solidFill>
                  <a:srgbClr val="000000"/>
                </a:solidFill>
                <a:latin typeface="+mn-lt"/>
              </a:rPr>
              <a:t>Even so, those connections allow second layer neurons to detect more complex shapes, including triangles, x’s, and so on.  The beauty of this architecture lies in its ability to detect all sorts of complex patterns in any part of the visual field.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88873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rgbClr val="000000"/>
                </a:solidFill>
                <a:latin typeface="+mn-lt"/>
              </a:rPr>
              <a:t>Hubel and Wiesel also discovered that some neurons only react to images of horizontal lines, while others react to lines with different orientations.  Interestingly, two neurons may share the same receptive field, but each reacts to different line orientations.  Neurons, in other words, specialize at detecting specific patterns.  </a:t>
            </a:r>
          </a:p>
          <a:p>
            <a:pPr algn="l"/>
            <a:endParaRPr lang="en-US" sz="1200" dirty="0">
              <a:solidFill>
                <a:srgbClr val="000000"/>
              </a:solidFill>
              <a:latin typeface="+mn-lt"/>
            </a:endParaRPr>
          </a:p>
          <a:p>
            <a:pPr algn="l"/>
            <a:r>
              <a:rPr lang="en-US" sz="1800" dirty="0">
                <a:solidFill>
                  <a:srgbClr val="000000"/>
                </a:solidFill>
                <a:effectLst/>
                <a:latin typeface="Noto Serif" panose="02020600060500020200" pitchFamily="18" charset="0"/>
                <a:ea typeface="Times New Roman" panose="02020603050405020304" pitchFamily="18" charset="0"/>
              </a:rPr>
              <a:t>In this </a:t>
            </a:r>
            <a:r>
              <a:rPr lang="en-US" sz="1800">
                <a:solidFill>
                  <a:srgbClr val="000000"/>
                </a:solidFill>
                <a:effectLst/>
                <a:latin typeface="Noto Serif" panose="02020600060500020200" pitchFamily="18" charset="0"/>
                <a:ea typeface="Times New Roman" panose="02020603050405020304" pitchFamily="18" charset="0"/>
              </a:rPr>
              <a:t>image, we </a:t>
            </a:r>
            <a:r>
              <a:rPr lang="en-US" sz="1800" dirty="0">
                <a:solidFill>
                  <a:srgbClr val="000000"/>
                </a:solidFill>
                <a:effectLst/>
                <a:latin typeface="Noto Serif" panose="02020600060500020200" pitchFamily="18" charset="0"/>
                <a:ea typeface="Times New Roman" panose="02020603050405020304" pitchFamily="18" charset="0"/>
              </a:rPr>
              <a:t>see a simple cell in the primary visual cortex of a cat firing at different rates, depending on the orientation of the line shown to it.</a:t>
            </a:r>
            <a:endParaRPr lang="en-US" sz="1200" dirty="0">
              <a:solidFill>
                <a:srgbClr val="000000"/>
              </a:solidFill>
              <a:latin typeface="+mn-lt"/>
            </a:endParaRPr>
          </a:p>
          <a:p>
            <a:pPr algn="l"/>
            <a:endParaRPr lang="en-US" sz="1200" dirty="0">
              <a:solidFill>
                <a:srgbClr val="000000"/>
              </a:solidFill>
              <a:latin typeface="+mn-lt"/>
            </a:endParaRPr>
          </a:p>
          <a:p>
            <a:pPr algn="l"/>
            <a:r>
              <a:rPr lang="en-US" sz="1200" dirty="0">
                <a:solidFill>
                  <a:srgbClr val="000000"/>
                </a:solidFill>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mn-lt"/>
              </a:rPr>
              <a:t>Additional information about Hubel and Wiesel’s research is provided in the BiologicalVision.pdf, located in our Practicum Teams workspace.  Path: Files -&gt; Textbooks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199232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So how do we mimic the eye’s ability to detect patterns in its visual field?</a:t>
            </a:r>
          </a:p>
          <a:p>
            <a:pPr marL="0" indent="0" algn="l">
              <a:buNone/>
            </a:pPr>
            <a:endParaRPr lang="en-US" b="0" i="0" dirty="0">
              <a:solidFill>
                <a:srgbClr val="3C3C3B"/>
              </a:solidFill>
              <a:effectLst/>
              <a:latin typeface="+mn-lt"/>
            </a:endParaRPr>
          </a:p>
          <a:p>
            <a:pPr marL="228600" indent="-228600" algn="l">
              <a:buAutoNum type="arabicPeriod"/>
            </a:pPr>
            <a:r>
              <a:rPr lang="en-US" b="0" i="0" dirty="0">
                <a:solidFill>
                  <a:srgbClr val="3C3C3B"/>
                </a:solidFill>
                <a:effectLst/>
                <a:latin typeface="+mn-lt"/>
              </a:rPr>
              <a:t>Images are unstructured data + features</a:t>
            </a:r>
          </a:p>
          <a:p>
            <a:pPr marL="228600" indent="-228600" algn="l">
              <a:buAutoNum type="arabicPeriod"/>
            </a:pPr>
            <a:r>
              <a:rPr lang="en-US" b="0" i="0" dirty="0">
                <a:solidFill>
                  <a:srgbClr val="3C3C3B"/>
                </a:solidFill>
                <a:effectLst/>
                <a:latin typeface="+mn-lt"/>
              </a:rPr>
              <a:t>Features include (lines, circles, rectangles, and so on), colors (red, blue, orange, yellow, and so on), and specific characteristics related to different types of objects (hair, wheel, leaves, and so on)</a:t>
            </a:r>
          </a:p>
          <a:p>
            <a:pPr marL="228600" indent="-228600" algn="l">
              <a:buAutoNum type="arabicPeriod"/>
            </a:pPr>
            <a:r>
              <a:rPr lang="en-US" b="0" i="0" dirty="0">
                <a:solidFill>
                  <a:srgbClr val="3C3C3B"/>
                </a:solidFill>
                <a:effectLst/>
                <a:latin typeface="+mn-lt"/>
              </a:rPr>
              <a:t>Our eyes automatically detect features – we mimic this ability with </a:t>
            </a:r>
            <a:r>
              <a:rPr lang="en-US" b="1" i="0" dirty="0">
                <a:solidFill>
                  <a:srgbClr val="3C3C3B"/>
                </a:solidFill>
                <a:effectLst/>
                <a:latin typeface="+mn-lt"/>
              </a:rPr>
              <a:t>images filters</a:t>
            </a:r>
            <a:r>
              <a:rPr lang="en-US" b="0" i="0" dirty="0">
                <a:solidFill>
                  <a:srgbClr val="3C3C3B"/>
                </a:solidFill>
                <a:effectLst/>
                <a:latin typeface="+mn-lt"/>
              </a:rPr>
              <a:t>, also called </a:t>
            </a:r>
            <a:r>
              <a:rPr lang="en-US" b="1" i="0" dirty="0">
                <a:solidFill>
                  <a:srgbClr val="3C3C3B"/>
                </a:solidFill>
                <a:effectLst/>
                <a:latin typeface="+mn-lt"/>
              </a:rPr>
              <a:t>kernels</a:t>
            </a:r>
            <a:r>
              <a:rPr lang="en-US" b="0" i="0" dirty="0">
                <a:solidFill>
                  <a:srgbClr val="3C3C3B"/>
                </a:solidFill>
                <a:effectLst/>
                <a:latin typeface="+mn-lt"/>
              </a:rPr>
              <a:t>.</a:t>
            </a:r>
          </a:p>
          <a:p>
            <a:pPr marL="228600" indent="-228600" algn="l">
              <a:buAutoNum type="arabicPeriod"/>
            </a:pPr>
            <a:r>
              <a:rPr lang="en-US" b="0" i="0" dirty="0">
                <a:solidFill>
                  <a:srgbClr val="3C3C3B"/>
                </a:solidFill>
                <a:effectLst/>
                <a:latin typeface="+mn-lt"/>
              </a:rPr>
              <a:t>Image filters (kernels) are small matrices (tensors) specialized in detecting a defined pattern.</a:t>
            </a:r>
          </a:p>
          <a:p>
            <a:pPr marL="685800" lvl="1" indent="-228600" algn="l">
              <a:buAutoNum type="arabicPeriod"/>
            </a:pPr>
            <a:r>
              <a:rPr lang="en-US" b="0" i="0" dirty="0">
                <a:solidFill>
                  <a:srgbClr val="3C3C3B"/>
                </a:solidFill>
                <a:effectLst/>
                <a:latin typeface="+mn-lt"/>
              </a:rPr>
              <a:t>Vertical lines</a:t>
            </a:r>
          </a:p>
          <a:p>
            <a:pPr marL="685800" lvl="1" indent="-228600" algn="l">
              <a:buAutoNum type="arabicPeriod"/>
            </a:pPr>
            <a:r>
              <a:rPr lang="en-US" b="0" i="0" dirty="0">
                <a:solidFill>
                  <a:srgbClr val="3C3C3B"/>
                </a:solidFill>
                <a:effectLst/>
                <a:latin typeface="+mn-lt"/>
              </a:rPr>
              <a:t>Horizontal lines</a:t>
            </a:r>
          </a:p>
          <a:p>
            <a:pPr marL="228600" lvl="0" indent="-228600" algn="l">
              <a:buAutoNum type="arabicPeriod"/>
            </a:pPr>
            <a:r>
              <a:rPr lang="en-US" b="0" i="0" dirty="0">
                <a:solidFill>
                  <a:srgbClr val="3C3C3B"/>
                </a:solidFill>
                <a:effectLst/>
                <a:latin typeface="+mn-lt"/>
              </a:rPr>
              <a:t>Computer vision systems run such filters on every part of the image, generating a new image with the detected patterns highlighted. These kinds of generated images are called </a:t>
            </a:r>
            <a:r>
              <a:rPr lang="en-US" b="1" i="0" dirty="0">
                <a:solidFill>
                  <a:srgbClr val="3C3C3B"/>
                </a:solidFill>
                <a:effectLst/>
                <a:latin typeface="+mn-lt"/>
              </a:rPr>
              <a:t>feature maps</a:t>
            </a:r>
            <a:r>
              <a:rPr lang="en-US" b="0" i="0" dirty="0">
                <a:solidFill>
                  <a:srgbClr val="3C3C3B"/>
                </a:solidFill>
                <a:effectLst/>
                <a:latin typeface="+mn-lt"/>
              </a:rPr>
              <a:t>.</a:t>
            </a:r>
          </a:p>
          <a:p>
            <a:pPr marL="228600" lvl="0" indent="-228600" algn="l">
              <a:buAutoNum type="arabicPeriod"/>
            </a:pPr>
            <a:r>
              <a:rPr lang="en-US" b="0" i="0" dirty="0">
                <a:solidFill>
                  <a:srgbClr val="3C3C3B"/>
                </a:solidFill>
                <a:effectLst/>
                <a:latin typeface="+mn-lt"/>
              </a:rPr>
              <a:t>Adobe Photoshop – Gaussian and Sharpen filters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pPr algn="l"/>
            <a:r>
              <a:rPr lang="en-US" b="0" i="0" dirty="0">
                <a:solidFill>
                  <a:srgbClr val="3C3C3B"/>
                </a:solidFill>
                <a:effectLst/>
                <a:latin typeface="+mn-lt"/>
              </a:rPr>
              <a:t>Now once an image has been transformed into a tensor and fed into a CNN, how can we mimic the eye’s ability to detect patterns in its visual field?</a:t>
            </a:r>
          </a:p>
          <a:p>
            <a:pPr algn="l"/>
            <a:endParaRPr lang="en-US" b="0" i="0" dirty="0">
              <a:solidFill>
                <a:srgbClr val="3C3C3B"/>
              </a:solidFill>
              <a:effectLst/>
              <a:latin typeface="+mn-lt"/>
            </a:endParaRPr>
          </a:p>
          <a:p>
            <a:pPr algn="l"/>
            <a:r>
              <a:rPr lang="en-US" b="0" i="0" dirty="0">
                <a:solidFill>
                  <a:srgbClr val="3C3C3B"/>
                </a:solidFill>
                <a:effectLst/>
                <a:latin typeface="+mn-lt"/>
              </a:rPr>
              <a:t>Unlike structured data, images don't follow any specific pattern. It is impossible to say, for instance, that the third line will always contain the eye of an animal or that the bottom left corner will always represent a red, round-shaped object. Images can be of anything and don't follow any structure. That’s why images are classified as </a:t>
            </a:r>
            <a:r>
              <a:rPr lang="en-US" b="1" i="0" dirty="0">
                <a:solidFill>
                  <a:srgbClr val="3C3C3B"/>
                </a:solidFill>
                <a:effectLst/>
                <a:latin typeface="+mn-lt"/>
              </a:rPr>
              <a:t>unstructured data</a:t>
            </a:r>
            <a:r>
              <a:rPr lang="en-US" b="0" i="0" dirty="0">
                <a:solidFill>
                  <a:srgbClr val="3C3C3B"/>
                </a:solidFill>
                <a:effectLst/>
                <a:latin typeface="+mn-lt"/>
              </a:rPr>
              <a:t>.</a:t>
            </a:r>
          </a:p>
          <a:p>
            <a:pPr algn="l"/>
            <a:endParaRPr lang="en-US" b="0" i="0" dirty="0">
              <a:solidFill>
                <a:srgbClr val="3C3C3B"/>
              </a:solidFill>
              <a:effectLst/>
              <a:latin typeface="+mn-lt"/>
            </a:endParaRPr>
          </a:p>
          <a:p>
            <a:pPr algn="l"/>
            <a:r>
              <a:rPr lang="en-US" b="0" i="0" dirty="0">
                <a:solidFill>
                  <a:srgbClr val="3C3C3B"/>
                </a:solidFill>
                <a:effectLst/>
                <a:latin typeface="+mn-lt"/>
              </a:rPr>
              <a:t>However, images do contain features. They contain different shapes (lines, circles, rectangles, and so on), colors (red, blue, orange, yellow, and so on), and specific characteristics related to different types of objects (hair, wheel, leaves, and so on). Our eyes and brain can easily analyze and interpret all these features and identify objects in images. Therefore, we need to simulate the same analytical process for computers. </a:t>
            </a:r>
            <a:r>
              <a:rPr lang="en-US" b="0" i="0" dirty="0">
                <a:solidFill>
                  <a:srgbClr val="FFFFFF"/>
                </a:solidFill>
                <a:effectLst/>
                <a:latin typeface="+mn-lt"/>
              </a:rPr>
              <a:t>This is where </a:t>
            </a:r>
            <a:r>
              <a:rPr lang="en-US" b="1" i="0" dirty="0">
                <a:solidFill>
                  <a:srgbClr val="FFFFFF"/>
                </a:solidFill>
                <a:effectLst/>
                <a:latin typeface="+mn-lt"/>
              </a:rPr>
              <a:t>image filters</a:t>
            </a:r>
            <a:r>
              <a:rPr lang="en-US" b="0" i="0" dirty="0">
                <a:solidFill>
                  <a:srgbClr val="FFFFFF"/>
                </a:solidFill>
                <a:effectLst/>
                <a:latin typeface="+mn-lt"/>
              </a:rPr>
              <a:t> (also called </a:t>
            </a:r>
            <a:r>
              <a:rPr lang="en-US" b="1" i="0" dirty="0">
                <a:solidFill>
                  <a:srgbClr val="FFFFFF"/>
                </a:solidFill>
                <a:effectLst/>
                <a:latin typeface="+mn-lt"/>
              </a:rPr>
              <a:t>kernels</a:t>
            </a:r>
            <a:r>
              <a:rPr lang="en-US" b="0" i="0" dirty="0">
                <a:solidFill>
                  <a:srgbClr val="FFFFFF"/>
                </a:solidFill>
                <a:effectLst/>
                <a:latin typeface="+mn-lt"/>
              </a:rPr>
              <a:t>) come into play.</a:t>
            </a:r>
          </a:p>
          <a:p>
            <a:pPr algn="l"/>
            <a:endParaRPr lang="en-US" b="0" i="0" dirty="0">
              <a:solidFill>
                <a:srgbClr val="3C3C3B"/>
              </a:solidFill>
              <a:effectLst/>
              <a:latin typeface="+mn-lt"/>
            </a:endParaRPr>
          </a:p>
          <a:p>
            <a:pPr algn="l"/>
            <a:r>
              <a:rPr lang="en-US" b="0" i="0" dirty="0">
                <a:solidFill>
                  <a:srgbClr val="3C3C3B"/>
                </a:solidFill>
                <a:effectLst/>
                <a:latin typeface="+mn-lt"/>
              </a:rPr>
              <a:t>Image filters are small matrices (tensors) specialized in detecting a defined pattern. For instance, we can have a filter for detecting vertical lines only and another one only for horizontal lines. Computer vision systems run such filters in every part of the image and generate a new image with the detected patterns highlighted. These kinds of generated images are called </a:t>
            </a:r>
            <a:r>
              <a:rPr lang="en-US" b="1" i="0" dirty="0">
                <a:solidFill>
                  <a:srgbClr val="3C3C3B"/>
                </a:solidFill>
                <a:effectLst/>
                <a:latin typeface="+mn-lt"/>
              </a:rPr>
              <a:t>feature maps</a:t>
            </a:r>
            <a:r>
              <a:rPr lang="en-US" b="0" i="0" dirty="0">
                <a:solidFill>
                  <a:srgbClr val="3C3C3B"/>
                </a:solidFill>
                <a:effectLst/>
                <a:latin typeface="+mn-lt"/>
              </a:rPr>
              <a:t>. An example of a feature map where an edge-detection filter is used is shown here.</a:t>
            </a:r>
          </a:p>
          <a:p>
            <a:pPr algn="l"/>
            <a:endParaRPr lang="en-US" b="0" i="0" dirty="0">
              <a:solidFill>
                <a:srgbClr val="3C3C3B"/>
              </a:solidFill>
              <a:effectLst/>
              <a:latin typeface="+mn-lt"/>
            </a:endParaRPr>
          </a:p>
          <a:p>
            <a:pPr algn="l"/>
            <a:r>
              <a:rPr lang="en-US" b="0" i="0" dirty="0">
                <a:solidFill>
                  <a:srgbClr val="3C3C3B"/>
                </a:solidFill>
                <a:effectLst/>
                <a:latin typeface="+mn-lt"/>
              </a:rPr>
              <a:t>Such filters are widely used in image processing. If you've used Adobe Photoshop before (or any other image processing tool), you will have most likely used filters such as </a:t>
            </a:r>
            <a:r>
              <a:rPr lang="en-US" b="0" i="1" dirty="0">
                <a:solidFill>
                  <a:srgbClr val="3C3C3B"/>
                </a:solidFill>
                <a:effectLst/>
                <a:latin typeface="+mn-lt"/>
              </a:rPr>
              <a:t>Gaussian</a:t>
            </a:r>
            <a:r>
              <a:rPr lang="en-US" b="0" i="0" dirty="0">
                <a:solidFill>
                  <a:srgbClr val="3C3C3B"/>
                </a:solidFill>
                <a:effectLst/>
                <a:latin typeface="+mn-lt"/>
              </a:rPr>
              <a:t> and </a:t>
            </a:r>
            <a:r>
              <a:rPr lang="en-US" b="0" i="1" dirty="0">
                <a:solidFill>
                  <a:srgbClr val="3C3C3B"/>
                </a:solidFill>
                <a:effectLst/>
                <a:latin typeface="+mn-lt"/>
              </a:rPr>
              <a:t>Sharpen</a:t>
            </a:r>
            <a:r>
              <a:rPr lang="en-US" b="0" i="0" dirty="0">
                <a:solidFill>
                  <a:srgbClr val="3C3C3B"/>
                </a:solidFill>
                <a:effectLst/>
                <a:latin typeface="+mn-lt"/>
              </a:rPr>
              <a:t>.</a:t>
            </a:r>
          </a:p>
          <a:p>
            <a:br>
              <a:rPr lang="en-US" b="0" i="0" dirty="0">
                <a:solidFill>
                  <a:srgbClr val="3C3C3B"/>
                </a:solidFill>
                <a:effectLst/>
                <a:latin typeface="Lato"/>
              </a:rPr>
            </a:b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206675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Now that we’ve seen a high-level picture of a vertical edge detection filter, let’s dive into the details of what’s happening inside that blue box.  In this learning experience, you will see how a filter is implemented in Python.</a:t>
            </a:r>
          </a:p>
          <a:p>
            <a:pPr defTabSz="939363">
              <a:defRPr/>
            </a:pPr>
            <a:endParaRPr lang="en-US" dirty="0"/>
          </a:p>
          <a:p>
            <a:pPr defTabSz="939363">
              <a:defRPr/>
            </a:pPr>
            <a:r>
              <a:rPr lang="en-US" dirty="0"/>
              <a:t>=====</a:t>
            </a:r>
          </a:p>
          <a:p>
            <a:pPr defTabSz="939363">
              <a:defRPr/>
            </a:pPr>
            <a:r>
              <a:rPr lang="en-US" dirty="0"/>
              <a:t>Our first hands-on coding exercise comes from Andrew Glassner’s wonderful book </a:t>
            </a:r>
            <a:r>
              <a:rPr lang="en-US" i="1" dirty="0"/>
              <a:t>Deep Learning: A Visual Approach.  </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640963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9/12/2022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Convolutional Neural Networks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45016518-B093-4034-A04C-3B258BCD544E}"/>
              </a:ext>
            </a:extLst>
          </p:cNvPr>
          <p:cNvSpPr>
            <a:spLocks noGrp="1"/>
          </p:cNvSpPr>
          <p:nvPr>
            <p:ph type="title"/>
          </p:nvPr>
        </p:nvSpPr>
        <p:spPr>
          <a:xfrm>
            <a:off x="0" y="2849217"/>
            <a:ext cx="12192000" cy="778736"/>
          </a:xfrm>
        </p:spPr>
        <p:txBody>
          <a:bodyPr>
            <a:normAutofit/>
          </a:bodyPr>
          <a:lstStyle/>
          <a:p>
            <a:pPr algn="ctr"/>
            <a:r>
              <a:rPr lang="en-US" sz="4000" dirty="0">
                <a:latin typeface="Palatino Linotype" panose="02040502050505030304" pitchFamily="18" charset="0"/>
              </a:rPr>
              <a:t>Why do we need Convolutional Neural Networks?</a:t>
            </a:r>
          </a:p>
        </p:txBody>
      </p:sp>
      <p:sp>
        <p:nvSpPr>
          <p:cNvPr id="5" name="TextBox 4">
            <a:extLst>
              <a:ext uri="{FF2B5EF4-FFF2-40B4-BE49-F238E27FC236}">
                <a16:creationId xmlns:a16="http://schemas.microsoft.com/office/drawing/2014/main" id="{0CCD5364-5B0B-4E7A-B2C3-BB41CF8A80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Sebastopol, CA</a:t>
            </a:r>
            <a:r>
              <a:rPr lang="en-US" sz="1400" b="0" i="0" dirty="0">
                <a:solidFill>
                  <a:schemeClr val="tx1">
                    <a:lumMod val="65000"/>
                    <a:lumOff val="35000"/>
                  </a:schemeClr>
                </a:solidFill>
                <a:effectLst/>
                <a:latin typeface="+mj-lt"/>
                <a:ea typeface="Verdana" panose="020B0604030504040204" pitchFamily="34" charset="0"/>
              </a:rPr>
              <a:t>: O’Reilly Media.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76842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A317B9-F20E-4F88-8890-7BD1913D92B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a:extLst>
              <a:ext uri="{FF2B5EF4-FFF2-40B4-BE49-F238E27FC236}">
                <a16:creationId xmlns:a16="http://schemas.microsoft.com/office/drawing/2014/main" id="{63F476E6-CEEE-42E9-8894-006767A71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90" y="1986820"/>
            <a:ext cx="2993210" cy="3649785"/>
          </a:xfrm>
          <a:prstGeom prst="rect">
            <a:avLst/>
          </a:prstGeom>
        </p:spPr>
      </p:pic>
      <p:pic>
        <p:nvPicPr>
          <p:cNvPr id="7" name="Picture 6" descr="A picture containing text, cat, white, mammal&#10;&#10;Description automatically generated">
            <a:extLst>
              <a:ext uri="{FF2B5EF4-FFF2-40B4-BE49-F238E27FC236}">
                <a16:creationId xmlns:a16="http://schemas.microsoft.com/office/drawing/2014/main" id="{D8DE4911-2E78-4A07-B1D3-27C3E36F10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9444" y="1981435"/>
            <a:ext cx="2993209" cy="3709615"/>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BEB6B198-66E9-471C-BCF6-FFA7C5FD74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2465" y="1981436"/>
            <a:ext cx="3006741" cy="3709614"/>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E2B3FE12-E250-4955-928F-C253AAA039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89206" y="1991250"/>
            <a:ext cx="2860268" cy="3699800"/>
          </a:xfrm>
          <a:prstGeom prst="rect">
            <a:avLst/>
          </a:prstGeom>
        </p:spPr>
      </p:pic>
      <p:sp>
        <p:nvSpPr>
          <p:cNvPr id="12" name="Title 4">
            <a:extLst>
              <a:ext uri="{FF2B5EF4-FFF2-40B4-BE49-F238E27FC236}">
                <a16:creationId xmlns:a16="http://schemas.microsoft.com/office/drawing/2014/main" id="{299468FC-61EE-4F9F-834A-3D7868F9D7C6}"/>
              </a:ext>
            </a:extLst>
          </p:cNvPr>
          <p:cNvSpPr>
            <a:spLocks noGrp="1"/>
          </p:cNvSpPr>
          <p:nvPr>
            <p:ph type="title"/>
          </p:nvPr>
        </p:nvSpPr>
        <p:spPr>
          <a:xfrm>
            <a:off x="0" y="534390"/>
            <a:ext cx="12192000" cy="791173"/>
          </a:xfrm>
        </p:spPr>
        <p:txBody>
          <a:bodyPr>
            <a:normAutofit/>
          </a:bodyPr>
          <a:lstStyle/>
          <a:p>
            <a:pPr algn="ctr"/>
            <a:r>
              <a:rPr lang="en-US" sz="4400" dirty="0">
                <a:latin typeface="Palatino Linotype" panose="02040502050505030304" pitchFamily="18" charset="0"/>
              </a:rPr>
              <a:t>CNN Domains</a:t>
            </a:r>
          </a:p>
        </p:txBody>
      </p:sp>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08D189-6589-48EA-B8FA-8DC5C5510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6577"/>
            <a:ext cx="12192000" cy="5704845"/>
          </a:xfrm>
          <a:prstGeom prst="rect">
            <a:avLst/>
          </a:prstGeom>
        </p:spPr>
      </p:pic>
      <p:sp>
        <p:nvSpPr>
          <p:cNvPr id="4" name="TextBox 3">
            <a:extLst>
              <a:ext uri="{FF2B5EF4-FFF2-40B4-BE49-F238E27FC236}">
                <a16:creationId xmlns:a16="http://schemas.microsoft.com/office/drawing/2014/main" id="{12B6E1B8-4599-46C4-AF08-A417D5E0EF0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91826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4C8DF6-628E-424D-99D2-746FC58102D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A picture containing text, shore, picture frame&#10;&#10;Description automatically generated">
            <a:extLst>
              <a:ext uri="{FF2B5EF4-FFF2-40B4-BE49-F238E27FC236}">
                <a16:creationId xmlns:a16="http://schemas.microsoft.com/office/drawing/2014/main" id="{C1A503BA-BAE7-46E6-96FE-D9651D947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01349"/>
            <a:ext cx="12141585" cy="5658401"/>
          </a:xfrm>
          <a:prstGeom prst="rect">
            <a:avLst/>
          </a:prstGeom>
        </p:spPr>
      </p:pic>
      <p:pic>
        <p:nvPicPr>
          <p:cNvPr id="7" name="Picture 6">
            <a:extLst>
              <a:ext uri="{FF2B5EF4-FFF2-40B4-BE49-F238E27FC236}">
                <a16:creationId xmlns:a16="http://schemas.microsoft.com/office/drawing/2014/main" id="{EB397FFA-991A-4001-9A0A-8E5CB745043D}"/>
              </a:ext>
            </a:extLst>
          </p:cNvPr>
          <p:cNvPicPr>
            <a:picLocks noChangeAspect="1"/>
          </p:cNvPicPr>
          <p:nvPr/>
        </p:nvPicPr>
        <p:blipFill>
          <a:blip r:embed="rId4"/>
          <a:stretch>
            <a:fillRect/>
          </a:stretch>
        </p:blipFill>
        <p:spPr>
          <a:xfrm>
            <a:off x="255587" y="1885950"/>
            <a:ext cx="1038225" cy="3467100"/>
          </a:xfrm>
          <a:prstGeom prst="rect">
            <a:avLst/>
          </a:prstGeom>
        </p:spPr>
      </p:pic>
      <p:pic>
        <p:nvPicPr>
          <p:cNvPr id="9" name="Picture 8">
            <a:extLst>
              <a:ext uri="{FF2B5EF4-FFF2-40B4-BE49-F238E27FC236}">
                <a16:creationId xmlns:a16="http://schemas.microsoft.com/office/drawing/2014/main" id="{CF50A34C-1955-488D-BA23-20C339BED185}"/>
              </a:ext>
            </a:extLst>
          </p:cNvPr>
          <p:cNvPicPr>
            <a:picLocks noChangeAspect="1"/>
          </p:cNvPicPr>
          <p:nvPr/>
        </p:nvPicPr>
        <p:blipFill>
          <a:blip r:embed="rId5"/>
          <a:stretch>
            <a:fillRect/>
          </a:stretch>
        </p:blipFill>
        <p:spPr>
          <a:xfrm>
            <a:off x="1728787" y="688975"/>
            <a:ext cx="3476625" cy="781050"/>
          </a:xfrm>
          <a:prstGeom prst="rect">
            <a:avLst/>
          </a:prstGeom>
        </p:spPr>
      </p:pic>
      <p:pic>
        <p:nvPicPr>
          <p:cNvPr id="11" name="Picture 10">
            <a:extLst>
              <a:ext uri="{FF2B5EF4-FFF2-40B4-BE49-F238E27FC236}">
                <a16:creationId xmlns:a16="http://schemas.microsoft.com/office/drawing/2014/main" id="{1C0FEE72-1B96-4012-AFFB-AACF1305CE1B}"/>
              </a:ext>
            </a:extLst>
          </p:cNvPr>
          <p:cNvPicPr>
            <a:picLocks noChangeAspect="1"/>
          </p:cNvPicPr>
          <p:nvPr/>
        </p:nvPicPr>
        <p:blipFill>
          <a:blip r:embed="rId6"/>
          <a:stretch>
            <a:fillRect/>
          </a:stretch>
        </p:blipFill>
        <p:spPr>
          <a:xfrm>
            <a:off x="6218237" y="301349"/>
            <a:ext cx="1762125" cy="1885950"/>
          </a:xfrm>
          <a:prstGeom prst="rect">
            <a:avLst/>
          </a:prstGeom>
        </p:spPr>
      </p:pic>
    </p:spTree>
    <p:extLst>
      <p:ext uri="{BB962C8B-B14F-4D97-AF65-F5344CB8AC3E}">
        <p14:creationId xmlns:p14="http://schemas.microsoft.com/office/powerpoint/2010/main" val="73552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6" name="Picture 5">
            <a:extLst>
              <a:ext uri="{FF2B5EF4-FFF2-40B4-BE49-F238E27FC236}">
                <a16:creationId xmlns:a16="http://schemas.microsoft.com/office/drawing/2014/main" id="{4FD57F50-B889-4603-9436-B0404F566685}"/>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3FB0C709-F873-4998-9262-CCFA219A0026}"/>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The MNIST classifier</a:t>
            </a:r>
          </a:p>
          <a:p>
            <a:pPr algn="ctr"/>
            <a:r>
              <a:rPr lang="en-US" sz="3600" dirty="0">
                <a:solidFill>
                  <a:schemeClr val="tx1">
                    <a:lumMod val="65000"/>
                    <a:lumOff val="35000"/>
                  </a:schemeClr>
                </a:solidFill>
                <a:latin typeface="Palatino Linotype" panose="02040502050505030304" pitchFamily="18" charset="0"/>
              </a:rPr>
              <a:t>01.2_mnist.ipynb</a:t>
            </a:r>
            <a:endParaRPr lang="en-US" sz="3600" dirty="0"/>
          </a:p>
        </p:txBody>
      </p:sp>
    </p:spTree>
    <p:extLst>
      <p:ext uri="{BB962C8B-B14F-4D97-AF65-F5344CB8AC3E}">
        <p14:creationId xmlns:p14="http://schemas.microsoft.com/office/powerpoint/2010/main" val="320297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261AD79F-B2FB-F2BF-3070-A874D0BC8C30}"/>
              </a:ext>
            </a:extLst>
          </p:cNvPr>
          <p:cNvGrpSpPr/>
          <p:nvPr/>
        </p:nvGrpSpPr>
        <p:grpSpPr>
          <a:xfrm>
            <a:off x="4114697" y="2292391"/>
            <a:ext cx="1062610" cy="2269950"/>
            <a:chOff x="4114697" y="2292391"/>
            <a:chExt cx="1062610" cy="2269950"/>
          </a:xfrm>
        </p:grpSpPr>
        <p:sp>
          <p:nvSpPr>
            <p:cNvPr id="3" name="Rounded Rectangle 2">
              <a:extLst>
                <a:ext uri="{FF2B5EF4-FFF2-40B4-BE49-F238E27FC236}">
                  <a16:creationId xmlns:a16="http://schemas.microsoft.com/office/drawing/2014/main" id="{B3B2C42F-D296-E7C1-C362-15D18C90A98E}"/>
                </a:ext>
              </a:extLst>
            </p:cNvPr>
            <p:cNvSpPr/>
            <p:nvPr/>
          </p:nvSpPr>
          <p:spPr>
            <a:xfrm>
              <a:off x="4114698" y="2295659"/>
              <a:ext cx="106260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D1192B8-4791-BBF8-E27D-D20ADB9F3BA4}"/>
                </a:ext>
              </a:extLst>
            </p:cNvPr>
            <p:cNvSpPr txBox="1"/>
            <p:nvPr/>
          </p:nvSpPr>
          <p:spPr>
            <a:xfrm>
              <a:off x="4114697" y="2292391"/>
              <a:ext cx="1062610" cy="1246495"/>
            </a:xfrm>
            <a:prstGeom prst="rect">
              <a:avLst/>
            </a:prstGeom>
            <a:noFill/>
          </p:spPr>
          <p:txBody>
            <a:bodyPr wrap="square" rtlCol="0">
              <a:spAutoFit/>
            </a:bodyPr>
            <a:lstStyle/>
            <a:p>
              <a:pPr algn="ctr"/>
              <a:r>
                <a:rPr lang="en-US" sz="1500" b="1" dirty="0">
                  <a:solidFill>
                    <a:schemeClr val="bg1"/>
                  </a:solidFill>
                  <a:latin typeface="Avenir Heavy" panose="02000503020000020003" pitchFamily="2" charset="0"/>
                </a:rPr>
                <a:t>atomic</a:t>
              </a:r>
            </a:p>
            <a:p>
              <a:pPr algn="ctr"/>
              <a:r>
                <a:rPr lang="en-US" sz="1200" dirty="0">
                  <a:solidFill>
                    <a:schemeClr val="bg1"/>
                  </a:solidFill>
                  <a:latin typeface="Avenir" panose="02000503020000020003" pitchFamily="2" charset="0"/>
                </a:rPr>
                <a:t>(scalars)</a:t>
              </a:r>
            </a:p>
            <a:p>
              <a:pPr algn="ctr"/>
              <a:endParaRPr lang="en-US" sz="1200" dirty="0">
                <a:solidFill>
                  <a:schemeClr val="bg1"/>
                </a:solidFill>
                <a:latin typeface="Avenir" panose="02000503020000020003" pitchFamily="2" charset="0"/>
              </a:endParaRPr>
            </a:p>
            <a:p>
              <a:pPr algn="ctr"/>
              <a:endParaRPr lang="en-US" b="1" dirty="0">
                <a:solidFill>
                  <a:schemeClr val="bg1"/>
                </a:solidFill>
                <a:latin typeface="Avenir Black" panose="02000503020000020003" pitchFamily="2" charset="0"/>
              </a:endParaRPr>
            </a:p>
            <a:p>
              <a:pPr algn="ctr"/>
              <a:r>
                <a:rPr lang="en-US" b="1" dirty="0">
                  <a:solidFill>
                    <a:schemeClr val="bg1"/>
                  </a:solidFill>
                  <a:latin typeface="Avenir Black" panose="02000503020000020003" pitchFamily="2" charset="0"/>
                </a:rPr>
                <a:t>32</a:t>
              </a:r>
            </a:p>
          </p:txBody>
        </p:sp>
      </p:grpSp>
      <p:grpSp>
        <p:nvGrpSpPr>
          <p:cNvPr id="23" name="Group 22">
            <a:extLst>
              <a:ext uri="{FF2B5EF4-FFF2-40B4-BE49-F238E27FC236}">
                <a16:creationId xmlns:a16="http://schemas.microsoft.com/office/drawing/2014/main" id="{4A67D70B-5D9E-F9DF-20E9-7FD74F52E202}"/>
              </a:ext>
            </a:extLst>
          </p:cNvPr>
          <p:cNvGrpSpPr/>
          <p:nvPr/>
        </p:nvGrpSpPr>
        <p:grpSpPr>
          <a:xfrm>
            <a:off x="5299759" y="2292391"/>
            <a:ext cx="2749638" cy="2273500"/>
            <a:chOff x="5299759" y="2292391"/>
            <a:chExt cx="2749638" cy="2273500"/>
          </a:xfrm>
        </p:grpSpPr>
        <p:sp>
          <p:nvSpPr>
            <p:cNvPr id="5" name="Rounded Rectangle 4">
              <a:extLst>
                <a:ext uri="{FF2B5EF4-FFF2-40B4-BE49-F238E27FC236}">
                  <a16:creationId xmlns:a16="http://schemas.microsoft.com/office/drawing/2014/main" id="{C5B40C6C-95E4-350B-01B4-40EBBDE62490}"/>
                </a:ext>
              </a:extLst>
            </p:cNvPr>
            <p:cNvSpPr/>
            <p:nvPr/>
          </p:nvSpPr>
          <p:spPr>
            <a:xfrm>
              <a:off x="5299759" y="2295659"/>
              <a:ext cx="104318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27E58FCC-2D13-7FF1-6BBF-AD3835B0D711}"/>
                </a:ext>
              </a:extLst>
            </p:cNvPr>
            <p:cNvSpPr/>
            <p:nvPr/>
          </p:nvSpPr>
          <p:spPr>
            <a:xfrm>
              <a:off x="7006208" y="2295659"/>
              <a:ext cx="104318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0DBEE353-9629-FD1B-C46E-16E79210B1FE}"/>
                </a:ext>
              </a:extLst>
            </p:cNvPr>
            <p:cNvSpPr/>
            <p:nvPr/>
          </p:nvSpPr>
          <p:spPr>
            <a:xfrm>
              <a:off x="5750417" y="2295659"/>
              <a:ext cx="1873876"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63B8F55-1ECB-346D-34DE-05EDF77B8D56}"/>
                </a:ext>
              </a:extLst>
            </p:cNvPr>
            <p:cNvSpPr txBox="1"/>
            <p:nvPr/>
          </p:nvSpPr>
          <p:spPr>
            <a:xfrm>
              <a:off x="5325313" y="2292391"/>
              <a:ext cx="2724084" cy="507831"/>
            </a:xfrm>
            <a:prstGeom prst="rect">
              <a:avLst/>
            </a:prstGeom>
            <a:noFill/>
          </p:spPr>
          <p:txBody>
            <a:bodyPr wrap="square" rtlCol="0">
              <a:spAutoFit/>
            </a:bodyPr>
            <a:lstStyle/>
            <a:p>
              <a:pPr algn="ctr"/>
              <a:r>
                <a:rPr lang="en-US" sz="1500" b="1" dirty="0">
                  <a:solidFill>
                    <a:schemeClr val="bg1"/>
                  </a:solidFill>
                  <a:latin typeface="Avenir Heavy" panose="02000503020000020003" pitchFamily="2" charset="0"/>
                </a:rPr>
                <a:t>vectors</a:t>
              </a:r>
            </a:p>
            <a:p>
              <a:pPr algn="ctr"/>
              <a:r>
                <a:rPr lang="en-US" sz="1200" dirty="0">
                  <a:solidFill>
                    <a:schemeClr val="bg1"/>
                  </a:solidFill>
                  <a:latin typeface="Avenir" panose="02000503020000020003" pitchFamily="2" charset="0"/>
                </a:rPr>
                <a:t>[3,5]</a:t>
              </a:r>
            </a:p>
          </p:txBody>
        </p:sp>
        <p:cxnSp>
          <p:nvCxnSpPr>
            <p:cNvPr id="12" name="Straight Arrow Connector 11">
              <a:extLst>
                <a:ext uri="{FF2B5EF4-FFF2-40B4-BE49-F238E27FC236}">
                  <a16:creationId xmlns:a16="http://schemas.microsoft.com/office/drawing/2014/main" id="{CF28A50F-531D-4878-9DB1-21C188E194AA}"/>
                </a:ext>
              </a:extLst>
            </p:cNvPr>
            <p:cNvCxnSpPr/>
            <p:nvPr/>
          </p:nvCxnSpPr>
          <p:spPr>
            <a:xfrm flipV="1">
              <a:off x="5750417" y="2800222"/>
              <a:ext cx="0" cy="144501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FC0349-C82B-37D4-E6FB-70D018E4EFB0}"/>
                </a:ext>
              </a:extLst>
            </p:cNvPr>
            <p:cNvCxnSpPr>
              <a:cxnSpLocks/>
            </p:cNvCxnSpPr>
            <p:nvPr/>
          </p:nvCxnSpPr>
          <p:spPr>
            <a:xfrm>
              <a:off x="5750417" y="4232356"/>
              <a:ext cx="1721476"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0220DCC-1CF1-9418-6E7D-E2457F1905D9}"/>
                </a:ext>
              </a:extLst>
            </p:cNvPr>
            <p:cNvCxnSpPr>
              <a:cxnSpLocks/>
            </p:cNvCxnSpPr>
            <p:nvPr/>
          </p:nvCxnSpPr>
          <p:spPr>
            <a:xfrm flipV="1">
              <a:off x="5778474" y="3317956"/>
              <a:ext cx="802630" cy="899438"/>
            </a:xfrm>
            <a:prstGeom prst="straightConnector1">
              <a:avLst/>
            </a:prstGeom>
            <a:ln w="381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F8D355FF-074E-A824-8A80-176C853A54C7}"/>
                </a:ext>
              </a:extLst>
            </p:cNvPr>
            <p:cNvSpPr/>
            <p:nvPr/>
          </p:nvSpPr>
          <p:spPr>
            <a:xfrm>
              <a:off x="6561937" y="3091078"/>
              <a:ext cx="225281" cy="2252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1" name="TextBox 20">
              <a:extLst>
                <a:ext uri="{FF2B5EF4-FFF2-40B4-BE49-F238E27FC236}">
                  <a16:creationId xmlns:a16="http://schemas.microsoft.com/office/drawing/2014/main" id="{5B5798EF-7608-8138-D230-3789E25D0D7D}"/>
                </a:ext>
              </a:extLst>
            </p:cNvPr>
            <p:cNvSpPr txBox="1"/>
            <p:nvPr/>
          </p:nvSpPr>
          <p:spPr>
            <a:xfrm>
              <a:off x="6149610" y="4258114"/>
              <a:ext cx="1062610" cy="307777"/>
            </a:xfrm>
            <a:prstGeom prst="rect">
              <a:avLst/>
            </a:prstGeom>
            <a:noFill/>
          </p:spPr>
          <p:txBody>
            <a:bodyPr wrap="square" rtlCol="0">
              <a:spAutoFit/>
            </a:bodyPr>
            <a:lstStyle/>
            <a:p>
              <a:pPr algn="ctr"/>
              <a:r>
                <a:rPr lang="en-US" sz="1400" b="1" dirty="0">
                  <a:solidFill>
                    <a:schemeClr val="bg1"/>
                  </a:solidFill>
                  <a:latin typeface="Avenir Black" panose="02000503020000020003" pitchFamily="2" charset="0"/>
                </a:rPr>
                <a:t>3</a:t>
              </a:r>
            </a:p>
          </p:txBody>
        </p:sp>
      </p:grpSp>
      <p:sp>
        <p:nvSpPr>
          <p:cNvPr id="22" name="TextBox 21">
            <a:extLst>
              <a:ext uri="{FF2B5EF4-FFF2-40B4-BE49-F238E27FC236}">
                <a16:creationId xmlns:a16="http://schemas.microsoft.com/office/drawing/2014/main" id="{E77B06F3-BA68-30BF-B256-BB28E9408602}"/>
              </a:ext>
            </a:extLst>
          </p:cNvPr>
          <p:cNvSpPr txBox="1"/>
          <p:nvPr/>
        </p:nvSpPr>
        <p:spPr>
          <a:xfrm>
            <a:off x="5064564" y="3121222"/>
            <a:ext cx="1062610" cy="307777"/>
          </a:xfrm>
          <a:prstGeom prst="rect">
            <a:avLst/>
          </a:prstGeom>
          <a:noFill/>
        </p:spPr>
        <p:txBody>
          <a:bodyPr wrap="square" rtlCol="0">
            <a:spAutoFit/>
          </a:bodyPr>
          <a:lstStyle/>
          <a:p>
            <a:pPr algn="ctr"/>
            <a:r>
              <a:rPr lang="en-US" sz="1400" b="1" dirty="0">
                <a:solidFill>
                  <a:schemeClr val="bg1"/>
                </a:solidFill>
                <a:latin typeface="Avenir Black" panose="02000503020000020003" pitchFamily="2" charset="0"/>
              </a:rPr>
              <a:t>5</a:t>
            </a:r>
          </a:p>
        </p:txBody>
      </p:sp>
      <p:sp>
        <p:nvSpPr>
          <p:cNvPr id="16" name="Title 4">
            <a:extLst>
              <a:ext uri="{FF2B5EF4-FFF2-40B4-BE49-F238E27FC236}">
                <a16:creationId xmlns:a16="http://schemas.microsoft.com/office/drawing/2014/main" id="{CFA17968-1E23-1507-1813-81B95AB308D8}"/>
              </a:ext>
            </a:extLst>
          </p:cNvPr>
          <p:cNvSpPr>
            <a:spLocks noGrp="1"/>
          </p:cNvSpPr>
          <p:nvPr>
            <p:ph type="title"/>
          </p:nvPr>
        </p:nvSpPr>
        <p:spPr>
          <a:xfrm>
            <a:off x="0" y="534390"/>
            <a:ext cx="12192000" cy="791173"/>
          </a:xfrm>
        </p:spPr>
        <p:txBody>
          <a:bodyPr>
            <a:normAutofit/>
          </a:bodyPr>
          <a:lstStyle/>
          <a:p>
            <a:pPr algn="ctr"/>
            <a:r>
              <a:rPr lang="en-US" sz="4400" dirty="0">
                <a:latin typeface="Palatino Linotype" panose="02040502050505030304" pitchFamily="18" charset="0"/>
              </a:rPr>
              <a:t>Numbers Vocabulary</a:t>
            </a:r>
          </a:p>
        </p:txBody>
      </p:sp>
    </p:spTree>
    <p:extLst>
      <p:ext uri="{BB962C8B-B14F-4D97-AF65-F5344CB8AC3E}">
        <p14:creationId xmlns:p14="http://schemas.microsoft.com/office/powerpoint/2010/main" val="149355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D2209-EBCE-4BD6-9F05-CB20E635C1D2}"/>
              </a:ext>
            </a:extLst>
          </p:cNvPr>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5898"/>
                    </a14:imgEffect>
                    <a14:imgEffect>
                      <a14:saturation sat="193000"/>
                    </a14:imgEffect>
                    <a14:imgEffect>
                      <a14:brightnessContrast contrast="40000"/>
                    </a14:imgEffect>
                  </a14:imgLayer>
                </a14:imgProps>
              </a:ext>
            </a:extLst>
          </a:blip>
          <a:stretch>
            <a:fillRect/>
          </a:stretch>
        </p:blipFill>
        <p:spPr>
          <a:xfrm>
            <a:off x="3819525" y="1552575"/>
            <a:ext cx="4552950" cy="3752850"/>
          </a:xfrm>
          <a:prstGeom prst="rect">
            <a:avLst/>
          </a:prstGeom>
        </p:spPr>
      </p:pic>
      <p:sp>
        <p:nvSpPr>
          <p:cNvPr id="2" name="Rectangle 1">
            <a:extLst>
              <a:ext uri="{FF2B5EF4-FFF2-40B4-BE49-F238E27FC236}">
                <a16:creationId xmlns:a16="http://schemas.microsoft.com/office/drawing/2014/main" id="{8FC401E8-5DCA-807E-08AE-6CBC6D529BE1}"/>
              </a:ext>
            </a:extLst>
          </p:cNvPr>
          <p:cNvSpPr/>
          <p:nvPr/>
        </p:nvSpPr>
        <p:spPr>
          <a:xfrm>
            <a:off x="4020671" y="3818965"/>
            <a:ext cx="927847" cy="564776"/>
          </a:xfrm>
          <a:prstGeom prst="rect">
            <a:avLst/>
          </a:prstGeom>
          <a:solidFill>
            <a:srgbClr val="387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33FDAA7-9765-ACF4-55F9-E6E56FA04B70}"/>
              </a:ext>
            </a:extLst>
          </p:cNvPr>
          <p:cNvSpPr/>
          <p:nvPr/>
        </p:nvSpPr>
        <p:spPr>
          <a:xfrm>
            <a:off x="5262283" y="2689412"/>
            <a:ext cx="1582270" cy="421340"/>
          </a:xfrm>
          <a:prstGeom prst="rect">
            <a:avLst/>
          </a:prstGeom>
          <a:solidFill>
            <a:srgbClr val="387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911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CF48BD-3C14-44DE-B7EB-9450ABC839D2}"/>
              </a:ext>
            </a:extLst>
          </p:cNvPr>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4081"/>
                    </a14:imgEffect>
                    <a14:imgEffect>
                      <a14:saturation sat="167000"/>
                    </a14:imgEffect>
                    <a14:imgEffect>
                      <a14:brightnessContrast contrast="29000"/>
                    </a14:imgEffect>
                  </a14:imgLayer>
                </a14:imgProps>
              </a:ext>
            </a:extLst>
          </a:blip>
          <a:stretch>
            <a:fillRect/>
          </a:stretch>
        </p:blipFill>
        <p:spPr>
          <a:xfrm>
            <a:off x="3819525" y="1543050"/>
            <a:ext cx="4552950" cy="3771900"/>
          </a:xfrm>
          <a:prstGeom prst="rect">
            <a:avLst/>
          </a:prstGeom>
        </p:spPr>
      </p:pic>
      <p:sp>
        <p:nvSpPr>
          <p:cNvPr id="19" name="Freeform 18">
            <a:extLst>
              <a:ext uri="{FF2B5EF4-FFF2-40B4-BE49-F238E27FC236}">
                <a16:creationId xmlns:a16="http://schemas.microsoft.com/office/drawing/2014/main" id="{27EB33A9-5023-F140-C566-7C15F0AEA296}"/>
              </a:ext>
            </a:extLst>
          </p:cNvPr>
          <p:cNvSpPr/>
          <p:nvPr/>
        </p:nvSpPr>
        <p:spPr>
          <a:xfrm>
            <a:off x="5344038" y="3006022"/>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19">
            <a:extLst>
              <a:ext uri="{FF2B5EF4-FFF2-40B4-BE49-F238E27FC236}">
                <a16:creationId xmlns:a16="http://schemas.microsoft.com/office/drawing/2014/main" id="{608BB287-5FC9-D176-6A9E-D68FD4D7C937}"/>
              </a:ext>
            </a:extLst>
          </p:cNvPr>
          <p:cNvSpPr/>
          <p:nvPr/>
        </p:nvSpPr>
        <p:spPr>
          <a:xfrm>
            <a:off x="5419782" y="3076291"/>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0">
            <a:extLst>
              <a:ext uri="{FF2B5EF4-FFF2-40B4-BE49-F238E27FC236}">
                <a16:creationId xmlns:a16="http://schemas.microsoft.com/office/drawing/2014/main" id="{E27A2EB6-8C74-D585-69E9-A7C7296B8493}"/>
              </a:ext>
            </a:extLst>
          </p:cNvPr>
          <p:cNvSpPr/>
          <p:nvPr/>
        </p:nvSpPr>
        <p:spPr>
          <a:xfrm>
            <a:off x="5495526" y="3146560"/>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21AE7873-1989-9B76-E743-EEE1873F7BF6}"/>
              </a:ext>
            </a:extLst>
          </p:cNvPr>
          <p:cNvSpPr/>
          <p:nvPr/>
        </p:nvSpPr>
        <p:spPr>
          <a:xfrm>
            <a:off x="5571270" y="3216829"/>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a:extLst>
              <a:ext uri="{FF2B5EF4-FFF2-40B4-BE49-F238E27FC236}">
                <a16:creationId xmlns:a16="http://schemas.microsoft.com/office/drawing/2014/main" id="{037DCFAA-7EA7-59D7-5DD3-BE1B27FCAF17}"/>
              </a:ext>
            </a:extLst>
          </p:cNvPr>
          <p:cNvSpPr/>
          <p:nvPr/>
        </p:nvSpPr>
        <p:spPr>
          <a:xfrm>
            <a:off x="5641539" y="3287098"/>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6313D384-DC1B-613B-86FE-20C2677CB4BD}"/>
              </a:ext>
            </a:extLst>
          </p:cNvPr>
          <p:cNvSpPr/>
          <p:nvPr/>
        </p:nvSpPr>
        <p:spPr>
          <a:xfrm>
            <a:off x="5721844" y="3350975"/>
            <a:ext cx="1511224" cy="1326887"/>
          </a:xfrm>
          <a:prstGeom prst="rect">
            <a:avLst/>
          </a:pr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10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grpId="0" nodeType="afterEffect">
                                  <p:stCondLst>
                                    <p:cond delay="1000"/>
                                  </p:stCondLst>
                                  <p:childTnLst>
                                    <p:set>
                                      <p:cBhvr>
                                        <p:cTn id="9" dur="1" fill="hold">
                                          <p:stCondLst>
                                            <p:cond delay="0"/>
                                          </p:stCondLst>
                                        </p:cTn>
                                        <p:tgtEl>
                                          <p:spTgt spid="23"/>
                                        </p:tgtEl>
                                        <p:attrNameLst>
                                          <p:attrName>style.visibility</p:attrName>
                                        </p:attrNameLst>
                                      </p:cBhvr>
                                      <p:to>
                                        <p:strVal val="hidden"/>
                                      </p:to>
                                    </p:set>
                                  </p:childTnLst>
                                </p:cTn>
                              </p:par>
                            </p:childTnLst>
                          </p:cTn>
                        </p:par>
                        <p:par>
                          <p:cTn id="10" fill="hold">
                            <p:stCondLst>
                              <p:cond delay="1000"/>
                            </p:stCondLst>
                            <p:childTnLst>
                              <p:par>
                                <p:cTn id="11" presetID="1" presetClass="exit" presetSubtype="0" fill="hold" grpId="0" nodeType="afterEffect">
                                  <p:stCondLst>
                                    <p:cond delay="1000"/>
                                  </p:stCondLst>
                                  <p:childTnLst>
                                    <p:set>
                                      <p:cBhvr>
                                        <p:cTn id="12" dur="1" fill="hold">
                                          <p:stCondLst>
                                            <p:cond delay="0"/>
                                          </p:stCondLst>
                                        </p:cTn>
                                        <p:tgtEl>
                                          <p:spTgt spid="22"/>
                                        </p:tgtEl>
                                        <p:attrNameLst>
                                          <p:attrName>style.visibility</p:attrName>
                                        </p:attrNameLst>
                                      </p:cBhvr>
                                      <p:to>
                                        <p:strVal val="hidden"/>
                                      </p:to>
                                    </p:set>
                                  </p:childTnLst>
                                </p:cTn>
                              </p:par>
                            </p:childTnLst>
                          </p:cTn>
                        </p:par>
                        <p:par>
                          <p:cTn id="13" fill="hold">
                            <p:stCondLst>
                              <p:cond delay="2000"/>
                            </p:stCondLst>
                            <p:childTnLst>
                              <p:par>
                                <p:cTn id="14" presetID="1" presetClass="exit" presetSubtype="0" fill="hold" grpId="0" nodeType="afterEffect">
                                  <p:stCondLst>
                                    <p:cond delay="1000"/>
                                  </p:stCondLst>
                                  <p:childTnLst>
                                    <p:set>
                                      <p:cBhvr>
                                        <p:cTn id="15" dur="1" fill="hold">
                                          <p:stCondLst>
                                            <p:cond delay="0"/>
                                          </p:stCondLst>
                                        </p:cTn>
                                        <p:tgtEl>
                                          <p:spTgt spid="21"/>
                                        </p:tgtEl>
                                        <p:attrNameLst>
                                          <p:attrName>style.visibility</p:attrName>
                                        </p:attrNameLst>
                                      </p:cBhvr>
                                      <p:to>
                                        <p:strVal val="hidden"/>
                                      </p:to>
                                    </p:set>
                                  </p:childTnLst>
                                </p:cTn>
                              </p:par>
                            </p:childTnLst>
                          </p:cTn>
                        </p:par>
                        <p:par>
                          <p:cTn id="16" fill="hold">
                            <p:stCondLst>
                              <p:cond delay="3000"/>
                            </p:stCondLst>
                            <p:childTnLst>
                              <p:par>
                                <p:cTn id="17" presetID="1" presetClass="exit" presetSubtype="0" fill="hold" grpId="0" nodeType="afterEffect">
                                  <p:stCondLst>
                                    <p:cond delay="1000"/>
                                  </p:stCondLst>
                                  <p:childTnLst>
                                    <p:set>
                                      <p:cBhvr>
                                        <p:cTn id="18" dur="1" fill="hold">
                                          <p:stCondLst>
                                            <p:cond delay="0"/>
                                          </p:stCondLst>
                                        </p:cTn>
                                        <p:tgtEl>
                                          <p:spTgt spid="20"/>
                                        </p:tgtEl>
                                        <p:attrNameLst>
                                          <p:attrName>style.visibility</p:attrName>
                                        </p:attrNameLst>
                                      </p:cBhvr>
                                      <p:to>
                                        <p:strVal val="hidden"/>
                                      </p:to>
                                    </p:set>
                                  </p:childTnLst>
                                </p:cTn>
                              </p:par>
                            </p:childTnLst>
                          </p:cTn>
                        </p:par>
                        <p:par>
                          <p:cTn id="19" fill="hold">
                            <p:stCondLst>
                              <p:cond delay="4000"/>
                            </p:stCondLst>
                            <p:childTnLst>
                              <p:par>
                                <p:cTn id="20" presetID="1" presetClass="exit" presetSubtype="0" fill="hold" grpId="0" nodeType="afterEffect">
                                  <p:stCondLst>
                                    <p:cond delay="1000"/>
                                  </p:stCondLst>
                                  <p:childTnLst>
                                    <p:set>
                                      <p:cBhvr>
                                        <p:cTn id="21"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3013">
            <a:extLst>
              <a:ext uri="{FF2B5EF4-FFF2-40B4-BE49-F238E27FC236}">
                <a16:creationId xmlns:a16="http://schemas.microsoft.com/office/drawing/2014/main" id="{9F0106A0-D4D9-4924-AF17-EF066C8C9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536" y="2667952"/>
            <a:ext cx="9586927" cy="15220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1EDC00-4097-4BA2-99DA-490B1ECEFA7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6" name="Title 4">
            <a:extLst>
              <a:ext uri="{FF2B5EF4-FFF2-40B4-BE49-F238E27FC236}">
                <a16:creationId xmlns:a16="http://schemas.microsoft.com/office/drawing/2014/main" id="{62173CBF-B38F-4A59-842F-6CB2B1D64AB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Tensors</a:t>
            </a:r>
          </a:p>
        </p:txBody>
      </p:sp>
    </p:spTree>
    <p:extLst>
      <p:ext uri="{BB962C8B-B14F-4D97-AF65-F5344CB8AC3E}">
        <p14:creationId xmlns:p14="http://schemas.microsoft.com/office/powerpoint/2010/main" val="383894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Free Handout Cliparts, Download Free Handout Cliparts png images, Free  ClipArts on Clipart Library">
            <a:extLst>
              <a:ext uri="{FF2B5EF4-FFF2-40B4-BE49-F238E27FC236}">
                <a16:creationId xmlns:a16="http://schemas.microsoft.com/office/drawing/2014/main" id="{E1B8E823-EFB4-44E4-AD67-3F84DFEA4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482" y="2320750"/>
            <a:ext cx="2091036" cy="2216499"/>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4">
            <a:extLst>
              <a:ext uri="{FF2B5EF4-FFF2-40B4-BE49-F238E27FC236}">
                <a16:creationId xmlns:a16="http://schemas.microsoft.com/office/drawing/2014/main" id="{BC0B3CE1-0014-44BA-935A-1A903EDBC07C}"/>
              </a:ext>
            </a:extLst>
          </p:cNvPr>
          <p:cNvSpPr txBox="1">
            <a:spLocks/>
          </p:cNvSpPr>
          <p:nvPr/>
        </p:nvSpPr>
        <p:spPr>
          <a:xfrm>
            <a:off x="0" y="0"/>
            <a:ext cx="12192000" cy="1605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rPr>
              <a:t>Google AI Glossary</a:t>
            </a:r>
          </a:p>
        </p:txBody>
      </p:sp>
    </p:spTree>
    <p:extLst>
      <p:ext uri="{BB962C8B-B14F-4D97-AF65-F5344CB8AC3E}">
        <p14:creationId xmlns:p14="http://schemas.microsoft.com/office/powerpoint/2010/main" val="370243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JupyterLab / CoLab</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Biology of Vision</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latin typeface="Palatino Linotype" panose="02040502050505030304" pitchFamily="18" charset="0"/>
              </a:rPr>
              <a:t> Image Basics</a:t>
            </a:r>
          </a:p>
        </p:txBody>
      </p:sp>
      <p:sp>
        <p:nvSpPr>
          <p:cNvPr id="7" name="Content Placeholder 2">
            <a:extLst>
              <a:ext uri="{FF2B5EF4-FFF2-40B4-BE49-F238E27FC236}">
                <a16:creationId xmlns:a16="http://schemas.microsoft.com/office/drawing/2014/main" id="{6D3279E5-D518-B484-9FCF-B12663A4E8FF}"/>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Vocabulary</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E66F2E-C91C-4311-B65A-B61BFBC7CF8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365760"/>
            <a:ext cx="3233668" cy="805144"/>
          </a:xfrm>
          <a:prstGeom prst="rect">
            <a:avLst/>
          </a:prstGeom>
        </p:spPr>
      </p:pic>
      <p:pic>
        <p:nvPicPr>
          <p:cNvPr id="3" name="Picture 2">
            <a:extLst>
              <a:ext uri="{FF2B5EF4-FFF2-40B4-BE49-F238E27FC236}">
                <a16:creationId xmlns:a16="http://schemas.microsoft.com/office/drawing/2014/main" id="{6818FEE8-D9DB-43B3-A9CB-DD82942AF9ED}"/>
              </a:ext>
            </a:extLst>
          </p:cNvPr>
          <p:cNvPicPr>
            <a:picLocks noChangeAspect="1"/>
          </p:cNvPicPr>
          <p:nvPr/>
        </p:nvPicPr>
        <p:blipFill>
          <a:blip r:embed="rId4">
            <a:clrChange>
              <a:clrFrom>
                <a:srgbClr val="F8F9FA"/>
              </a:clrFrom>
              <a:clrTo>
                <a:srgbClr val="F8F9FA">
                  <a:alpha val="0"/>
                </a:srgbClr>
              </a:clrTo>
            </a:clrChange>
            <a:extLst>
              <a:ext uri="{28A0092B-C50C-407E-A947-70E740481C1C}">
                <a14:useLocalDpi xmlns:a14="http://schemas.microsoft.com/office/drawing/2010/main"/>
              </a:ext>
            </a:extLst>
          </a:blip>
          <a:stretch>
            <a:fillRect/>
          </a:stretch>
        </p:blipFill>
        <p:spPr>
          <a:xfrm>
            <a:off x="3767137" y="2524125"/>
            <a:ext cx="4657725" cy="1809750"/>
          </a:xfrm>
          <a:prstGeom prst="rect">
            <a:avLst/>
          </a:prstGeom>
        </p:spPr>
      </p:pic>
    </p:spTree>
    <p:extLst>
      <p:ext uri="{BB962C8B-B14F-4D97-AF65-F5344CB8AC3E}">
        <p14:creationId xmlns:p14="http://schemas.microsoft.com/office/powerpoint/2010/main" val="411954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 arrow&#10;&#10;Description automatically generated">
            <a:extLst>
              <a:ext uri="{FF2B5EF4-FFF2-40B4-BE49-F238E27FC236}">
                <a16:creationId xmlns:a16="http://schemas.microsoft.com/office/drawing/2014/main" id="{67FAC76E-7574-AC54-6F03-7256F2199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6710" y="1387281"/>
            <a:ext cx="4598579" cy="4083438"/>
          </a:xfrm>
          <a:prstGeom prst="rect">
            <a:avLst/>
          </a:prstGeom>
        </p:spPr>
      </p:pic>
      <p:pic>
        <p:nvPicPr>
          <p:cNvPr id="4" name="Picture 3">
            <a:extLst>
              <a:ext uri="{FF2B5EF4-FFF2-40B4-BE49-F238E27FC236}">
                <a16:creationId xmlns:a16="http://schemas.microsoft.com/office/drawing/2014/main" id="{1DF6089C-2B9A-F7E6-7715-A0A073A4B05E}"/>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0" y="365760"/>
            <a:ext cx="3233668" cy="805144"/>
          </a:xfrm>
          <a:prstGeom prst="rect">
            <a:avLst/>
          </a:prstGeom>
        </p:spPr>
      </p:pic>
    </p:spTree>
    <p:extLst>
      <p:ext uri="{BB962C8B-B14F-4D97-AF65-F5344CB8AC3E}">
        <p14:creationId xmlns:p14="http://schemas.microsoft.com/office/powerpoint/2010/main" val="1428504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94493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oject Jupyter - Wikipedia">
            <a:extLst>
              <a:ext uri="{FF2B5EF4-FFF2-40B4-BE49-F238E27FC236}">
                <a16:creationId xmlns:a16="http://schemas.microsoft.com/office/drawing/2014/main" id="{D47FA80A-C63A-4289-A2E5-C40C439B3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516" y="1754685"/>
            <a:ext cx="2888968" cy="334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ketches of Torsten Wiesel and David Hubel.">
            <a:extLst>
              <a:ext uri="{FF2B5EF4-FFF2-40B4-BE49-F238E27FC236}">
                <a16:creationId xmlns:a16="http://schemas.microsoft.com/office/drawing/2014/main" id="{F2AAC0E1-E245-0F23-E79A-EA02BA57E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7208" y="1619249"/>
            <a:ext cx="5477583" cy="36195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83AAC48-8E1A-A686-9709-D6EFF75AB802}"/>
              </a:ext>
            </a:extLst>
          </p:cNvPr>
          <p:cNvSpPr txBox="1"/>
          <p:nvPr/>
        </p:nvSpPr>
        <p:spPr>
          <a:xfrm>
            <a:off x="3257195" y="5586414"/>
            <a:ext cx="5577596" cy="457200"/>
          </a:xfrm>
          <a:prstGeom prst="rect">
            <a:avLst/>
          </a:prstGeom>
          <a:noFill/>
        </p:spPr>
        <p:txBody>
          <a:bodyPr wrap="square" rtlCol="0">
            <a:spAutoFit/>
          </a:bodyPr>
          <a:lstStyle/>
          <a:p>
            <a:r>
              <a:rPr lang="en-US" sz="2400" dirty="0"/>
              <a:t>     Torsten Wiesel	            David Hubel</a:t>
            </a:r>
          </a:p>
        </p:txBody>
      </p:sp>
      <p:sp>
        <p:nvSpPr>
          <p:cNvPr id="5" name="TextBox 4">
            <a:extLst>
              <a:ext uri="{FF2B5EF4-FFF2-40B4-BE49-F238E27FC236}">
                <a16:creationId xmlns:a16="http://schemas.microsoft.com/office/drawing/2014/main" id="{7145A311-6BBF-877D-64DF-8745DE1B5E7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Krohn, J. (2020). </a:t>
            </a:r>
            <a:r>
              <a:rPr lang="en-US" sz="1400" i="1" dirty="0">
                <a:solidFill>
                  <a:schemeClr val="tx1">
                    <a:lumMod val="65000"/>
                    <a:lumOff val="35000"/>
                  </a:schemeClr>
                </a:solidFill>
                <a:latin typeface="+mj-lt"/>
                <a:ea typeface="Verdana" panose="020B0604030504040204" pitchFamily="34" charset="0"/>
              </a:rPr>
              <a:t>Deep Learning Illustrated.</a:t>
            </a:r>
            <a:r>
              <a:rPr lang="en-US" sz="1400" dirty="0">
                <a:solidFill>
                  <a:schemeClr val="tx1">
                    <a:lumMod val="65000"/>
                    <a:lumOff val="35000"/>
                  </a:schemeClr>
                </a:solidFill>
                <a:latin typeface="+mj-lt"/>
                <a:ea typeface="Verdana" panose="020B0604030504040204" pitchFamily="34" charset="0"/>
              </a:rPr>
              <a:t> New York, NY</a:t>
            </a:r>
            <a:r>
              <a:rPr lang="en-US" sz="1400" b="0" i="0" dirty="0">
                <a:solidFill>
                  <a:schemeClr val="tx1">
                    <a:lumMod val="65000"/>
                    <a:lumOff val="35000"/>
                  </a:schemeClr>
                </a:solidFill>
                <a:effectLst/>
                <a:latin typeface="+mj-lt"/>
                <a:ea typeface="Verdana" panose="020B0604030504040204" pitchFamily="34" charset="0"/>
              </a:rPr>
              <a:t>: Addison-Wesley.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7EE677-414D-4F01-AC50-F7130C48F87A}"/>
              </a:ext>
            </a:extLst>
          </p:cNvPr>
          <p:cNvPicPr>
            <a:picLocks noChangeAspect="1"/>
          </p:cNvPicPr>
          <p:nvPr/>
        </p:nvPicPr>
        <p:blipFill>
          <a:blip r:embed="rId3"/>
          <a:stretch>
            <a:fillRect/>
          </a:stretch>
        </p:blipFill>
        <p:spPr>
          <a:xfrm>
            <a:off x="1929114" y="2068974"/>
            <a:ext cx="8333772" cy="2720051"/>
          </a:xfrm>
          <a:prstGeom prst="rect">
            <a:avLst/>
          </a:prstGeom>
        </p:spPr>
      </p:pic>
      <p:sp>
        <p:nvSpPr>
          <p:cNvPr id="3" name="TextBox 2">
            <a:extLst>
              <a:ext uri="{FF2B5EF4-FFF2-40B4-BE49-F238E27FC236}">
                <a16:creationId xmlns:a16="http://schemas.microsoft.com/office/drawing/2014/main" id="{E1C9A6E2-2BFD-44C8-A426-4B4C6B55932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Sebastopol, CA</a:t>
            </a:r>
            <a:r>
              <a:rPr lang="en-US" sz="1400" b="0" i="0" dirty="0">
                <a:solidFill>
                  <a:schemeClr val="tx1">
                    <a:lumMod val="65000"/>
                    <a:lumOff val="35000"/>
                  </a:schemeClr>
                </a:solidFill>
                <a:effectLst/>
                <a:latin typeface="+mj-lt"/>
                <a:ea typeface="Verdana" panose="020B0604030504040204" pitchFamily="34" charset="0"/>
              </a:rPr>
              <a:t>: O’Reilly Media.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7799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figure shows electrical activity for various orientations of line.">
            <a:extLst>
              <a:ext uri="{FF2B5EF4-FFF2-40B4-BE49-F238E27FC236}">
                <a16:creationId xmlns:a16="http://schemas.microsoft.com/office/drawing/2014/main" id="{5C82F459-A1FE-0FDC-2C5C-41A18CB4C68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52950" y="628650"/>
            <a:ext cx="3086100" cy="5600700"/>
          </a:xfrm>
          <a:prstGeom prst="rect">
            <a:avLst/>
          </a:prstGeom>
          <a:noFill/>
          <a:ln>
            <a:noFill/>
          </a:ln>
        </p:spPr>
      </p:pic>
      <p:sp>
        <p:nvSpPr>
          <p:cNvPr id="3" name="TextBox 2">
            <a:extLst>
              <a:ext uri="{FF2B5EF4-FFF2-40B4-BE49-F238E27FC236}">
                <a16:creationId xmlns:a16="http://schemas.microsoft.com/office/drawing/2014/main" id="{466E2530-85F1-CE5E-AE8D-588C0F2C465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Krohn, J. (2020). </a:t>
            </a:r>
            <a:r>
              <a:rPr lang="en-US" sz="1400" i="1" dirty="0">
                <a:solidFill>
                  <a:schemeClr val="tx1">
                    <a:lumMod val="65000"/>
                    <a:lumOff val="35000"/>
                  </a:schemeClr>
                </a:solidFill>
                <a:latin typeface="+mj-lt"/>
                <a:ea typeface="Verdana" panose="020B0604030504040204" pitchFamily="34" charset="0"/>
              </a:rPr>
              <a:t>Deep Learning Illustrated.</a:t>
            </a:r>
            <a:r>
              <a:rPr lang="en-US" sz="1400" dirty="0">
                <a:solidFill>
                  <a:schemeClr val="tx1">
                    <a:lumMod val="65000"/>
                    <a:lumOff val="35000"/>
                  </a:schemeClr>
                </a:solidFill>
                <a:latin typeface="+mj-lt"/>
                <a:ea typeface="Verdana" panose="020B0604030504040204" pitchFamily="34" charset="0"/>
              </a:rPr>
              <a:t> New York, NY</a:t>
            </a:r>
            <a:r>
              <a:rPr lang="en-US" sz="1400" b="0" i="0" dirty="0">
                <a:solidFill>
                  <a:schemeClr val="tx1">
                    <a:lumMod val="65000"/>
                    <a:lumOff val="35000"/>
                  </a:schemeClr>
                </a:solidFill>
                <a:effectLst/>
                <a:latin typeface="+mj-lt"/>
                <a:ea typeface="Verdana" panose="020B0604030504040204" pitchFamily="34" charset="0"/>
              </a:rPr>
              <a:t>: Addison-Wesley.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712892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CC24DB-C0F8-402C-829E-1CB5EC3E3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93" y="1679559"/>
            <a:ext cx="11860614" cy="3498881"/>
          </a:xfrm>
          <a:prstGeom prst="rect">
            <a:avLst/>
          </a:prstGeom>
        </p:spPr>
      </p:pic>
      <p:sp>
        <p:nvSpPr>
          <p:cNvPr id="4" name="TextBox 3">
            <a:extLst>
              <a:ext uri="{FF2B5EF4-FFF2-40B4-BE49-F238E27FC236}">
                <a16:creationId xmlns:a16="http://schemas.microsoft.com/office/drawing/2014/main" id="{D0EC8CC0-8817-45F8-AB62-F008537780B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57991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6" name="Picture 5">
            <a:extLst>
              <a:ext uri="{FF2B5EF4-FFF2-40B4-BE49-F238E27FC236}">
                <a16:creationId xmlns:a16="http://schemas.microsoft.com/office/drawing/2014/main" id="{4FD57F50-B889-4603-9436-B0404F566685}"/>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3FB0C709-F873-4998-9262-CCFA219A0026}"/>
              </a:ext>
            </a:extLst>
          </p:cNvPr>
          <p:cNvSpPr txBox="1"/>
          <p:nvPr/>
        </p:nvSpPr>
        <p:spPr>
          <a:xfrm>
            <a:off x="-20877" y="2960813"/>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Computer Vision</a:t>
            </a:r>
          </a:p>
          <a:p>
            <a:pPr algn="ctr"/>
            <a:r>
              <a:rPr lang="en-US" sz="3600" dirty="0">
                <a:solidFill>
                  <a:schemeClr val="tx1">
                    <a:lumMod val="65000"/>
                    <a:lumOff val="35000"/>
                  </a:schemeClr>
                </a:solidFill>
                <a:latin typeface="Palatino Linotype" panose="02040502050505030304" pitchFamily="18" charset="0"/>
              </a:rPr>
              <a:t>01.1_vision.ipynb</a:t>
            </a:r>
            <a:endParaRPr lang="en-US" sz="3600" dirty="0"/>
          </a:p>
        </p:txBody>
      </p:sp>
      <p:pic>
        <p:nvPicPr>
          <p:cNvPr id="4" name="Picture 3" descr="Diagram, text&#10;&#10;Description automatically generated">
            <a:extLst>
              <a:ext uri="{FF2B5EF4-FFF2-40B4-BE49-F238E27FC236}">
                <a16:creationId xmlns:a16="http://schemas.microsoft.com/office/drawing/2014/main" id="{03824912-22A1-8690-97FA-0EE3680F14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3095" y="4738477"/>
            <a:ext cx="2685809" cy="1562073"/>
          </a:xfrm>
          <a:prstGeom prst="rect">
            <a:avLst/>
          </a:prstGeom>
        </p:spPr>
      </p:pic>
      <p:sp>
        <p:nvSpPr>
          <p:cNvPr id="7" name="Oval 6">
            <a:extLst>
              <a:ext uri="{FF2B5EF4-FFF2-40B4-BE49-F238E27FC236}">
                <a16:creationId xmlns:a16="http://schemas.microsoft.com/office/drawing/2014/main" id="{CFE9395E-0878-4D64-4513-E31F77144E50}"/>
              </a:ext>
            </a:extLst>
          </p:cNvPr>
          <p:cNvSpPr/>
          <p:nvPr/>
        </p:nvSpPr>
        <p:spPr>
          <a:xfrm>
            <a:off x="5210827" y="4646112"/>
            <a:ext cx="1728592" cy="17786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606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4896</TotalTime>
  <Words>3140</Words>
  <Application>Microsoft Office PowerPoint</Application>
  <PresentationFormat>Widescreen</PresentationFormat>
  <Paragraphs>196</Paragraphs>
  <Slides>21</Slides>
  <Notes>21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Avenir</vt:lpstr>
      <vt:lpstr>Avenir Black</vt:lpstr>
      <vt:lpstr>Avenir Heavy</vt:lpstr>
      <vt:lpstr>MinionPro-Regular</vt:lpstr>
      <vt:lpstr>Arial</vt:lpstr>
      <vt:lpstr>Calibri</vt:lpstr>
      <vt:lpstr>Calibri Light</vt:lpstr>
      <vt:lpstr>Lato</vt:lpstr>
      <vt:lpstr>Noto Serif</vt:lpstr>
      <vt:lpstr>Palatino Linotype</vt:lpstr>
      <vt:lpstr>Wingdings</vt:lpstr>
      <vt:lpstr>Office Theme</vt:lpstr>
      <vt:lpstr>PowerPoint Presentation</vt:lpstr>
      <vt:lpstr>Lesson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do we need Convolutional Neural Networks?</vt:lpstr>
      <vt:lpstr>CNN Domains</vt:lpstr>
      <vt:lpstr>PowerPoint Presentation</vt:lpstr>
      <vt:lpstr>PowerPoint Presentation</vt:lpstr>
      <vt:lpstr>PowerPoint Presentation</vt:lpstr>
      <vt:lpstr>Numbers Vocabulary</vt:lpstr>
      <vt:lpstr>PowerPoint Presentation</vt:lpstr>
      <vt:lpstr>PowerPoint Presentation</vt:lpstr>
      <vt:lpstr>Tensors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384</cp:revision>
  <cp:lastPrinted>2021-10-19T13:01:34Z</cp:lastPrinted>
  <dcterms:created xsi:type="dcterms:W3CDTF">2021-03-18T17:30:04Z</dcterms:created>
  <dcterms:modified xsi:type="dcterms:W3CDTF">2022-09-12T12:37:01Z</dcterms:modified>
</cp:coreProperties>
</file>