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52" r:id="rId3"/>
    <p:sldId id="346" r:id="rId4"/>
    <p:sldId id="302" r:id="rId5"/>
    <p:sldId id="300" r:id="rId6"/>
    <p:sldId id="295" r:id="rId7"/>
    <p:sldId id="299" r:id="rId8"/>
    <p:sldId id="347" r:id="rId9"/>
    <p:sldId id="296" r:id="rId10"/>
    <p:sldId id="257" r:id="rId11"/>
    <p:sldId id="297" r:id="rId12"/>
    <p:sldId id="298" r:id="rId13"/>
    <p:sldId id="323" r:id="rId14"/>
    <p:sldId id="332" r:id="rId15"/>
    <p:sldId id="333" r:id="rId16"/>
    <p:sldId id="354" r:id="rId17"/>
    <p:sldId id="325" r:id="rId18"/>
    <p:sldId id="326" r:id="rId19"/>
    <p:sldId id="324" r:id="rId20"/>
    <p:sldId id="353" r:id="rId21"/>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5984" autoAdjust="0"/>
  </p:normalViewPr>
  <p:slideViewPr>
    <p:cSldViewPr snapToGrid="0" showGuides="1">
      <p:cViewPr varScale="1">
        <p:scale>
          <a:sx n="50" d="100"/>
          <a:sy n="50" d="100"/>
        </p:scale>
        <p:origin x="1016"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9/8/2022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CNN performance has increased dramatically – some CNN models process and interpret images faster and more accurately than humans – Radiology example.</a:t>
            </a:r>
          </a:p>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The four different domains: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b="0" i="0" dirty="0">
                <a:solidFill>
                  <a:srgbClr val="3C3C3B"/>
                </a:solidFill>
                <a:effectLst/>
                <a:latin typeface="Calibri" panose="020F0502020204030204" pitchFamily="34" charset="0"/>
                <a:cs typeface="Calibri" panose="020F0502020204030204" pitchFamily="34" charset="0"/>
              </a:rPr>
              <a:t>With the advent of convolutional neural networks, the field of computer vision saw some incredible improvements and results. Today, the field of computer vision has advanced to such an extent that, in some cases, computer vision AI systems can process and interpret certain kinds of images faster and more accurately than humans.</a:t>
            </a:r>
          </a:p>
          <a:p>
            <a:endParaRPr lang="en-US" b="0" i="0" dirty="0">
              <a:solidFill>
                <a:srgbClr val="3C3C3B"/>
              </a:solidFill>
              <a:effectLst/>
              <a:latin typeface="Calibri" panose="020F0502020204030204" pitchFamily="34" charset="0"/>
              <a:cs typeface="Calibri" panose="020F0502020204030204" pitchFamily="34" charset="0"/>
            </a:endParaRPr>
          </a:p>
          <a:p>
            <a:r>
              <a:rPr lang="en-US" b="0" i="0" dirty="0">
                <a:solidFill>
                  <a:srgbClr val="3C3C3B"/>
                </a:solidFill>
                <a:effectLst/>
                <a:latin typeface="Calibri" panose="020F0502020204030204" pitchFamily="34" charset="0"/>
                <a:cs typeface="Calibri" panose="020F0502020204030204" pitchFamily="34" charset="0"/>
              </a:rPr>
              <a:t>Computer vision can be split into four different domains:</a:t>
            </a:r>
          </a:p>
          <a:p>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Humans can see through their eyes by transforming light into electrical signals that are then processed by the brain. But computers do not have physical eyes to capture light. They can only process information in digital forms composed of bits (0 or 1). So, to be able to “see", computers require a digitized version of an image.</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A digital image is formed by a two-dimensional matrix of pixels. For a grayscale image, each of these pixels can take a value between 0 and 255 that represents its intensity or level of gray. A digital image can be composed of one channel for a black and white image or three channels (red, blue, and green) for a color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821239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 digital image is characterized by its dimensions (height, width, and channel):</a:t>
            </a:r>
          </a:p>
          <a:p>
            <a:pPr algn="l"/>
            <a:endParaRPr lang="en-US" b="0" i="0" dirty="0">
              <a:solidFill>
                <a:srgbClr val="3C3C3B"/>
              </a:solidFill>
              <a:effectLst/>
              <a:latin typeface="+mn-lt"/>
            </a:endParaRPr>
          </a:p>
          <a:p>
            <a:pPr marL="228600" indent="-228600" algn="l">
              <a:buFont typeface="Arial" panose="020B0604020202020204" pitchFamily="34" charset="0"/>
              <a:buAutoNum type="arabicPeriod"/>
            </a:pPr>
            <a:r>
              <a:rPr lang="en-US" b="1" i="0" dirty="0">
                <a:solidFill>
                  <a:srgbClr val="3C3C3B"/>
                </a:solidFill>
                <a:effectLst/>
                <a:latin typeface="+mn-lt"/>
              </a:rPr>
              <a:t>Height:</a:t>
            </a:r>
            <a:r>
              <a:rPr lang="en-US" b="0" i="0" dirty="0">
                <a:solidFill>
                  <a:srgbClr val="3C3C3B"/>
                </a:solidFill>
                <a:effectLst/>
                <a:latin typeface="+mn-lt"/>
              </a:rPr>
              <a:t> The number of pixels on the vertical axis.</a:t>
            </a:r>
          </a:p>
          <a:p>
            <a:pPr marL="228600" indent="-228600" algn="l">
              <a:buFont typeface="Arial" panose="020B0604020202020204" pitchFamily="34" charset="0"/>
              <a:buAutoNum type="arabicPeriod"/>
            </a:pPr>
            <a:r>
              <a:rPr lang="en-US" b="1" i="0" dirty="0">
                <a:solidFill>
                  <a:srgbClr val="3C3C3B"/>
                </a:solidFill>
                <a:effectLst/>
                <a:latin typeface="+mn-lt"/>
              </a:rPr>
              <a:t>Width:</a:t>
            </a:r>
            <a:r>
              <a:rPr lang="en-US" b="0" i="0" dirty="0">
                <a:solidFill>
                  <a:srgbClr val="3C3C3B"/>
                </a:solidFill>
                <a:effectLst/>
                <a:latin typeface="+mn-lt"/>
              </a:rPr>
              <a:t> The number of pixels on the horizontal axis.</a:t>
            </a:r>
          </a:p>
          <a:p>
            <a:pPr marL="228600" indent="-228600" algn="l">
              <a:buFont typeface="Arial" panose="020B0604020202020204" pitchFamily="34" charset="0"/>
              <a:buAutoNum type="arabicPeriod"/>
            </a:pPr>
            <a:r>
              <a:rPr lang="en-US" b="1" i="0" dirty="0">
                <a:solidFill>
                  <a:srgbClr val="3C3C3B"/>
                </a:solidFill>
                <a:effectLst/>
                <a:latin typeface="+mn-lt"/>
              </a:rPr>
              <a:t>Channel:</a:t>
            </a:r>
            <a:r>
              <a:rPr lang="en-US" b="0" i="0" dirty="0">
                <a:solidFill>
                  <a:srgbClr val="3C3C3B"/>
                </a:solidFill>
                <a:effectLst/>
                <a:latin typeface="+mn-lt"/>
              </a:rPr>
              <a:t> The number of channels. If there is only one channel, an image is grayscale. If there are three channels, the image is in color.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399320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So, how does a CNN like the Teachable Machine classify images?  Keep in mind that computers only understand numbers.  At the end of the vision notebook, we saw how a function could detect the presence or absence of a stripe, just by multiplying two matrices.</a:t>
            </a:r>
          </a:p>
          <a:p>
            <a:endParaRPr lang="en-US" dirty="0">
              <a:latin typeface="+mn-lt"/>
            </a:endParaRPr>
          </a:p>
          <a:p>
            <a:r>
              <a:rPr lang="en-US" dirty="0">
                <a:latin typeface="+mn-lt"/>
              </a:rPr>
              <a:t>In AI, we use special words to describe the different ways numbers are combined.  These combinations assume shapes and those shapes have names.  Thus, we need to introduce some data vocabulary.  Note: data vocabulary is foundational and used extensively in machine learning and deep learning.</a:t>
            </a:r>
          </a:p>
          <a:p>
            <a:endParaRPr lang="en-US" dirty="0">
              <a:latin typeface="+mn-lt"/>
            </a:endParaRPr>
          </a:p>
          <a:p>
            <a:r>
              <a:rPr lang="en-US" dirty="0">
                <a:latin typeface="+mn-lt"/>
              </a:rPr>
              <a:t>A single number is </a:t>
            </a:r>
            <a:r>
              <a:rPr lang="en-US" b="1" dirty="0">
                <a:latin typeface="+mn-lt"/>
              </a:rPr>
              <a:t>atomic</a:t>
            </a:r>
            <a:r>
              <a:rPr lang="en-US" dirty="0">
                <a:latin typeface="+mn-lt"/>
              </a:rPr>
              <a:t>.  A series of numbers in a single row is a </a:t>
            </a:r>
            <a:r>
              <a:rPr lang="en-US" b="1" dirty="0">
                <a:latin typeface="+mn-lt"/>
              </a:rPr>
              <a:t>vector</a:t>
            </a:r>
            <a:r>
              <a:rPr lang="en-US" dirty="0">
                <a:latin typeface="+mn-lt"/>
              </a:rPr>
              <a:t>.</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 2-dimensional block of numbers comprised 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Rows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And blocks is a </a:t>
            </a:r>
            <a:r>
              <a:rPr lang="en-US" sz="1800" b="1" dirty="0">
                <a:effectLst/>
                <a:latin typeface="Palatino Linotype" panose="02040502050505030304" pitchFamily="18" charset="0"/>
                <a:ea typeface="Malgun Gothic" panose="020B0503020000020004" pitchFamily="34" charset="-127"/>
                <a:cs typeface="Times New Roman" panose="02020603050405020304" pitchFamily="18" charset="0"/>
              </a:rPr>
              <a:t>matrix</a:t>
            </a: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We can “stack” matrices and the # in the stack (the dimensions) is the tensor’s </a:t>
            </a:r>
            <a:r>
              <a:rPr lang="en-US" b="1" dirty="0">
                <a:latin typeface="+mn-lt"/>
              </a:rPr>
              <a:t>rank</a:t>
            </a:r>
            <a:r>
              <a:rPr lang="en-US" dirty="0">
                <a:latin typeface="+mn-lt"/>
              </a:rPr>
              <a:t>.</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mn-lt"/>
              </a:rPr>
              <a:t>Let’s summarize what we just learned in the last three slides…</a:t>
            </a:r>
          </a:p>
          <a:p>
            <a:pPr marL="0" indent="0">
              <a:buNone/>
            </a:pPr>
            <a:endParaRPr lang="en-US" dirty="0">
              <a:latin typeface="+mn-lt"/>
            </a:endParaRPr>
          </a:p>
          <a:p>
            <a:pPr marL="228600" indent="-228600">
              <a:buAutoNum type="arabicPeriod"/>
            </a:pPr>
            <a:r>
              <a:rPr lang="en-US" dirty="0">
                <a:latin typeface="+mn-lt"/>
              </a:rPr>
              <a:t>A </a:t>
            </a:r>
            <a:r>
              <a:rPr lang="en-US" b="1" dirty="0">
                <a:latin typeface="+mn-lt"/>
              </a:rPr>
              <a:t>tensor</a:t>
            </a:r>
            <a:r>
              <a:rPr lang="en-US" dirty="0">
                <a:latin typeface="+mn-lt"/>
              </a:rPr>
              <a:t> is a data structure.  It’s a block of numbers with a given number of dimensions and a size in each dimension. A tensor has no holes and no bits sticking out.  A tensor’s shape is determined by the number of dimensions and the size of each dimension. </a:t>
            </a:r>
            <a:endParaRPr lang="en-US" b="0" dirty="0">
              <a:latin typeface="+mn-lt"/>
            </a:endParaRPr>
          </a:p>
          <a:p>
            <a:pPr marL="228600" lvl="0" indent="-228600">
              <a:buAutoNum type="arabicPeriod"/>
            </a:pPr>
            <a:r>
              <a:rPr lang="en-US" b="0" dirty="0">
                <a:latin typeface="+mn-lt"/>
              </a:rPr>
              <a:t>A tensor’s shape is a determinant feature.</a:t>
            </a:r>
          </a:p>
          <a:p>
            <a:pPr marL="685800" lvl="1" indent="-228600">
              <a:buAutoNum type="arabicPeriod"/>
            </a:pPr>
            <a:r>
              <a:rPr lang="en-US" b="0" dirty="0">
                <a:latin typeface="+mn-lt"/>
              </a:rPr>
              <a:t>A single number is </a:t>
            </a:r>
            <a:r>
              <a:rPr lang="en-US" b="1" dirty="0">
                <a:latin typeface="+mn-lt"/>
              </a:rPr>
              <a:t>atomic</a:t>
            </a:r>
            <a:r>
              <a:rPr lang="en-US" b="0" dirty="0">
                <a:latin typeface="+mn-lt"/>
              </a:rPr>
              <a:t>.</a:t>
            </a:r>
          </a:p>
          <a:p>
            <a:pPr marL="685800" lvl="1" indent="-228600">
              <a:buAutoNum type="arabicPeriod"/>
            </a:pPr>
            <a:r>
              <a:rPr lang="en-US" dirty="0">
                <a:latin typeface="+mn-lt"/>
              </a:rPr>
              <a:t>A row of numbers is a </a:t>
            </a:r>
            <a:r>
              <a:rPr lang="en-US" b="1" dirty="0">
                <a:latin typeface="+mn-lt"/>
              </a:rPr>
              <a:t>vector</a:t>
            </a:r>
            <a:r>
              <a:rPr lang="en-US" dirty="0">
                <a:latin typeface="+mn-lt"/>
              </a:rPr>
              <a:t>.  (Rank 1 Tensor)</a:t>
            </a:r>
          </a:p>
          <a:p>
            <a:pPr marL="685800" lvl="1" indent="-228600">
              <a:buAutoNum type="arabicPeriod"/>
            </a:pPr>
            <a:r>
              <a:rPr lang="en-US" dirty="0">
                <a:latin typeface="+mn-lt"/>
              </a:rPr>
              <a:t>A set of numbers arranged in rows and columns is a </a:t>
            </a:r>
            <a:r>
              <a:rPr lang="en-US" b="1" dirty="0">
                <a:latin typeface="+mn-lt"/>
              </a:rPr>
              <a:t>matrix</a:t>
            </a:r>
            <a:r>
              <a:rPr lang="en-US" dirty="0">
                <a:latin typeface="+mn-lt"/>
              </a:rPr>
              <a:t>. (Rank 2 Tensor)</a:t>
            </a:r>
          </a:p>
          <a:p>
            <a:pPr marL="685800" lvl="1" indent="-228600">
              <a:buAutoNum type="arabicPeriod"/>
            </a:pPr>
            <a:r>
              <a:rPr lang="en-US" dirty="0">
                <a:latin typeface="+mn-lt"/>
              </a:rPr>
              <a:t>A 3-dimensional object filled with numbers is a </a:t>
            </a:r>
            <a:r>
              <a:rPr lang="en-US" b="1" dirty="0">
                <a:latin typeface="+mn-lt"/>
              </a:rPr>
              <a:t>block</a:t>
            </a:r>
            <a:r>
              <a:rPr lang="en-US" dirty="0">
                <a:latin typeface="+mn-lt"/>
              </a:rPr>
              <a:t> / </a:t>
            </a:r>
            <a:r>
              <a:rPr lang="en-US" b="1" dirty="0">
                <a:latin typeface="+mn-lt"/>
              </a:rPr>
              <a:t>volume</a:t>
            </a:r>
            <a:r>
              <a:rPr lang="en-US" dirty="0">
                <a:latin typeface="+mn-lt"/>
              </a:rPr>
              <a:t>. (Rank 3 Tensor)</a:t>
            </a:r>
          </a:p>
          <a:p>
            <a:pPr marL="685800" lvl="1" indent="-228600">
              <a:buAutoNum type="arabicPeriod"/>
            </a:pPr>
            <a:r>
              <a:rPr lang="en-US" b="0" dirty="0">
                <a:latin typeface="+mn-lt"/>
              </a:rPr>
              <a:t>And finally, a</a:t>
            </a:r>
            <a:r>
              <a:rPr lang="en-US" b="1" dirty="0">
                <a:latin typeface="+mn-lt"/>
              </a:rPr>
              <a:t> tensor</a:t>
            </a:r>
            <a:r>
              <a:rPr lang="en-US" dirty="0">
                <a:latin typeface="+mn-lt"/>
              </a:rPr>
              <a:t> is a generic word we use for any collection of numbers arranged in a box shape with any number of dimensions.  Each dimension is called a </a:t>
            </a:r>
            <a:r>
              <a:rPr lang="en-US" b="1" dirty="0">
                <a:latin typeface="+mn-lt"/>
              </a:rPr>
              <a:t>rank</a:t>
            </a:r>
            <a:r>
              <a:rPr lang="en-US"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https://developers.google.com/machine-learning/glossary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MNIST (Modified National Institute of Standards &amp; Technology) dataset is famous in AI.  It was curated by Yann LeCun, Corinna Cortes, and Chris Burges in 1998.  It consists of 60,000 handwritten digits for model training and 10,000 more for validating the model’s performance on unseen data.  Each MNIST digit is a 28 x 28-pixel image.  Each pixel is 8-bit, meaning that the pixel darkness can vary from 0 (white) to 255 (black), with the intervening range of integers representing gradually darker shades of gray. </a:t>
            </a:r>
          </a:p>
          <a:p>
            <a:pPr defTabSz="939363">
              <a:defRPr/>
            </a:pPr>
            <a:endParaRPr lang="en-US" dirty="0"/>
          </a:p>
          <a:p>
            <a:pPr defTabSz="939363">
              <a:defRPr/>
            </a:pPr>
            <a:r>
              <a:rPr lang="en-US" dirty="0"/>
              <a:t>The exercise for this workshop starts on page 123 of </a:t>
            </a:r>
            <a:r>
              <a:rPr lang="en-US" i="1" dirty="0"/>
              <a:t>The</a:t>
            </a:r>
            <a:r>
              <a:rPr lang="en-US" dirty="0"/>
              <a:t> </a:t>
            </a:r>
            <a:r>
              <a:rPr lang="en-US" i="1" dirty="0"/>
              <a:t>Deep Learning Workshop</a:t>
            </a:r>
            <a:r>
              <a:rPr lang="en-US" dirty="0"/>
              <a:t>. </a:t>
            </a:r>
          </a:p>
          <a:p>
            <a:pPr defTabSz="939363">
              <a:defRPr/>
            </a:pPr>
            <a:endParaRPr lang="en-US" dirty="0"/>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90695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Students who have not yet validated their HiperGator account should work through the steps in this document:</a:t>
            </a:r>
          </a:p>
          <a:p>
            <a:pPr defTabSz="939363">
              <a:defRPr/>
            </a:pPr>
            <a:r>
              <a:rPr lang="en-US" b="1" i="1"/>
              <a:t>https://github.com/PracticumAI-Test/HPG_Jupyter_Setup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David H. Hubel &amp; Torsten Wiesel (key names in vision research)</a:t>
            </a:r>
          </a:p>
          <a:p>
            <a:pPr marL="685800" lvl="1" indent="-228600" algn="l">
              <a:buAutoNum type="arabicPeriod"/>
            </a:pPr>
            <a:r>
              <a:rPr lang="en-US" dirty="0">
                <a:latin typeface="+mn-lt"/>
              </a:rPr>
              <a:t>Visual cortex research / experiments on cats 1958 / 1959 – later monkeys.</a:t>
            </a:r>
          </a:p>
          <a:p>
            <a:pPr marL="685800" lvl="1" indent="-228600" algn="l">
              <a:buAutoNum type="arabicPeriod"/>
            </a:pPr>
            <a:r>
              <a:rPr lang="en-US" dirty="0">
                <a:latin typeface="+mn-lt"/>
              </a:rPr>
              <a:t>Nobel Prize in Medicine (1981)</a:t>
            </a:r>
          </a:p>
          <a:p>
            <a:pPr algn="l"/>
            <a:endParaRPr lang="en-US" dirty="0">
              <a:latin typeface="+mn-lt"/>
            </a:endParaRPr>
          </a:p>
          <a:p>
            <a:pPr algn="l"/>
            <a:r>
              <a:rPr lang="en-US" dirty="0">
                <a:latin typeface="+mn-lt"/>
              </a:rPr>
              <a:t>=====</a:t>
            </a:r>
          </a:p>
          <a:p>
            <a:pPr algn="l"/>
            <a:r>
              <a:rPr lang="en-US" dirty="0">
                <a:latin typeface="+mn-lt"/>
              </a:rPr>
              <a:t>I want to start our CNN workshop series with a brief review of the research on the workings of the human eye.  Interestingly, eye research began decades ago. </a:t>
            </a:r>
            <a:r>
              <a:rPr lang="en-US" dirty="0">
                <a:solidFill>
                  <a:srgbClr val="000000"/>
                </a:solidFill>
                <a:latin typeface="+mn-lt"/>
              </a:rPr>
              <a:t>David H. Hubel and Torsten Wiesel performed a series of experiments on cats in </a:t>
            </a:r>
            <a:r>
              <a:rPr lang="en-US" dirty="0">
                <a:solidFill>
                  <a:srgbClr val="9A0000"/>
                </a:solidFill>
                <a:latin typeface="+mn-lt"/>
              </a:rPr>
              <a:t>1958</a:t>
            </a:r>
            <a:r>
              <a:rPr lang="en-US" dirty="0">
                <a:solidFill>
                  <a:srgbClr val="000000"/>
                </a:solidFill>
                <a:latin typeface="+mn-lt"/>
              </a:rPr>
              <a:t> and </a:t>
            </a:r>
            <a:r>
              <a:rPr lang="en-US" dirty="0">
                <a:solidFill>
                  <a:srgbClr val="9A0000"/>
                </a:solidFill>
                <a:latin typeface="+mn-lt"/>
              </a:rPr>
              <a:t>1959</a:t>
            </a:r>
            <a:r>
              <a:rPr lang="en-US" dirty="0">
                <a:solidFill>
                  <a:srgbClr val="000000"/>
                </a:solidFill>
                <a:latin typeface="+mn-lt"/>
              </a:rPr>
              <a:t> (and a </a:t>
            </a:r>
            <a:r>
              <a:rPr lang="en-US" dirty="0">
                <a:solidFill>
                  <a:srgbClr val="9A0000"/>
                </a:solidFill>
                <a:latin typeface="+mn-lt"/>
              </a:rPr>
              <a:t>few years later with monkeys</a:t>
            </a:r>
            <a:r>
              <a:rPr lang="en-US" dirty="0">
                <a:solidFill>
                  <a:srgbClr val="000000"/>
                </a:solidFill>
                <a:latin typeface="+mn-lt"/>
              </a:rPr>
              <a:t>), giving crucial insights into the structure of the visual cortex.  The authors received the Nobel Prize in Physiology or Medicine in 1981 for this work.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What Hubel and Wiesel discovered is that many neurons in the visual cortex have a small </a:t>
            </a:r>
            <a:r>
              <a:rPr lang="en-US" sz="1200" b="1" dirty="0">
                <a:solidFill>
                  <a:srgbClr val="000000"/>
                </a:solidFill>
                <a:latin typeface="+mn-lt"/>
              </a:rPr>
              <a:t>local receptive field</a:t>
            </a:r>
            <a:r>
              <a:rPr lang="en-US" sz="1200" dirty="0">
                <a:solidFill>
                  <a:srgbClr val="000000"/>
                </a:solidFill>
                <a:latin typeface="+mn-lt"/>
              </a:rPr>
              <a:t>, meaning they only react to visual stimuli located in a limited region of the visual field (see </a:t>
            </a:r>
            <a:r>
              <a:rPr lang="en-US" sz="1200" dirty="0">
                <a:solidFill>
                  <a:srgbClr val="9A0000"/>
                </a:solidFill>
                <a:latin typeface="+mn-lt"/>
              </a:rPr>
              <a:t>figure here</a:t>
            </a:r>
            <a:r>
              <a:rPr lang="en-US" sz="1200" dirty="0">
                <a:solidFill>
                  <a:srgbClr val="000000"/>
                </a:solidFill>
                <a:latin typeface="+mn-lt"/>
              </a:rPr>
              <a:t>, in which the local receptive fields of five neurons are represented by dashed circles). The receptive fields of different neurons may overlap, and together they tile the whole visual field.  </a:t>
            </a:r>
          </a:p>
          <a:p>
            <a:pPr algn="l"/>
            <a:endParaRPr lang="en-US" sz="1200" dirty="0">
              <a:solidFill>
                <a:srgbClr val="000000"/>
              </a:solidFill>
              <a:latin typeface="+mn-lt"/>
            </a:endParaRPr>
          </a:p>
          <a:p>
            <a:pPr algn="l"/>
            <a:r>
              <a:rPr lang="en-US" sz="1200" dirty="0">
                <a:solidFill>
                  <a:srgbClr val="000000"/>
                </a:solidFill>
                <a:latin typeface="+mn-lt"/>
              </a:rPr>
              <a:t>The authors also showed that some neurons only react to images of horizontal lines, while others only react to lines with different orientations (two neurons may have the same receptive field but react to different line orientations). They also noticed that some neurons have larger receptive fields, and they react to more complex patterns that are combinations of the lower-level patterns. These observations led to the idea that the higher-level neurons are based on the outputs of neighboring lower-level neurons (in </a:t>
            </a:r>
            <a:r>
              <a:rPr lang="en-US" sz="1200" dirty="0">
                <a:solidFill>
                  <a:srgbClr val="9A0000"/>
                </a:solidFill>
                <a:latin typeface="+mn-lt"/>
              </a:rPr>
              <a:t>this figure</a:t>
            </a:r>
            <a:r>
              <a:rPr lang="en-US" sz="1200" dirty="0">
                <a:solidFill>
                  <a:srgbClr val="000000"/>
                </a:solidFill>
                <a:latin typeface="+mn-lt"/>
              </a:rPr>
              <a:t>, notice that each neuron is connected only to a few neurons from the previous layer). This powerful architecture can detect all sorts of complex patterns in any area of the visual field.</a:t>
            </a:r>
          </a:p>
          <a:p>
            <a:pPr algn="l"/>
            <a:endParaRPr lang="en-US" sz="1200" dirty="0">
              <a:solidFill>
                <a:srgbClr val="000000"/>
              </a:solidFill>
              <a:latin typeface="+mn-lt"/>
            </a:endParaRPr>
          </a:p>
          <a:p>
            <a:pPr algn="l"/>
            <a:r>
              <a:rPr lang="en-US" sz="1200" dirty="0">
                <a:solidFill>
                  <a:srgbClr val="000000"/>
                </a:solidFill>
                <a:latin typeface="+mn-lt"/>
              </a:rPr>
              <a:t>These studies of the visual cortex inspired the </a:t>
            </a:r>
            <a:r>
              <a:rPr lang="en-US" sz="1200" b="1" dirty="0">
                <a:solidFill>
                  <a:srgbClr val="9A0000"/>
                </a:solidFill>
                <a:latin typeface="+mn-lt"/>
              </a:rPr>
              <a:t>neocognitron</a:t>
            </a:r>
            <a:r>
              <a:rPr lang="en-US" sz="1200" dirty="0">
                <a:solidFill>
                  <a:srgbClr val="000000"/>
                </a:solidFill>
                <a:latin typeface="+mn-lt"/>
              </a:rPr>
              <a:t>, introduced in 1980, which gradually evolved into what we now call </a:t>
            </a:r>
            <a:r>
              <a:rPr lang="en-US" sz="1200" b="1" dirty="0">
                <a:solidFill>
                  <a:srgbClr val="000000"/>
                </a:solidFill>
                <a:latin typeface="+mn-lt"/>
              </a:rPr>
              <a:t>convolutional neural networks</a:t>
            </a:r>
            <a:r>
              <a:rPr lang="en-US" sz="1200" dirty="0">
                <a:solidFill>
                  <a:srgbClr val="000000"/>
                </a:solidFill>
                <a:latin typeface="+mn-lt"/>
              </a:rPr>
              <a:t>. An important milestone was a </a:t>
            </a:r>
            <a:r>
              <a:rPr lang="en-US" sz="1200" dirty="0">
                <a:solidFill>
                  <a:srgbClr val="9A0000"/>
                </a:solidFill>
                <a:latin typeface="+mn-lt"/>
              </a:rPr>
              <a:t>1998 paper</a:t>
            </a:r>
            <a:r>
              <a:rPr lang="en-US" sz="1200" dirty="0">
                <a:solidFill>
                  <a:srgbClr val="000000"/>
                </a:solidFill>
                <a:latin typeface="+mn-lt"/>
              </a:rPr>
              <a:t> by Yann LeCun et al. that introduced the famous </a:t>
            </a:r>
            <a:r>
              <a:rPr lang="en-US" sz="1200" i="1" dirty="0">
                <a:solidFill>
                  <a:srgbClr val="000000"/>
                </a:solidFill>
                <a:latin typeface="+mn-lt"/>
              </a:rPr>
              <a:t>LeNet-5 </a:t>
            </a:r>
            <a:r>
              <a:rPr lang="en-US" sz="1200" dirty="0">
                <a:solidFill>
                  <a:srgbClr val="000000"/>
                </a:solidFill>
                <a:latin typeface="+mn-lt"/>
              </a:rPr>
              <a:t>architecture.  At the time, this model was widely used by banks to recognize handwritten check numbers.  In today’s final exercise, you will encounter the MNIST dataset they used to develop the LeNet-5 model.</a:t>
            </a:r>
          </a:p>
          <a:p>
            <a:pPr algn="l"/>
            <a:endParaRPr lang="en-US" sz="1200" dirty="0">
              <a:solidFill>
                <a:srgbClr val="000000"/>
              </a:solidFill>
              <a:latin typeface="+mn-lt"/>
            </a:endParaRPr>
          </a:p>
          <a:p>
            <a:pPr algn="l"/>
            <a:r>
              <a:rPr lang="en-US" sz="1200" dirty="0">
                <a:solidFill>
                  <a:srgbClr val="000000"/>
                </a:solidFill>
                <a:latin typeface="+mn-lt"/>
              </a:rPr>
              <a:t>Additional information about Hubel and Wiesel’s research is provided in the BiologicalVision.pdf, located in our Practicum Teams workspace.  Path: Files -&gt; Textbooks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So how can we mimic the eye’s ability to detect patterns in its visual field?</a:t>
            </a:r>
          </a:p>
          <a:p>
            <a:pPr marL="0" indent="0" algn="l">
              <a:buNone/>
            </a:pPr>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Images are unstructured data + features</a:t>
            </a:r>
          </a:p>
          <a:p>
            <a:pPr marL="228600" indent="-228600" algn="l">
              <a:buAutoNum type="arabicPeriod"/>
            </a:pPr>
            <a:r>
              <a:rPr lang="en-US" b="0" i="0" dirty="0">
                <a:solidFill>
                  <a:srgbClr val="3C3C3B"/>
                </a:solidFill>
                <a:effectLst/>
                <a:latin typeface="+mn-lt"/>
              </a:rPr>
              <a:t>Features include (lines, circles, rectangles, and so on), colors (red, blue, orange, yellow, and so on), and specific characteristics related to different types of objects (hair, wheel, leaves, and so on)</a:t>
            </a:r>
          </a:p>
          <a:p>
            <a:pPr marL="228600" indent="-228600" algn="l">
              <a:buAutoNum type="arabicPeriod"/>
            </a:pPr>
            <a:r>
              <a:rPr lang="en-US" b="0" i="0" dirty="0">
                <a:solidFill>
                  <a:srgbClr val="3C3C3B"/>
                </a:solidFill>
                <a:effectLst/>
                <a:latin typeface="+mn-lt"/>
              </a:rPr>
              <a:t>Our eyes automatically detect features – we mimic this ability with </a:t>
            </a:r>
            <a:r>
              <a:rPr lang="en-US" b="1" i="0" dirty="0">
                <a:solidFill>
                  <a:srgbClr val="3C3C3B"/>
                </a:solidFill>
                <a:effectLst/>
                <a:latin typeface="+mn-lt"/>
              </a:rPr>
              <a:t>images filters</a:t>
            </a:r>
            <a:r>
              <a:rPr lang="en-US" b="0" i="0" dirty="0">
                <a:solidFill>
                  <a:srgbClr val="3C3C3B"/>
                </a:solidFill>
                <a:effectLst/>
                <a:latin typeface="+mn-lt"/>
              </a:rPr>
              <a:t>, also called </a:t>
            </a:r>
            <a:r>
              <a:rPr lang="en-US" b="1" i="0" dirty="0">
                <a:solidFill>
                  <a:srgbClr val="3C3C3B"/>
                </a:solidFill>
                <a:effectLst/>
                <a:latin typeface="+mn-lt"/>
              </a:rPr>
              <a:t>kernels</a:t>
            </a:r>
            <a:r>
              <a:rPr lang="en-US" b="0" i="0" dirty="0">
                <a:solidFill>
                  <a:srgbClr val="3C3C3B"/>
                </a:solidFill>
                <a:effectLst/>
                <a:latin typeface="+mn-lt"/>
              </a:rPr>
              <a:t>.</a:t>
            </a:r>
          </a:p>
          <a:p>
            <a:pPr marL="228600" indent="-228600" algn="l">
              <a:buAutoNum type="arabicPeriod"/>
            </a:pPr>
            <a:r>
              <a:rPr lang="en-US" b="0" i="0" dirty="0">
                <a:solidFill>
                  <a:srgbClr val="3C3C3B"/>
                </a:solidFill>
                <a:effectLst/>
                <a:latin typeface="+mn-lt"/>
              </a:rPr>
              <a:t>Image filters (kernels) are small matrices (tensors) specialized in detecting a defined pattern.</a:t>
            </a:r>
          </a:p>
          <a:p>
            <a:pPr marL="685800" lvl="1" indent="-228600" algn="l">
              <a:buAutoNum type="arabicPeriod"/>
            </a:pPr>
            <a:r>
              <a:rPr lang="en-US" b="0" i="0" dirty="0">
                <a:solidFill>
                  <a:srgbClr val="3C3C3B"/>
                </a:solidFill>
                <a:effectLst/>
                <a:latin typeface="+mn-lt"/>
              </a:rPr>
              <a:t>Vertical lines</a:t>
            </a:r>
          </a:p>
          <a:p>
            <a:pPr marL="685800" lvl="1" indent="-228600" algn="l">
              <a:buAutoNum type="arabicPeriod"/>
            </a:pPr>
            <a:r>
              <a:rPr lang="en-US" b="0" i="0" dirty="0">
                <a:solidFill>
                  <a:srgbClr val="3C3C3B"/>
                </a:solidFill>
                <a:effectLst/>
                <a:latin typeface="+mn-lt"/>
              </a:rPr>
              <a:t>Horizontal lines</a:t>
            </a:r>
          </a:p>
          <a:p>
            <a:pPr marL="228600" lvl="0" indent="-228600" algn="l">
              <a:buAutoNum type="arabicPeriod"/>
            </a:pPr>
            <a:r>
              <a:rPr lang="en-US" b="0" i="0" dirty="0">
                <a:solidFill>
                  <a:srgbClr val="3C3C3B"/>
                </a:solidFill>
                <a:effectLst/>
                <a:latin typeface="+mn-lt"/>
              </a:rPr>
              <a:t>Computer vision systems run such filters on every part of the image, generating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a:t>
            </a:r>
          </a:p>
          <a:p>
            <a:pPr marL="228600" lvl="0" indent="-228600" algn="l">
              <a:buAutoNum type="arabicPeriod"/>
            </a:pPr>
            <a:r>
              <a:rPr lang="en-US" b="0" i="0" dirty="0">
                <a:solidFill>
                  <a:srgbClr val="3C3C3B"/>
                </a:solidFill>
                <a:effectLst/>
                <a:latin typeface="+mn-lt"/>
              </a:rPr>
              <a:t>Adobe Photoshop – Gaussian and Sharpen filters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b="0" i="0" dirty="0">
                <a:solidFill>
                  <a:srgbClr val="3C3C3B"/>
                </a:solidFill>
                <a:effectLst/>
                <a:latin typeface="+mn-lt"/>
              </a:rPr>
              <a:t>Now once an image has been transformed into a tensor and fed into a CNN, how can we mimic the eye’s ability to detect patterns in its visual field?</a:t>
            </a:r>
          </a:p>
          <a:p>
            <a:pPr algn="l"/>
            <a:endParaRPr lang="en-US" b="0" i="0" dirty="0">
              <a:solidFill>
                <a:srgbClr val="3C3C3B"/>
              </a:solidFill>
              <a:effectLst/>
              <a:latin typeface="+mn-lt"/>
            </a:endParaRPr>
          </a:p>
          <a:p>
            <a:pPr algn="l"/>
            <a:r>
              <a:rPr lang="en-US" b="0" i="0" dirty="0">
                <a:solidFill>
                  <a:srgbClr val="3C3C3B"/>
                </a:solidFill>
                <a:effectLst/>
                <a:latin typeface="+mn-lt"/>
              </a:rPr>
              <a:t>Unlike structured data, images don't follow any specific pattern. It is impossible to say, for instance, that the third line will always contain the eye of an animal or that the bottom left corner will always represent a red, round-shaped object. Images can be of anything and don't follow any structure. That’s why images are classified as </a:t>
            </a:r>
            <a:r>
              <a:rPr lang="en-US" b="1" i="0" dirty="0">
                <a:solidFill>
                  <a:srgbClr val="3C3C3B"/>
                </a:solidFill>
                <a:effectLst/>
                <a:latin typeface="+mn-lt"/>
              </a:rPr>
              <a:t>unstructured data</a:t>
            </a:r>
            <a:r>
              <a:rPr lang="en-US" b="0" i="0" dirty="0">
                <a:solidFill>
                  <a:srgbClr val="3C3C3B"/>
                </a:solidFill>
                <a:effectLst/>
                <a:latin typeface="+mn-lt"/>
              </a:rPr>
              <a:t>.</a:t>
            </a:r>
          </a:p>
          <a:p>
            <a:pPr algn="l"/>
            <a:endParaRPr lang="en-US" b="0" i="0" dirty="0">
              <a:solidFill>
                <a:srgbClr val="3C3C3B"/>
              </a:solidFill>
              <a:effectLst/>
              <a:latin typeface="+mn-lt"/>
            </a:endParaRPr>
          </a:p>
          <a:p>
            <a:pPr algn="l"/>
            <a:r>
              <a:rPr lang="en-US" b="0" i="0" dirty="0">
                <a:solidFill>
                  <a:srgbClr val="3C3C3B"/>
                </a:solidFill>
                <a:effectLst/>
                <a:latin typeface="+mn-lt"/>
              </a:rPr>
              <a:t>However, images do contain features. They contain different shapes (lines, circles, rectangles, and so on), colors (red, blue, orange, yellow, and so on), and specific characteristics related to different types of objects (hair, wheel, leaves, and so on). Our eyes and brain can easily analyze and interpret all these features and identify objects in images. Therefore, we need to simulate the same analytical process for computers. </a:t>
            </a:r>
            <a:r>
              <a:rPr lang="en-US" b="0" i="0" dirty="0">
                <a:solidFill>
                  <a:srgbClr val="FFFFFF"/>
                </a:solidFill>
                <a:effectLst/>
                <a:latin typeface="+mn-lt"/>
              </a:rPr>
              <a:t>This is where </a:t>
            </a:r>
            <a:r>
              <a:rPr lang="en-US" b="1" i="0" dirty="0">
                <a:solidFill>
                  <a:srgbClr val="FFFFFF"/>
                </a:solidFill>
                <a:effectLst/>
                <a:latin typeface="+mn-lt"/>
              </a:rPr>
              <a:t>image filters</a:t>
            </a:r>
            <a:r>
              <a:rPr lang="en-US" b="0" i="0" dirty="0">
                <a:solidFill>
                  <a:srgbClr val="FFFFFF"/>
                </a:solidFill>
                <a:effectLst/>
                <a:latin typeface="+mn-lt"/>
              </a:rPr>
              <a:t> (also called </a:t>
            </a:r>
            <a:r>
              <a:rPr lang="en-US" b="1" i="0" dirty="0">
                <a:solidFill>
                  <a:srgbClr val="FFFFFF"/>
                </a:solidFill>
                <a:effectLst/>
                <a:latin typeface="+mn-lt"/>
              </a:rPr>
              <a:t>kernels</a:t>
            </a:r>
            <a:r>
              <a:rPr lang="en-US" b="0" i="0" dirty="0">
                <a:solidFill>
                  <a:srgbClr val="FFFFFF"/>
                </a:solidFill>
                <a:effectLst/>
                <a:latin typeface="+mn-lt"/>
              </a:rPr>
              <a:t>) come into play.</a:t>
            </a:r>
          </a:p>
          <a:p>
            <a:pPr algn="l"/>
            <a:endParaRPr lang="en-US" b="0" i="0" dirty="0">
              <a:solidFill>
                <a:srgbClr val="3C3C3B"/>
              </a:solidFill>
              <a:effectLst/>
              <a:latin typeface="+mn-lt"/>
            </a:endParaRPr>
          </a:p>
          <a:p>
            <a:pPr algn="l"/>
            <a:r>
              <a:rPr lang="en-US" b="0" i="0" dirty="0">
                <a:solidFill>
                  <a:srgbClr val="3C3C3B"/>
                </a:solidFill>
                <a:effectLst/>
                <a:latin typeface="+mn-lt"/>
              </a:rPr>
              <a:t>Image filters are small matrices (tensors) specialized in detecting a defined pattern. For instance, we can have a filter for detecting vertical lines only and another one only for horizontal lines. Computer vision systems run such filters in every part of the image and generate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 An example of a feature map where an edge-detection filter is used is shown here.</a:t>
            </a:r>
          </a:p>
          <a:p>
            <a:pPr algn="l"/>
            <a:endParaRPr lang="en-US" b="0" i="0" dirty="0">
              <a:solidFill>
                <a:srgbClr val="3C3C3B"/>
              </a:solidFill>
              <a:effectLst/>
              <a:latin typeface="+mn-lt"/>
            </a:endParaRPr>
          </a:p>
          <a:p>
            <a:pPr algn="l"/>
            <a:r>
              <a:rPr lang="en-US" b="0" i="0" dirty="0">
                <a:solidFill>
                  <a:srgbClr val="3C3C3B"/>
                </a:solidFill>
                <a:effectLst/>
                <a:latin typeface="+mn-lt"/>
              </a:rPr>
              <a:t>Such filters are widely used in image processing. If you've used Adobe Photoshop before (or any other image processing tool), you will have most likely used filters such as </a:t>
            </a:r>
            <a:r>
              <a:rPr lang="en-US" b="0" i="1" dirty="0">
                <a:solidFill>
                  <a:srgbClr val="3C3C3B"/>
                </a:solidFill>
                <a:effectLst/>
                <a:latin typeface="+mn-lt"/>
              </a:rPr>
              <a:t>Gaussian</a:t>
            </a:r>
            <a:r>
              <a:rPr lang="en-US" b="0" i="0" dirty="0">
                <a:solidFill>
                  <a:srgbClr val="3C3C3B"/>
                </a:solidFill>
                <a:effectLst/>
                <a:latin typeface="+mn-lt"/>
              </a:rPr>
              <a:t> and </a:t>
            </a:r>
            <a:r>
              <a:rPr lang="en-US" b="0" i="1" dirty="0">
                <a:solidFill>
                  <a:srgbClr val="3C3C3B"/>
                </a:solidFill>
                <a:effectLst/>
                <a:latin typeface="+mn-lt"/>
              </a:rPr>
              <a:t>Sharpen</a:t>
            </a:r>
            <a:r>
              <a:rPr lang="en-US" b="0" i="0" dirty="0">
                <a:solidFill>
                  <a:srgbClr val="3C3C3B"/>
                </a:solidFill>
                <a:effectLst/>
                <a:latin typeface="+mn-lt"/>
              </a:rPr>
              <a:t>.</a:t>
            </a:r>
          </a:p>
          <a:p>
            <a:br>
              <a:rPr lang="en-US" b="0" i="0" dirty="0">
                <a:solidFill>
                  <a:srgbClr val="3C3C3B"/>
                </a:solidFill>
                <a:effectLst/>
                <a:latin typeface="Lato"/>
              </a:rPr>
            </a:b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06675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Our first hands-on coding exercise comes from Andrew </a:t>
            </a:r>
            <a:r>
              <a:rPr lang="en-US" dirty="0" err="1"/>
              <a:t>Glassner’s</a:t>
            </a:r>
            <a:r>
              <a:rPr lang="en-US" dirty="0"/>
              <a:t> wonderful book </a:t>
            </a:r>
            <a:r>
              <a:rPr lang="en-US" i="1" dirty="0"/>
              <a:t>Deep Learning: A Visual Approach.</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4096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latin typeface="+mn-lt"/>
              </a:rPr>
              <a:t>Why CNN’s – why not use fully connected neural networks?</a:t>
            </a:r>
          </a:p>
          <a:p>
            <a:pPr marL="228600" indent="-228600" algn="l">
              <a:buAutoNum type="arabicPeriod"/>
            </a:pPr>
            <a:r>
              <a:rPr lang="en-US" sz="1200" dirty="0">
                <a:latin typeface="+mn-lt"/>
              </a:rPr>
              <a:t>Fully connected works well with small images (28 x 28 pixels – size of MNIST images), not so well with larger images.</a:t>
            </a:r>
          </a:p>
          <a:p>
            <a:pPr marL="228600" indent="-228600" algn="l">
              <a:buAutoNum type="arabicPeriod"/>
            </a:pPr>
            <a:r>
              <a:rPr lang="en-US" sz="1200" dirty="0">
                <a:latin typeface="+mn-lt"/>
              </a:rPr>
              <a:t>A 100 × 100–pixel image has 10,000 pixels, and if the initial layer has just 1,000 neurons, this adds up to a total of 10 million connections. And that’s just the first layer. CNNs solve this problem through partially connected layers and the use of new kinds of layers.</a:t>
            </a:r>
          </a:p>
          <a:p>
            <a:pPr algn="l"/>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sz="1200" dirty="0">
                <a:latin typeface="+mn-lt"/>
              </a:rPr>
              <a:t>So, why do we need a new kind of neural network?  Why not use a deep neural network with fully connected layers for image recognition tasks?</a:t>
            </a:r>
          </a:p>
          <a:p>
            <a:pPr algn="l"/>
            <a:endParaRPr lang="en-US" sz="1200" dirty="0">
              <a:latin typeface="+mn-lt"/>
            </a:endParaRPr>
          </a:p>
          <a:p>
            <a:pPr algn="l"/>
            <a:r>
              <a:rPr lang="en-US" sz="1200" dirty="0">
                <a:latin typeface="+mn-lt"/>
              </a:rPr>
              <a:t>Well, fully connected networks work fine for small images (e.g., MNIST), but they break down for larger images because of the huge number of parameters required. For example, a 100 × 100–pixel image has 10,000 pixels, and if the first layer has just 1,000 neurons (which already severely restricts the amount of information transmitted to the next layer), this means a total of 10 million connections. And that’s just the first layer. CNNs solve this problem through partially connected layers and the use of new kinds of layers.</a:t>
            </a:r>
          </a:p>
          <a:p>
            <a:pPr algn="l"/>
            <a:endParaRPr lang="en-US" sz="1200" dirty="0">
              <a:latin typeface="+mn-lt"/>
            </a:endParaRPr>
          </a:p>
          <a:p>
            <a:pPr algn="l"/>
            <a:r>
              <a:rPr lang="en-US" sz="1200" dirty="0">
                <a:solidFill>
                  <a:schemeClr val="tx1">
                    <a:lumMod val="65000"/>
                    <a:lumOff val="35000"/>
                  </a:schemeClr>
                </a:solidFill>
                <a:latin typeface="+mn-lt"/>
                <a:ea typeface="Verdana" panose="020B0604030504040204" pitchFamily="34" charset="0"/>
              </a:rPr>
              <a:t>Source: Geron, A. (2019). </a:t>
            </a:r>
            <a:r>
              <a:rPr lang="en-US" sz="1200" i="1" dirty="0">
                <a:solidFill>
                  <a:schemeClr val="tx1">
                    <a:lumMod val="65000"/>
                    <a:lumOff val="35000"/>
                  </a:schemeClr>
                </a:solidFill>
                <a:latin typeface="+mn-lt"/>
                <a:ea typeface="Verdana" panose="020B0604030504040204" pitchFamily="34" charset="0"/>
              </a:rPr>
              <a:t>Hands-on machine learning with Sci-Kit learn, Keras, &amp; Tensorflow.</a:t>
            </a:r>
            <a:r>
              <a:rPr lang="en-US" sz="1200" dirty="0">
                <a:solidFill>
                  <a:schemeClr val="tx1">
                    <a:lumMod val="65000"/>
                    <a:lumOff val="35000"/>
                  </a:schemeClr>
                </a:solidFill>
                <a:latin typeface="+mn-lt"/>
                <a:ea typeface="Verdana" panose="020B0604030504040204" pitchFamily="34" charset="0"/>
              </a:rPr>
              <a:t> Sebastopol, CA: O’Reilly Media. (Chapter 14).</a:t>
            </a:r>
            <a:endParaRPr lang="en-US" sz="1200" dirty="0">
              <a:latin typeface="+mn-lt"/>
            </a:endParaRPr>
          </a:p>
          <a:p>
            <a:pPr algn="l"/>
            <a:endParaRPr lang="en-US" sz="1800" dirty="0">
              <a:latin typeface="MinionPro-Regular"/>
            </a:endParaRPr>
          </a:p>
          <a:p>
            <a:pPr algn="l"/>
            <a:r>
              <a:rPr lang="en-US" sz="1800" dirty="0">
                <a:latin typeface="MinionPro-Regular"/>
              </a:rPr>
              <a:t>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097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Convolutional 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317B9-F20E-4F88-8890-7BD1913D92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a:extLst>
              <a:ext uri="{FF2B5EF4-FFF2-40B4-BE49-F238E27FC236}">
                <a16:creationId xmlns:a16="http://schemas.microsoft.com/office/drawing/2014/main" id="{63F476E6-CEEE-42E9-8894-006767A7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90" y="1986820"/>
            <a:ext cx="2993210" cy="3649785"/>
          </a:xfrm>
          <a:prstGeom prst="rect">
            <a:avLst/>
          </a:prstGeom>
        </p:spPr>
      </p:pic>
      <p:pic>
        <p:nvPicPr>
          <p:cNvPr id="7" name="Picture 6" descr="A picture containing text, cat, white, mammal&#10;&#10;Description automatically generated">
            <a:extLst>
              <a:ext uri="{FF2B5EF4-FFF2-40B4-BE49-F238E27FC236}">
                <a16:creationId xmlns:a16="http://schemas.microsoft.com/office/drawing/2014/main" id="{D8DE4911-2E78-4A07-B1D3-27C3E36F1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4" y="1981435"/>
            <a:ext cx="2993209" cy="370961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EB6B198-66E9-471C-BCF6-FFA7C5FD7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65" y="1981436"/>
            <a:ext cx="3006741" cy="370961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2B3FE12-E250-4955-928F-C253AAA03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206" y="1991250"/>
            <a:ext cx="2860268" cy="3699800"/>
          </a:xfrm>
          <a:prstGeom prst="rect">
            <a:avLst/>
          </a:prstGeom>
        </p:spPr>
      </p:pic>
      <p:sp>
        <p:nvSpPr>
          <p:cNvPr id="12" name="Title 4">
            <a:extLst>
              <a:ext uri="{FF2B5EF4-FFF2-40B4-BE49-F238E27FC236}">
                <a16:creationId xmlns:a16="http://schemas.microsoft.com/office/drawing/2014/main" id="{299468FC-61EE-4F9F-834A-3D7868F9D7C6}"/>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CNN Domains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08D189-6589-48EA-B8FA-8DC5C5510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577"/>
            <a:ext cx="12192000" cy="5704845"/>
          </a:xfrm>
          <a:prstGeom prst="rect">
            <a:avLst/>
          </a:prstGeom>
        </p:spPr>
      </p:pic>
      <p:sp>
        <p:nvSpPr>
          <p:cNvPr id="4" name="TextBox 3">
            <a:extLst>
              <a:ext uri="{FF2B5EF4-FFF2-40B4-BE49-F238E27FC236}">
                <a16:creationId xmlns:a16="http://schemas.microsoft.com/office/drawing/2014/main" id="{12B6E1B8-4599-46C4-AF08-A417D5E0EF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18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C8DF6-628E-424D-99D2-746FC58102D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text, shore, picture frame&#10;&#10;Description automatically generated">
            <a:extLst>
              <a:ext uri="{FF2B5EF4-FFF2-40B4-BE49-F238E27FC236}">
                <a16:creationId xmlns:a16="http://schemas.microsoft.com/office/drawing/2014/main" id="{C1A503BA-BAE7-46E6-96FE-D9651D94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349"/>
            <a:ext cx="12141585" cy="5658401"/>
          </a:xfrm>
          <a:prstGeom prst="rect">
            <a:avLst/>
          </a:prstGeom>
        </p:spPr>
      </p:pic>
      <p:pic>
        <p:nvPicPr>
          <p:cNvPr id="7" name="Picture 6">
            <a:extLst>
              <a:ext uri="{FF2B5EF4-FFF2-40B4-BE49-F238E27FC236}">
                <a16:creationId xmlns:a16="http://schemas.microsoft.com/office/drawing/2014/main" id="{EB397FFA-991A-4001-9A0A-8E5CB745043D}"/>
              </a:ext>
            </a:extLst>
          </p:cNvPr>
          <p:cNvPicPr>
            <a:picLocks noChangeAspect="1"/>
          </p:cNvPicPr>
          <p:nvPr/>
        </p:nvPicPr>
        <p:blipFill>
          <a:blip r:embed="rId4"/>
          <a:stretch>
            <a:fillRect/>
          </a:stretch>
        </p:blipFill>
        <p:spPr>
          <a:xfrm>
            <a:off x="255587" y="1885950"/>
            <a:ext cx="1038225" cy="3467100"/>
          </a:xfrm>
          <a:prstGeom prst="rect">
            <a:avLst/>
          </a:prstGeom>
        </p:spPr>
      </p:pic>
      <p:pic>
        <p:nvPicPr>
          <p:cNvPr id="9" name="Picture 8">
            <a:extLst>
              <a:ext uri="{FF2B5EF4-FFF2-40B4-BE49-F238E27FC236}">
                <a16:creationId xmlns:a16="http://schemas.microsoft.com/office/drawing/2014/main" id="{CF50A34C-1955-488D-BA23-20C339BED185}"/>
              </a:ext>
            </a:extLst>
          </p:cNvPr>
          <p:cNvPicPr>
            <a:picLocks noChangeAspect="1"/>
          </p:cNvPicPr>
          <p:nvPr/>
        </p:nvPicPr>
        <p:blipFill>
          <a:blip r:embed="rId5"/>
          <a:stretch>
            <a:fillRect/>
          </a:stretch>
        </p:blipFill>
        <p:spPr>
          <a:xfrm>
            <a:off x="1728787" y="688975"/>
            <a:ext cx="3476625" cy="781050"/>
          </a:xfrm>
          <a:prstGeom prst="rect">
            <a:avLst/>
          </a:prstGeom>
        </p:spPr>
      </p:pic>
      <p:pic>
        <p:nvPicPr>
          <p:cNvPr id="11" name="Picture 10">
            <a:extLst>
              <a:ext uri="{FF2B5EF4-FFF2-40B4-BE49-F238E27FC236}">
                <a16:creationId xmlns:a16="http://schemas.microsoft.com/office/drawing/2014/main" id="{1C0FEE72-1B96-4012-AFFB-AACF1305CE1B}"/>
              </a:ext>
            </a:extLst>
          </p:cNvPr>
          <p:cNvPicPr>
            <a:picLocks noChangeAspect="1"/>
          </p:cNvPicPr>
          <p:nvPr/>
        </p:nvPicPr>
        <p:blipFill>
          <a:blip r:embed="rId6"/>
          <a:stretch>
            <a:fillRect/>
          </a:stretch>
        </p:blipFill>
        <p:spPr>
          <a:xfrm>
            <a:off x="6218237" y="301349"/>
            <a:ext cx="1762125" cy="1885950"/>
          </a:xfrm>
          <a:prstGeom prst="rect">
            <a:avLst/>
          </a:prstGeom>
        </p:spPr>
      </p:pic>
    </p:spTree>
    <p:extLst>
      <p:ext uri="{BB962C8B-B14F-4D97-AF65-F5344CB8AC3E}">
        <p14:creationId xmlns:p14="http://schemas.microsoft.com/office/powerpoint/2010/main" val="7355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61AD79F-B2FB-F2BF-3070-A874D0BC8C30}"/>
              </a:ext>
            </a:extLst>
          </p:cNvPr>
          <p:cNvGrpSpPr/>
          <p:nvPr/>
        </p:nvGrpSpPr>
        <p:grpSpPr>
          <a:xfrm>
            <a:off x="4114697" y="2292391"/>
            <a:ext cx="1062610" cy="2269950"/>
            <a:chOff x="4114697" y="2292391"/>
            <a:chExt cx="1062610" cy="2269950"/>
          </a:xfrm>
        </p:grpSpPr>
        <p:sp>
          <p:nvSpPr>
            <p:cNvPr id="3" name="Rounded Rectangle 2">
              <a:extLst>
                <a:ext uri="{FF2B5EF4-FFF2-40B4-BE49-F238E27FC236}">
                  <a16:creationId xmlns:a16="http://schemas.microsoft.com/office/drawing/2014/main" id="{B3B2C42F-D296-E7C1-C362-15D18C90A98E}"/>
                </a:ext>
              </a:extLst>
            </p:cNvPr>
            <p:cNvSpPr/>
            <p:nvPr/>
          </p:nvSpPr>
          <p:spPr>
            <a:xfrm>
              <a:off x="4114698" y="2295659"/>
              <a:ext cx="106260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1192B8-4791-BBF8-E27D-D20ADB9F3BA4}"/>
                </a:ext>
              </a:extLst>
            </p:cNvPr>
            <p:cNvSpPr txBox="1"/>
            <p:nvPr/>
          </p:nvSpPr>
          <p:spPr>
            <a:xfrm>
              <a:off x="4114697" y="2292391"/>
              <a:ext cx="1062610" cy="1246495"/>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atomic</a:t>
              </a:r>
            </a:p>
            <a:p>
              <a:pPr algn="ctr"/>
              <a:r>
                <a:rPr lang="en-US" sz="1200" dirty="0">
                  <a:solidFill>
                    <a:schemeClr val="bg1"/>
                  </a:solidFill>
                  <a:latin typeface="Avenir" panose="02000503020000020003" pitchFamily="2" charset="0"/>
                </a:rPr>
                <a:t>(scalars)</a:t>
              </a:r>
            </a:p>
            <a:p>
              <a:pPr algn="ctr"/>
              <a:endParaRPr lang="en-US" sz="1200" dirty="0">
                <a:solidFill>
                  <a:schemeClr val="bg1"/>
                </a:solidFill>
                <a:latin typeface="Avenir" panose="02000503020000020003" pitchFamily="2" charset="0"/>
              </a:endParaRPr>
            </a:p>
            <a:p>
              <a:pPr algn="ctr"/>
              <a:endParaRPr lang="en-US" b="1" dirty="0">
                <a:solidFill>
                  <a:schemeClr val="bg1"/>
                </a:solidFill>
                <a:latin typeface="Avenir Black" panose="02000503020000020003" pitchFamily="2" charset="0"/>
              </a:endParaRPr>
            </a:p>
            <a:p>
              <a:pPr algn="ctr"/>
              <a:r>
                <a:rPr lang="en-US" b="1" dirty="0">
                  <a:solidFill>
                    <a:schemeClr val="bg1"/>
                  </a:solidFill>
                  <a:latin typeface="Avenir Black" panose="02000503020000020003" pitchFamily="2" charset="0"/>
                </a:rPr>
                <a:t>32</a:t>
              </a:r>
            </a:p>
          </p:txBody>
        </p:sp>
      </p:grpSp>
      <p:grpSp>
        <p:nvGrpSpPr>
          <p:cNvPr id="23" name="Group 22">
            <a:extLst>
              <a:ext uri="{FF2B5EF4-FFF2-40B4-BE49-F238E27FC236}">
                <a16:creationId xmlns:a16="http://schemas.microsoft.com/office/drawing/2014/main" id="{4A67D70B-5D9E-F9DF-20E9-7FD74F52E202}"/>
              </a:ext>
            </a:extLst>
          </p:cNvPr>
          <p:cNvGrpSpPr/>
          <p:nvPr/>
        </p:nvGrpSpPr>
        <p:grpSpPr>
          <a:xfrm>
            <a:off x="5299759" y="2292391"/>
            <a:ext cx="2749638" cy="2273500"/>
            <a:chOff x="5299759" y="2292391"/>
            <a:chExt cx="2749638" cy="2273500"/>
          </a:xfrm>
        </p:grpSpPr>
        <p:sp>
          <p:nvSpPr>
            <p:cNvPr id="5" name="Rounded Rectangle 4">
              <a:extLst>
                <a:ext uri="{FF2B5EF4-FFF2-40B4-BE49-F238E27FC236}">
                  <a16:creationId xmlns:a16="http://schemas.microsoft.com/office/drawing/2014/main" id="{C5B40C6C-95E4-350B-01B4-40EBBDE62490}"/>
                </a:ext>
              </a:extLst>
            </p:cNvPr>
            <p:cNvSpPr/>
            <p:nvPr/>
          </p:nvSpPr>
          <p:spPr>
            <a:xfrm>
              <a:off x="5299759"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7E58FCC-2D13-7FF1-6BBF-AD3835B0D711}"/>
                </a:ext>
              </a:extLst>
            </p:cNvPr>
            <p:cNvSpPr/>
            <p:nvPr/>
          </p:nvSpPr>
          <p:spPr>
            <a:xfrm>
              <a:off x="7006208"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DBEE353-9629-FD1B-C46E-16E79210B1FE}"/>
                </a:ext>
              </a:extLst>
            </p:cNvPr>
            <p:cNvSpPr/>
            <p:nvPr/>
          </p:nvSpPr>
          <p:spPr>
            <a:xfrm>
              <a:off x="5750417" y="2295659"/>
              <a:ext cx="1873876"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3B8F55-1ECB-346D-34DE-05EDF77B8D56}"/>
                </a:ext>
              </a:extLst>
            </p:cNvPr>
            <p:cNvSpPr txBox="1"/>
            <p:nvPr/>
          </p:nvSpPr>
          <p:spPr>
            <a:xfrm>
              <a:off x="5325313" y="2292391"/>
              <a:ext cx="2724084" cy="507831"/>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vectors</a:t>
              </a:r>
            </a:p>
            <a:p>
              <a:pPr algn="ctr"/>
              <a:r>
                <a:rPr lang="en-US" sz="1200" dirty="0">
                  <a:solidFill>
                    <a:schemeClr val="bg1"/>
                  </a:solidFill>
                  <a:latin typeface="Avenir" panose="02000503020000020003" pitchFamily="2" charset="0"/>
                </a:rPr>
                <a:t>[3,5]</a:t>
              </a:r>
            </a:p>
          </p:txBody>
        </p:sp>
        <p:cxnSp>
          <p:nvCxnSpPr>
            <p:cNvPr id="12" name="Straight Arrow Connector 11">
              <a:extLst>
                <a:ext uri="{FF2B5EF4-FFF2-40B4-BE49-F238E27FC236}">
                  <a16:creationId xmlns:a16="http://schemas.microsoft.com/office/drawing/2014/main" id="{CF28A50F-531D-4878-9DB1-21C188E194AA}"/>
                </a:ext>
              </a:extLst>
            </p:cNvPr>
            <p:cNvCxnSpPr/>
            <p:nvPr/>
          </p:nvCxnSpPr>
          <p:spPr>
            <a:xfrm flipV="1">
              <a:off x="5750417" y="2800222"/>
              <a:ext cx="0" cy="14450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C0349-C82B-37D4-E6FB-70D018E4EFB0}"/>
                </a:ext>
              </a:extLst>
            </p:cNvPr>
            <p:cNvCxnSpPr>
              <a:cxnSpLocks/>
            </p:cNvCxnSpPr>
            <p:nvPr/>
          </p:nvCxnSpPr>
          <p:spPr>
            <a:xfrm>
              <a:off x="5750417" y="4232356"/>
              <a:ext cx="17214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220DCC-1CF1-9418-6E7D-E2457F1905D9}"/>
                </a:ext>
              </a:extLst>
            </p:cNvPr>
            <p:cNvCxnSpPr>
              <a:cxnSpLocks/>
            </p:cNvCxnSpPr>
            <p:nvPr/>
          </p:nvCxnSpPr>
          <p:spPr>
            <a:xfrm flipV="1">
              <a:off x="5778474" y="3317956"/>
              <a:ext cx="802630" cy="899438"/>
            </a:xfrm>
            <a:prstGeom prst="straightConnector1">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8D355FF-074E-A824-8A80-176C853A54C7}"/>
                </a:ext>
              </a:extLst>
            </p:cNvPr>
            <p:cNvSpPr/>
            <p:nvPr/>
          </p:nvSpPr>
          <p:spPr>
            <a:xfrm>
              <a:off x="6561937" y="3091078"/>
              <a:ext cx="225281" cy="2252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a:extLst>
                <a:ext uri="{FF2B5EF4-FFF2-40B4-BE49-F238E27FC236}">
                  <a16:creationId xmlns:a16="http://schemas.microsoft.com/office/drawing/2014/main" id="{5B5798EF-7608-8138-D230-3789E25D0D7D}"/>
                </a:ext>
              </a:extLst>
            </p:cNvPr>
            <p:cNvSpPr txBox="1"/>
            <p:nvPr/>
          </p:nvSpPr>
          <p:spPr>
            <a:xfrm>
              <a:off x="6149610" y="4258114"/>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3</a:t>
              </a:r>
            </a:p>
          </p:txBody>
        </p:sp>
      </p:grpSp>
      <p:sp>
        <p:nvSpPr>
          <p:cNvPr id="22" name="TextBox 21">
            <a:extLst>
              <a:ext uri="{FF2B5EF4-FFF2-40B4-BE49-F238E27FC236}">
                <a16:creationId xmlns:a16="http://schemas.microsoft.com/office/drawing/2014/main" id="{E77B06F3-BA68-30BF-B256-BB28E9408602}"/>
              </a:ext>
            </a:extLst>
          </p:cNvPr>
          <p:cNvSpPr txBox="1"/>
          <p:nvPr/>
        </p:nvSpPr>
        <p:spPr>
          <a:xfrm>
            <a:off x="5064564" y="3121222"/>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5</a:t>
            </a:r>
          </a:p>
        </p:txBody>
      </p:sp>
    </p:spTree>
    <p:extLst>
      <p:ext uri="{BB962C8B-B14F-4D97-AF65-F5344CB8AC3E}">
        <p14:creationId xmlns:p14="http://schemas.microsoft.com/office/powerpoint/2010/main" val="149355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898"/>
                    </a14:imgEffect>
                    <a14:imgEffect>
                      <a14:saturation sat="193000"/>
                    </a14:imgEffect>
                    <a14:imgEffect>
                      <a14:brightnessContrast contrast="40000"/>
                    </a14:imgEffect>
                  </a14:imgLayer>
                </a14:imgProps>
              </a:ext>
            </a:extLst>
          </a:blip>
          <a:stretch>
            <a:fillRect/>
          </a:stretch>
        </p:blipFill>
        <p:spPr>
          <a:xfrm>
            <a:off x="3819525" y="1552575"/>
            <a:ext cx="4552950" cy="3752850"/>
          </a:xfrm>
          <a:prstGeom prst="rect">
            <a:avLst/>
          </a:prstGeom>
        </p:spPr>
      </p:pic>
      <p:sp>
        <p:nvSpPr>
          <p:cNvPr id="2" name="Rectangle 1">
            <a:extLst>
              <a:ext uri="{FF2B5EF4-FFF2-40B4-BE49-F238E27FC236}">
                <a16:creationId xmlns:a16="http://schemas.microsoft.com/office/drawing/2014/main" id="{8FC401E8-5DCA-807E-08AE-6CBC6D529BE1}"/>
              </a:ext>
            </a:extLst>
          </p:cNvPr>
          <p:cNvSpPr/>
          <p:nvPr/>
        </p:nvSpPr>
        <p:spPr>
          <a:xfrm>
            <a:off x="4020671" y="3818965"/>
            <a:ext cx="927847" cy="564776"/>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3FDAA7-9765-ACF4-55F9-E6E56FA04B70}"/>
              </a:ext>
            </a:extLst>
          </p:cNvPr>
          <p:cNvSpPr/>
          <p:nvPr/>
        </p:nvSpPr>
        <p:spPr>
          <a:xfrm>
            <a:off x="5262283" y="2689412"/>
            <a:ext cx="1582270" cy="421340"/>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1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081"/>
                    </a14:imgEffect>
                    <a14:imgEffect>
                      <a14:saturation sat="167000"/>
                    </a14:imgEffect>
                    <a14:imgEffect>
                      <a14:brightnessContrast contrast="29000"/>
                    </a14:imgEffect>
                  </a14:imgLayer>
                </a14:imgProps>
              </a:ext>
            </a:extLst>
          </a:blip>
          <a:stretch>
            <a:fillRect/>
          </a:stretch>
        </p:blipFill>
        <p:spPr>
          <a:xfrm>
            <a:off x="3819525" y="1543050"/>
            <a:ext cx="4552950" cy="3771900"/>
          </a:xfrm>
          <a:prstGeom prst="rect">
            <a:avLst/>
          </a:prstGeom>
        </p:spPr>
      </p:pic>
      <p:sp>
        <p:nvSpPr>
          <p:cNvPr id="19" name="Freeform 18">
            <a:extLst>
              <a:ext uri="{FF2B5EF4-FFF2-40B4-BE49-F238E27FC236}">
                <a16:creationId xmlns:a16="http://schemas.microsoft.com/office/drawing/2014/main" id="{27EB33A9-5023-F140-C566-7C15F0AEA296}"/>
              </a:ext>
            </a:extLst>
          </p:cNvPr>
          <p:cNvSpPr/>
          <p:nvPr/>
        </p:nvSpPr>
        <p:spPr>
          <a:xfrm>
            <a:off x="5344038" y="3006022"/>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608BB287-5FC9-D176-6A9E-D68FD4D7C937}"/>
              </a:ext>
            </a:extLst>
          </p:cNvPr>
          <p:cNvSpPr/>
          <p:nvPr/>
        </p:nvSpPr>
        <p:spPr>
          <a:xfrm>
            <a:off x="5419782" y="3076291"/>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E27A2EB6-8C74-D585-69E9-A7C7296B8493}"/>
              </a:ext>
            </a:extLst>
          </p:cNvPr>
          <p:cNvSpPr/>
          <p:nvPr/>
        </p:nvSpPr>
        <p:spPr>
          <a:xfrm>
            <a:off x="5495526" y="3146560"/>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1AE7873-1989-9B76-E743-EEE1873F7BF6}"/>
              </a:ext>
            </a:extLst>
          </p:cNvPr>
          <p:cNvSpPr/>
          <p:nvPr/>
        </p:nvSpPr>
        <p:spPr>
          <a:xfrm>
            <a:off x="5571270" y="3216829"/>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037DCFAA-7EA7-59D7-5DD3-BE1B27FCAF17}"/>
              </a:ext>
            </a:extLst>
          </p:cNvPr>
          <p:cNvSpPr/>
          <p:nvPr/>
        </p:nvSpPr>
        <p:spPr>
          <a:xfrm>
            <a:off x="5641539" y="3287098"/>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13D384-DC1B-613B-86FE-20C2677CB4BD}"/>
              </a:ext>
            </a:extLst>
          </p:cNvPr>
          <p:cNvSpPr/>
          <p:nvPr/>
        </p:nvSpPr>
        <p:spPr>
          <a:xfrm>
            <a:off x="5721844" y="3350975"/>
            <a:ext cx="1511224" cy="1326887"/>
          </a:xfrm>
          <a:prstGeom prst="rect">
            <a:avLst/>
          </a:pr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21"/>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20"/>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Free Handout Cliparts, Download Free Handout Cliparts png images, Free  ClipArts on Clipart Library">
            <a:extLst>
              <a:ext uri="{FF2B5EF4-FFF2-40B4-BE49-F238E27FC236}">
                <a16:creationId xmlns:a16="http://schemas.microsoft.com/office/drawing/2014/main" id="{E1B8E823-EFB4-44E4-AD67-3F84DFEA4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4">
            <a:extLst>
              <a:ext uri="{FF2B5EF4-FFF2-40B4-BE49-F238E27FC236}">
                <a16:creationId xmlns:a16="http://schemas.microsoft.com/office/drawing/2014/main" id="{BC0B3CE1-0014-44BA-935A-1A903EDBC07C}"/>
              </a:ext>
            </a:extLst>
          </p:cNvPr>
          <p:cNvSpPr txBox="1">
            <a:spLocks/>
          </p:cNvSpPr>
          <p:nvPr/>
        </p:nvSpPr>
        <p:spPr>
          <a:xfrm>
            <a:off x="0" y="0"/>
            <a:ext cx="12192000" cy="160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rPr>
              <a:t>Google AI Glossary</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The MNIST classifier</a:t>
            </a:r>
          </a:p>
          <a:p>
            <a:pPr algn="ctr"/>
            <a:r>
              <a:rPr lang="en-US" sz="3600" dirty="0">
                <a:solidFill>
                  <a:schemeClr val="tx1">
                    <a:lumMod val="65000"/>
                    <a:lumOff val="35000"/>
                  </a:schemeClr>
                </a:solidFill>
                <a:latin typeface="Palatino Linotype" panose="02040502050505030304" pitchFamily="18" charset="0"/>
              </a:rPr>
              <a:t>01.2_mnist.ipynb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JupyterLab / CoLab</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Biology of Vision</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latin typeface="Palatino Linotype" panose="02040502050505030304" pitchFamily="18" charset="0"/>
              </a:rPr>
              <a:t> Image Basics</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Vocabulary</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50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F10DEB-D541-45FB-82D3-3BBCF1387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953" y="2075305"/>
            <a:ext cx="2870914" cy="2406754"/>
          </a:xfrm>
          <a:prstGeom prst="rect">
            <a:avLst/>
          </a:prstGeom>
        </p:spPr>
      </p:pic>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E677-414D-4F01-AC50-F7130C48F87A}"/>
              </a:ext>
            </a:extLst>
          </p:cNvPr>
          <p:cNvPicPr>
            <a:picLocks noChangeAspect="1"/>
          </p:cNvPicPr>
          <p:nvPr/>
        </p:nvPicPr>
        <p:blipFill>
          <a:blip r:embed="rId3"/>
          <a:stretch>
            <a:fillRect/>
          </a:stretch>
        </p:blipFill>
        <p:spPr>
          <a:xfrm>
            <a:off x="1929114" y="2068974"/>
            <a:ext cx="8333772" cy="2720051"/>
          </a:xfrm>
          <a:prstGeom prst="rect">
            <a:avLst/>
          </a:prstGeom>
        </p:spPr>
      </p:pic>
      <p:sp>
        <p:nvSpPr>
          <p:cNvPr id="3" name="TextBox 2">
            <a:extLst>
              <a:ext uri="{FF2B5EF4-FFF2-40B4-BE49-F238E27FC236}">
                <a16:creationId xmlns:a16="http://schemas.microsoft.com/office/drawing/2014/main" id="{E1C9A6E2-2BFD-44C8-A426-4B4C6B55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24DB-C0F8-402C-829E-1CB5EC3E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3" y="1679559"/>
            <a:ext cx="11860614" cy="3498881"/>
          </a:xfrm>
          <a:prstGeom prst="rect">
            <a:avLst/>
          </a:prstGeom>
        </p:spPr>
      </p:pic>
      <p:sp>
        <p:nvSpPr>
          <p:cNvPr id="4" name="TextBox 3">
            <a:extLst>
              <a:ext uri="{FF2B5EF4-FFF2-40B4-BE49-F238E27FC236}">
                <a16:creationId xmlns:a16="http://schemas.microsoft.com/office/drawing/2014/main" id="{D0EC8CC0-8817-45F8-AB62-F008537780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799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Computer Vision</a:t>
            </a:r>
          </a:p>
          <a:p>
            <a:pPr algn="ctr"/>
            <a:r>
              <a:rPr lang="en-US" sz="3600" dirty="0">
                <a:solidFill>
                  <a:schemeClr val="tx1">
                    <a:lumMod val="65000"/>
                    <a:lumOff val="35000"/>
                  </a:schemeClr>
                </a:solidFill>
                <a:latin typeface="Palatino Linotype" panose="02040502050505030304" pitchFamily="18" charset="0"/>
              </a:rPr>
              <a:t>01.1_vision.ipynb</a:t>
            </a:r>
            <a:endParaRPr lang="en-US" sz="3600" dirty="0"/>
          </a:p>
        </p:txBody>
      </p:sp>
    </p:spTree>
    <p:extLst>
      <p:ext uri="{BB962C8B-B14F-4D97-AF65-F5344CB8AC3E}">
        <p14:creationId xmlns:p14="http://schemas.microsoft.com/office/powerpoint/2010/main" val="42760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45016518-B093-4034-A04C-3B258BCD544E}"/>
              </a:ext>
            </a:extLst>
          </p:cNvPr>
          <p:cNvSpPr>
            <a:spLocks noGrp="1"/>
          </p:cNvSpPr>
          <p:nvPr>
            <p:ph type="title"/>
          </p:nvPr>
        </p:nvSpPr>
        <p:spPr>
          <a:xfrm>
            <a:off x="0" y="2849217"/>
            <a:ext cx="12192000" cy="778736"/>
          </a:xfrm>
        </p:spPr>
        <p:txBody>
          <a:bodyPr>
            <a:normAutofit/>
          </a:bodyPr>
          <a:lstStyle/>
          <a:p>
            <a:pPr algn="ctr"/>
            <a:r>
              <a:rPr lang="en-US" sz="4000" dirty="0">
                <a:latin typeface="Palatino Linotype" panose="02040502050505030304" pitchFamily="18" charset="0"/>
              </a:rPr>
              <a:t>Why do we need Convolutional Neural Networks?</a:t>
            </a:r>
          </a:p>
        </p:txBody>
      </p:sp>
      <p:sp>
        <p:nvSpPr>
          <p:cNvPr id="5" name="TextBox 4">
            <a:extLst>
              <a:ext uri="{FF2B5EF4-FFF2-40B4-BE49-F238E27FC236}">
                <a16:creationId xmlns:a16="http://schemas.microsoft.com/office/drawing/2014/main" id="{0CCD5364-5B0B-4E7A-B2C3-BB41CF8A8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4244</TotalTime>
  <Words>2926</Words>
  <Application>Microsoft Office PowerPoint</Application>
  <PresentationFormat>Widescreen</PresentationFormat>
  <Paragraphs>183</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Avenir</vt:lpstr>
      <vt:lpstr>Avenir Black</vt:lpstr>
      <vt:lpstr>Avenir Heavy</vt:lpstr>
      <vt:lpstr>MinionPro-Regular</vt:lpstr>
      <vt:lpstr>Arial</vt:lpstr>
      <vt:lpstr>Calibri</vt:lpstr>
      <vt:lpstr>Calibri Light</vt:lpstr>
      <vt:lpstr>Lato</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Why do we need Convolutional Neural Networks?</vt:lpstr>
      <vt:lpstr>CNN Domains</vt:lpstr>
      <vt:lpstr>PowerPoint Presentation</vt:lpstr>
      <vt:lpstr>PowerPoint Presentation</vt:lpstr>
      <vt:lpstr>PowerPoint Presentation</vt:lpstr>
      <vt:lpstr>PowerPoint Presentation</vt:lpstr>
      <vt:lpstr>PowerPoint Presentation</vt:lpstr>
      <vt:lpstr>PowerPoint Presentation</vt:lpstr>
      <vt:lpstr>Tensors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339</cp:revision>
  <cp:lastPrinted>2021-10-19T13:01:34Z</cp:lastPrinted>
  <dcterms:created xsi:type="dcterms:W3CDTF">2021-03-18T17:30:04Z</dcterms:created>
  <dcterms:modified xsi:type="dcterms:W3CDTF">2022-09-08T14:59:09Z</dcterms:modified>
</cp:coreProperties>
</file>