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321" r:id="rId3"/>
    <p:sldId id="292" r:id="rId4"/>
    <p:sldId id="330" r:id="rId5"/>
    <p:sldId id="332" r:id="rId6"/>
    <p:sldId id="333" r:id="rId7"/>
    <p:sldId id="334" r:id="rId8"/>
    <p:sldId id="335" r:id="rId9"/>
    <p:sldId id="326" r:id="rId10"/>
    <p:sldId id="336" r:id="rId11"/>
    <p:sldId id="337" r:id="rId12"/>
    <p:sldId id="331" r:id="rId13"/>
    <p:sldId id="327" r:id="rId14"/>
    <p:sldId id="328" r:id="rId15"/>
    <p:sldId id="329" r:id="rId16"/>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76671" autoAdjust="0"/>
  </p:normalViewPr>
  <p:slideViewPr>
    <p:cSldViewPr snapToGrid="0" showGuides="1">
      <p:cViewPr varScale="1">
        <p:scale>
          <a:sx n="57" d="100"/>
          <a:sy n="57" d="100"/>
        </p:scale>
        <p:origin x="884"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12/6/2022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90378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4463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47406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complete workflow – the next slide shows how the College of Medicine presented a similar workflow.</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161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 single number is said to be atomic.  </a:t>
            </a:r>
          </a:p>
          <a:p>
            <a:endParaRPr lang="en-US" dirty="0">
              <a:latin typeface="+mn-lt"/>
            </a:endParaRPr>
          </a:p>
          <a:p>
            <a:r>
              <a:rPr lang="en-US" dirty="0">
                <a:latin typeface="+mn-lt"/>
              </a:rPr>
              <a:t>In machine learning, a vector is a list of numbers.  The more precise mathematical definition states that </a:t>
            </a:r>
            <a:r>
              <a:rPr lang="en-US">
                <a:latin typeface="+mn-lt"/>
              </a:rPr>
              <a:t>a vector  </a:t>
            </a:r>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3009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5.wdp"/><Relationship Id="rId5" Type="http://schemas.microsoft.com/office/2007/relationships/hdphoto" Target="../media/hdphoto4.wdp"/><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Terminology &amp; Data Types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4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D05F5D2-C0E4-0158-1CDE-6CA3B26F0C5B}"/>
              </a:ext>
            </a:extLst>
          </p:cNvPr>
          <p:cNvGrpSpPr/>
          <p:nvPr/>
        </p:nvGrpSpPr>
        <p:grpSpPr>
          <a:xfrm>
            <a:off x="310878" y="629091"/>
            <a:ext cx="11113794" cy="5472237"/>
            <a:chOff x="310878" y="629091"/>
            <a:chExt cx="11113794" cy="5472237"/>
          </a:xfrm>
        </p:grpSpPr>
        <p:sp>
          <p:nvSpPr>
            <p:cNvPr id="5" name="Rounded Rectangle 4">
              <a:extLst>
                <a:ext uri="{FF2B5EF4-FFF2-40B4-BE49-F238E27FC236}">
                  <a16:creationId xmlns:a16="http://schemas.microsoft.com/office/drawing/2014/main" id="{17B3E2FC-034E-A0F9-EA3F-8149AAD302BB}"/>
                </a:ext>
              </a:extLst>
            </p:cNvPr>
            <p:cNvSpPr/>
            <p:nvPr/>
          </p:nvSpPr>
          <p:spPr>
            <a:xfrm>
              <a:off x="310878" y="629091"/>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0BC4B7A-DC56-98BE-6953-D7AFB104BC20}"/>
                </a:ext>
              </a:extLst>
            </p:cNvPr>
            <p:cNvSpPr/>
            <p:nvPr/>
          </p:nvSpPr>
          <p:spPr>
            <a:xfrm>
              <a:off x="310878" y="2580587"/>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E89F91F-AA78-D4D0-4562-5F67695F4147}"/>
                </a:ext>
              </a:extLst>
            </p:cNvPr>
            <p:cNvGrpSpPr/>
            <p:nvPr/>
          </p:nvGrpSpPr>
          <p:grpSpPr>
            <a:xfrm>
              <a:off x="2401501" y="1637760"/>
              <a:ext cx="9023171" cy="4463568"/>
              <a:chOff x="2401501" y="1637760"/>
              <a:chExt cx="9023171" cy="4463568"/>
            </a:xfrm>
            <a:solidFill>
              <a:schemeClr val="bg1"/>
            </a:solidFill>
          </p:grpSpPr>
          <p:sp>
            <p:nvSpPr>
              <p:cNvPr id="10" name="Rounded Rectangle 9">
                <a:extLst>
                  <a:ext uri="{FF2B5EF4-FFF2-40B4-BE49-F238E27FC236}">
                    <a16:creationId xmlns:a16="http://schemas.microsoft.com/office/drawing/2014/main" id="{8A89127D-7AC0-7B0E-E4DF-7537B59E3F3C}"/>
                  </a:ext>
                </a:extLst>
              </p:cNvPr>
              <p:cNvSpPr/>
              <p:nvPr/>
            </p:nvSpPr>
            <p:spPr>
              <a:xfrm>
                <a:off x="8191808"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72077F6-AC03-F889-57C5-51F93F9D8E7E}"/>
                  </a:ext>
                </a:extLst>
              </p:cNvPr>
              <p:cNvSpPr/>
              <p:nvPr/>
            </p:nvSpPr>
            <p:spPr>
              <a:xfrm>
                <a:off x="9518599" y="3277791"/>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E50E165-AFBA-0180-BD1D-4DDEF7F1D36B}"/>
                  </a:ext>
                </a:extLst>
              </p:cNvPr>
              <p:cNvSpPr/>
              <p:nvPr/>
            </p:nvSpPr>
            <p:spPr>
              <a:xfrm>
                <a:off x="7194172" y="32945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386A93AC-16F0-C22C-ADB0-56E2AE85922A}"/>
                  </a:ext>
                </a:extLst>
              </p:cNvPr>
              <p:cNvSpPr/>
              <p:nvPr/>
            </p:nvSpPr>
            <p:spPr>
              <a:xfrm>
                <a:off x="4855274" y="32746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DFC802-07C1-5BBB-5E0E-8C35C3FA1B54}"/>
                  </a:ext>
                </a:extLst>
              </p:cNvPr>
              <p:cNvSpPr/>
              <p:nvPr/>
            </p:nvSpPr>
            <p:spPr>
              <a:xfrm>
                <a:off x="9470382" y="1647462"/>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E77EE91-E629-6E35-2AC3-28B49F77BEA9}"/>
                  </a:ext>
                </a:extLst>
              </p:cNvPr>
              <p:cNvSpPr/>
              <p:nvPr/>
            </p:nvSpPr>
            <p:spPr>
              <a:xfrm>
                <a:off x="7147952" y="1664259"/>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1AF2953-A56B-3438-C699-9F3C98E63BF8}"/>
                  </a:ext>
                </a:extLst>
              </p:cNvPr>
              <p:cNvSpPr/>
              <p:nvPr/>
            </p:nvSpPr>
            <p:spPr>
              <a:xfrm>
                <a:off x="4825522" y="1639277"/>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ounded Rectangle 6">
                <a:extLst>
                  <a:ext uri="{FF2B5EF4-FFF2-40B4-BE49-F238E27FC236}">
                    <a16:creationId xmlns:a16="http://schemas.microsoft.com/office/drawing/2014/main" id="{7D154525-8FC4-CBF5-26AC-B55409AA7105}"/>
                  </a:ext>
                </a:extLst>
              </p:cNvPr>
              <p:cNvSpPr/>
              <p:nvPr/>
            </p:nvSpPr>
            <p:spPr>
              <a:xfrm>
                <a:off x="2401501" y="1637760"/>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293669A-3F2F-1174-2589-BEC4610F99D8}"/>
                  </a:ext>
                </a:extLst>
              </p:cNvPr>
              <p:cNvSpPr/>
              <p:nvPr/>
            </p:nvSpPr>
            <p:spPr>
              <a:xfrm>
                <a:off x="5808310"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TextBox 35">
            <a:extLst>
              <a:ext uri="{FF2B5EF4-FFF2-40B4-BE49-F238E27FC236}">
                <a16:creationId xmlns:a16="http://schemas.microsoft.com/office/drawing/2014/main" id="{56270469-1C2F-B0B8-AD83-8FA82F6CA8B1}"/>
              </a:ext>
            </a:extLst>
          </p:cNvPr>
          <p:cNvSpPr txBox="1"/>
          <p:nvPr/>
        </p:nvSpPr>
        <p:spPr>
          <a:xfrm>
            <a:off x="2298522" y="2594290"/>
            <a:ext cx="2027022" cy="147732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Research Method</a:t>
            </a:r>
          </a:p>
          <a:p>
            <a:pPr algn="ctr"/>
            <a:r>
              <a:rPr lang="en-US" sz="1200" dirty="0">
                <a:solidFill>
                  <a:schemeClr val="bg2">
                    <a:lumMod val="50000"/>
                  </a:schemeClr>
                </a:solidFill>
                <a:latin typeface="Avenir" panose="02000503020000020003" pitchFamily="2" charset="0"/>
              </a:rPr>
              <a:t>Machine Learning </a:t>
            </a:r>
          </a:p>
          <a:p>
            <a:pPr algn="ctr"/>
            <a:r>
              <a:rPr lang="en-US" sz="1200" dirty="0">
                <a:solidFill>
                  <a:schemeClr val="bg2">
                    <a:lumMod val="50000"/>
                  </a:schemeClr>
                </a:solidFill>
                <a:latin typeface="Avenir" panose="02000503020000020003" pitchFamily="2" charset="0"/>
              </a:rPr>
              <a:t>Deep Learning</a:t>
            </a:r>
          </a:p>
          <a:p>
            <a:pPr algn="ctr"/>
            <a:r>
              <a:rPr lang="en-US" sz="1200" dirty="0">
                <a:solidFill>
                  <a:schemeClr val="bg2">
                    <a:lumMod val="50000"/>
                  </a:schemeClr>
                </a:solidFill>
                <a:latin typeface="Avenir" panose="02000503020000020003" pitchFamily="2" charset="0"/>
              </a:rPr>
              <a:t>Supervised</a:t>
            </a:r>
          </a:p>
          <a:p>
            <a:pPr algn="ctr"/>
            <a:r>
              <a:rPr lang="en-US" sz="1200" dirty="0">
                <a:solidFill>
                  <a:schemeClr val="bg2">
                    <a:lumMod val="50000"/>
                  </a:schemeClr>
                </a:solidFill>
                <a:latin typeface="Avenir" panose="02000503020000020003" pitchFamily="2" charset="0"/>
              </a:rPr>
              <a:t>Unsupervised Reinforcement</a:t>
            </a:r>
          </a:p>
          <a:p>
            <a:pPr algn="ctr"/>
            <a:endParaRPr lang="en-US" dirty="0">
              <a:solidFill>
                <a:schemeClr val="bg2">
                  <a:lumMod val="50000"/>
                </a:schemeClr>
              </a:solidFill>
              <a:latin typeface="Avenir" panose="02000503020000020003" pitchFamily="2" charset="0"/>
            </a:endParaRPr>
          </a:p>
        </p:txBody>
      </p:sp>
      <p:sp>
        <p:nvSpPr>
          <p:cNvPr id="16" name="TextBox 15">
            <a:extLst>
              <a:ext uri="{FF2B5EF4-FFF2-40B4-BE49-F238E27FC236}">
                <a16:creationId xmlns:a16="http://schemas.microsoft.com/office/drawing/2014/main" id="{ECB1876E-56DE-EE54-DD8E-BF92B067DA91}"/>
              </a:ext>
            </a:extLst>
          </p:cNvPr>
          <p:cNvSpPr txBox="1"/>
          <p:nvPr/>
        </p:nvSpPr>
        <p:spPr>
          <a:xfrm>
            <a:off x="506907" y="876195"/>
            <a:ext cx="1514014" cy="584775"/>
          </a:xfrm>
          <a:prstGeom prst="rect">
            <a:avLst/>
          </a:prstGeom>
          <a:noFill/>
        </p:spPr>
        <p:txBody>
          <a:bodyPr wrap="square" rtlCol="0">
            <a:spAutoFit/>
          </a:bodyPr>
          <a:lstStyle/>
          <a:p>
            <a:pPr algn="ctr"/>
            <a:r>
              <a:rPr lang="en-US" sz="1600" dirty="0">
                <a:latin typeface="Avenir" panose="02000503020000020003" pitchFamily="2" charset="0"/>
              </a:rPr>
              <a:t>What is your question?</a:t>
            </a:r>
          </a:p>
        </p:txBody>
      </p:sp>
      <p:sp>
        <p:nvSpPr>
          <p:cNvPr id="17" name="TextBox 16">
            <a:extLst>
              <a:ext uri="{FF2B5EF4-FFF2-40B4-BE49-F238E27FC236}">
                <a16:creationId xmlns:a16="http://schemas.microsoft.com/office/drawing/2014/main" id="{24AB7ECC-48F6-B988-4534-B0FA795E6A89}"/>
              </a:ext>
            </a:extLst>
          </p:cNvPr>
          <p:cNvSpPr txBox="1"/>
          <p:nvPr/>
        </p:nvSpPr>
        <p:spPr>
          <a:xfrm>
            <a:off x="506907" y="2677427"/>
            <a:ext cx="1514014" cy="830997"/>
          </a:xfrm>
          <a:prstGeom prst="rect">
            <a:avLst/>
          </a:prstGeom>
          <a:noFill/>
        </p:spPr>
        <p:txBody>
          <a:bodyPr wrap="square" rtlCol="0">
            <a:spAutoFit/>
          </a:bodyPr>
          <a:lstStyle/>
          <a:p>
            <a:pPr algn="ctr"/>
            <a:r>
              <a:rPr lang="en-US" sz="1600" dirty="0">
                <a:latin typeface="Avenir" panose="02000503020000020003" pitchFamily="2" charset="0"/>
              </a:rPr>
              <a:t>What kind </a:t>
            </a:r>
          </a:p>
          <a:p>
            <a:pPr algn="ctr"/>
            <a:r>
              <a:rPr lang="en-US" sz="1600" dirty="0">
                <a:latin typeface="Avenir" panose="02000503020000020003" pitchFamily="2" charset="0"/>
              </a:rPr>
              <a:t>of data is needed?</a:t>
            </a:r>
          </a:p>
        </p:txBody>
      </p:sp>
      <p:sp>
        <p:nvSpPr>
          <p:cNvPr id="19" name="TextBox 18">
            <a:extLst>
              <a:ext uri="{FF2B5EF4-FFF2-40B4-BE49-F238E27FC236}">
                <a16:creationId xmlns:a16="http://schemas.microsoft.com/office/drawing/2014/main" id="{D8588513-4AB9-5656-E39D-400390C035DC}"/>
              </a:ext>
            </a:extLst>
          </p:cNvPr>
          <p:cNvSpPr txBox="1"/>
          <p:nvPr/>
        </p:nvSpPr>
        <p:spPr>
          <a:xfrm>
            <a:off x="2331250" y="1717637"/>
            <a:ext cx="2027022" cy="830997"/>
          </a:xfrm>
          <a:prstGeom prst="rect">
            <a:avLst/>
          </a:prstGeom>
          <a:noFill/>
        </p:spPr>
        <p:txBody>
          <a:bodyPr wrap="square" rtlCol="0">
            <a:spAutoFit/>
          </a:bodyPr>
          <a:lstStyle/>
          <a:p>
            <a:pPr algn="ctr"/>
            <a:r>
              <a:rPr lang="en-US" sz="1600" dirty="0">
                <a:latin typeface="Avenir" panose="02000503020000020003" pitchFamily="2" charset="0"/>
              </a:rPr>
              <a:t>How will </a:t>
            </a:r>
          </a:p>
          <a:p>
            <a:pPr algn="ctr"/>
            <a:r>
              <a:rPr lang="en-US" sz="1600" dirty="0">
                <a:latin typeface="Avenir" panose="02000503020000020003" pitchFamily="2" charset="0"/>
              </a:rPr>
              <a:t>you answer the question?</a:t>
            </a:r>
          </a:p>
        </p:txBody>
      </p:sp>
      <p:sp>
        <p:nvSpPr>
          <p:cNvPr id="20" name="TextBox 19">
            <a:extLst>
              <a:ext uri="{FF2B5EF4-FFF2-40B4-BE49-F238E27FC236}">
                <a16:creationId xmlns:a16="http://schemas.microsoft.com/office/drawing/2014/main" id="{FA1553AF-1A7A-1DEC-EB6D-53B100A49B0E}"/>
              </a:ext>
            </a:extLst>
          </p:cNvPr>
          <p:cNvSpPr txBox="1"/>
          <p:nvPr/>
        </p:nvSpPr>
        <p:spPr>
          <a:xfrm>
            <a:off x="4751693" y="1836835"/>
            <a:ext cx="2027022" cy="584775"/>
          </a:xfrm>
          <a:prstGeom prst="rect">
            <a:avLst/>
          </a:prstGeom>
          <a:noFill/>
        </p:spPr>
        <p:txBody>
          <a:bodyPr wrap="square" rtlCol="0">
            <a:spAutoFit/>
          </a:bodyPr>
          <a:lstStyle/>
          <a:p>
            <a:pPr algn="ctr"/>
            <a:r>
              <a:rPr lang="en-US" sz="1600" dirty="0">
                <a:latin typeface="Avenir" panose="02000503020000020003" pitchFamily="2" charset="0"/>
              </a:rPr>
              <a:t>Select </a:t>
            </a:r>
          </a:p>
          <a:p>
            <a:pPr algn="ctr"/>
            <a:r>
              <a:rPr lang="en-US" sz="1600" dirty="0">
                <a:latin typeface="Avenir" panose="02000503020000020003" pitchFamily="2" charset="0"/>
              </a:rPr>
              <a:t>Model</a:t>
            </a:r>
          </a:p>
        </p:txBody>
      </p:sp>
      <p:sp>
        <p:nvSpPr>
          <p:cNvPr id="21" name="TextBox 20">
            <a:extLst>
              <a:ext uri="{FF2B5EF4-FFF2-40B4-BE49-F238E27FC236}">
                <a16:creationId xmlns:a16="http://schemas.microsoft.com/office/drawing/2014/main" id="{BFB69A93-8FAD-0C12-4EDB-76E279EBF205}"/>
              </a:ext>
            </a:extLst>
          </p:cNvPr>
          <p:cNvSpPr txBox="1"/>
          <p:nvPr/>
        </p:nvSpPr>
        <p:spPr>
          <a:xfrm>
            <a:off x="7083441" y="1878837"/>
            <a:ext cx="2027022" cy="584775"/>
          </a:xfrm>
          <a:prstGeom prst="rect">
            <a:avLst/>
          </a:prstGeom>
          <a:noFill/>
        </p:spPr>
        <p:txBody>
          <a:bodyPr wrap="square" rtlCol="0">
            <a:spAutoFit/>
          </a:bodyPr>
          <a:lstStyle/>
          <a:p>
            <a:pPr algn="ctr"/>
            <a:r>
              <a:rPr lang="en-US" sz="1600" dirty="0">
                <a:latin typeface="Avenir" panose="02000503020000020003" pitchFamily="2" charset="0"/>
              </a:rPr>
              <a:t>Collect </a:t>
            </a:r>
          </a:p>
          <a:p>
            <a:pPr algn="ctr"/>
            <a:r>
              <a:rPr lang="en-US" sz="1600" dirty="0">
                <a:latin typeface="Avenir" panose="02000503020000020003" pitchFamily="2" charset="0"/>
              </a:rPr>
              <a:t>Data</a:t>
            </a:r>
          </a:p>
        </p:txBody>
      </p:sp>
      <p:sp>
        <p:nvSpPr>
          <p:cNvPr id="22" name="TextBox 21">
            <a:extLst>
              <a:ext uri="{FF2B5EF4-FFF2-40B4-BE49-F238E27FC236}">
                <a16:creationId xmlns:a16="http://schemas.microsoft.com/office/drawing/2014/main" id="{1FF3398E-F8C0-4CB1-D092-BBF1B55D2BD7}"/>
              </a:ext>
            </a:extLst>
          </p:cNvPr>
          <p:cNvSpPr txBox="1"/>
          <p:nvPr/>
        </p:nvSpPr>
        <p:spPr>
          <a:xfrm>
            <a:off x="9486153" y="1834965"/>
            <a:ext cx="1906073" cy="584775"/>
          </a:xfrm>
          <a:prstGeom prst="rect">
            <a:avLst/>
          </a:prstGeom>
          <a:noFill/>
        </p:spPr>
        <p:txBody>
          <a:bodyPr wrap="square" rtlCol="0">
            <a:spAutoFit/>
          </a:bodyPr>
          <a:lstStyle/>
          <a:p>
            <a:pPr algn="ctr"/>
            <a:r>
              <a:rPr lang="en-US" sz="1600" dirty="0">
                <a:latin typeface="Avenir" panose="02000503020000020003" pitchFamily="2" charset="0"/>
              </a:rPr>
              <a:t>Clean </a:t>
            </a:r>
          </a:p>
          <a:p>
            <a:pPr algn="ctr"/>
            <a:r>
              <a:rPr lang="en-US" sz="1600" dirty="0">
                <a:latin typeface="Avenir" panose="02000503020000020003" pitchFamily="2" charset="0"/>
              </a:rPr>
              <a:t>Data</a:t>
            </a:r>
          </a:p>
        </p:txBody>
      </p:sp>
      <p:sp>
        <p:nvSpPr>
          <p:cNvPr id="23" name="TextBox 22">
            <a:extLst>
              <a:ext uri="{FF2B5EF4-FFF2-40B4-BE49-F238E27FC236}">
                <a16:creationId xmlns:a16="http://schemas.microsoft.com/office/drawing/2014/main" id="{26C4AF2E-FA78-BDD1-24CE-78E87BCC73D2}"/>
              </a:ext>
            </a:extLst>
          </p:cNvPr>
          <p:cNvSpPr txBox="1"/>
          <p:nvPr/>
        </p:nvSpPr>
        <p:spPr>
          <a:xfrm>
            <a:off x="4825522" y="3481547"/>
            <a:ext cx="1966546" cy="584775"/>
          </a:xfrm>
          <a:prstGeom prst="rect">
            <a:avLst/>
          </a:prstGeom>
          <a:noFill/>
        </p:spPr>
        <p:txBody>
          <a:bodyPr wrap="square" rtlCol="0">
            <a:spAutoFit/>
          </a:bodyPr>
          <a:lstStyle/>
          <a:p>
            <a:pPr algn="ctr"/>
            <a:r>
              <a:rPr lang="en-US" sz="1600" dirty="0">
                <a:latin typeface="Avenir" panose="02000503020000020003" pitchFamily="2" charset="0"/>
              </a:rPr>
              <a:t>Wrangle </a:t>
            </a:r>
          </a:p>
          <a:p>
            <a:pPr algn="ctr"/>
            <a:r>
              <a:rPr lang="en-US" sz="1600" dirty="0">
                <a:latin typeface="Avenir" panose="02000503020000020003" pitchFamily="2" charset="0"/>
              </a:rPr>
              <a:t>Data</a:t>
            </a:r>
          </a:p>
        </p:txBody>
      </p:sp>
      <p:sp>
        <p:nvSpPr>
          <p:cNvPr id="24" name="TextBox 23">
            <a:extLst>
              <a:ext uri="{FF2B5EF4-FFF2-40B4-BE49-F238E27FC236}">
                <a16:creationId xmlns:a16="http://schemas.microsoft.com/office/drawing/2014/main" id="{9C8277B0-1E1D-89A2-0D01-9141B889CABE}"/>
              </a:ext>
            </a:extLst>
          </p:cNvPr>
          <p:cNvSpPr txBox="1"/>
          <p:nvPr/>
        </p:nvSpPr>
        <p:spPr>
          <a:xfrm>
            <a:off x="7126462" y="3480691"/>
            <a:ext cx="2027022" cy="584775"/>
          </a:xfrm>
          <a:prstGeom prst="rect">
            <a:avLst/>
          </a:prstGeom>
          <a:noFill/>
        </p:spPr>
        <p:txBody>
          <a:bodyPr wrap="square" rtlCol="0">
            <a:spAutoFit/>
          </a:bodyPr>
          <a:lstStyle/>
          <a:p>
            <a:pPr algn="ctr"/>
            <a:r>
              <a:rPr lang="en-US" sz="1600" dirty="0">
                <a:latin typeface="Avenir" panose="02000503020000020003" pitchFamily="2" charset="0"/>
              </a:rPr>
              <a:t>Parameter </a:t>
            </a:r>
          </a:p>
          <a:p>
            <a:pPr algn="ctr"/>
            <a:r>
              <a:rPr lang="en-US" sz="1600" dirty="0">
                <a:latin typeface="Avenir" panose="02000503020000020003" pitchFamily="2" charset="0"/>
              </a:rPr>
              <a:t>Selection</a:t>
            </a:r>
          </a:p>
        </p:txBody>
      </p:sp>
      <p:sp>
        <p:nvSpPr>
          <p:cNvPr id="25" name="TextBox 24">
            <a:extLst>
              <a:ext uri="{FF2B5EF4-FFF2-40B4-BE49-F238E27FC236}">
                <a16:creationId xmlns:a16="http://schemas.microsoft.com/office/drawing/2014/main" id="{60A0CDDA-7839-7DB4-2205-7E220B7E0427}"/>
              </a:ext>
            </a:extLst>
          </p:cNvPr>
          <p:cNvSpPr txBox="1"/>
          <p:nvPr/>
        </p:nvSpPr>
        <p:spPr>
          <a:xfrm>
            <a:off x="9518598" y="3462684"/>
            <a:ext cx="1906073" cy="584775"/>
          </a:xfrm>
          <a:prstGeom prst="rect">
            <a:avLst/>
          </a:prstGeom>
          <a:noFill/>
        </p:spPr>
        <p:txBody>
          <a:bodyPr wrap="square" rtlCol="0">
            <a:spAutoFit/>
          </a:bodyPr>
          <a:lstStyle/>
          <a:p>
            <a:pPr algn="ctr"/>
            <a:r>
              <a:rPr lang="en-US" sz="1600" dirty="0">
                <a:latin typeface="Avenir" panose="02000503020000020003" pitchFamily="2" charset="0"/>
              </a:rPr>
              <a:t>Train </a:t>
            </a:r>
          </a:p>
          <a:p>
            <a:pPr algn="ctr"/>
            <a:r>
              <a:rPr lang="en-US" sz="1600" dirty="0">
                <a:latin typeface="Avenir" panose="02000503020000020003" pitchFamily="2" charset="0"/>
              </a:rPr>
              <a:t>Model</a:t>
            </a:r>
          </a:p>
        </p:txBody>
      </p:sp>
      <p:sp>
        <p:nvSpPr>
          <p:cNvPr id="26" name="TextBox 25">
            <a:extLst>
              <a:ext uri="{FF2B5EF4-FFF2-40B4-BE49-F238E27FC236}">
                <a16:creationId xmlns:a16="http://schemas.microsoft.com/office/drawing/2014/main" id="{C7AF8819-B14B-589D-D350-FC9E70B7F407}"/>
              </a:ext>
            </a:extLst>
          </p:cNvPr>
          <p:cNvSpPr txBox="1"/>
          <p:nvPr/>
        </p:nvSpPr>
        <p:spPr>
          <a:xfrm>
            <a:off x="5808310" y="5346717"/>
            <a:ext cx="1917222" cy="584775"/>
          </a:xfrm>
          <a:prstGeom prst="rect">
            <a:avLst/>
          </a:prstGeom>
          <a:noFill/>
        </p:spPr>
        <p:txBody>
          <a:bodyPr wrap="square" rtlCol="0">
            <a:spAutoFit/>
          </a:bodyPr>
          <a:lstStyle/>
          <a:p>
            <a:pPr algn="ctr"/>
            <a:r>
              <a:rPr lang="en-US" sz="1600" dirty="0">
                <a:latin typeface="Avenir" panose="02000503020000020003" pitchFamily="2" charset="0"/>
              </a:rPr>
              <a:t>Evaluate </a:t>
            </a:r>
          </a:p>
          <a:p>
            <a:pPr algn="ctr"/>
            <a:r>
              <a:rPr lang="en-US" sz="1600" dirty="0">
                <a:latin typeface="Avenir" panose="02000503020000020003" pitchFamily="2" charset="0"/>
              </a:rPr>
              <a:t>Model</a:t>
            </a:r>
          </a:p>
        </p:txBody>
      </p:sp>
      <p:sp>
        <p:nvSpPr>
          <p:cNvPr id="27" name="TextBox 26">
            <a:extLst>
              <a:ext uri="{FF2B5EF4-FFF2-40B4-BE49-F238E27FC236}">
                <a16:creationId xmlns:a16="http://schemas.microsoft.com/office/drawing/2014/main" id="{46661716-222B-5DDC-ABAD-38E2AB9EADA4}"/>
              </a:ext>
            </a:extLst>
          </p:cNvPr>
          <p:cNvSpPr txBox="1"/>
          <p:nvPr/>
        </p:nvSpPr>
        <p:spPr>
          <a:xfrm>
            <a:off x="8191808" y="5331972"/>
            <a:ext cx="1906073" cy="584775"/>
          </a:xfrm>
          <a:prstGeom prst="rect">
            <a:avLst/>
          </a:prstGeom>
          <a:noFill/>
        </p:spPr>
        <p:txBody>
          <a:bodyPr wrap="square" rtlCol="0">
            <a:spAutoFit/>
          </a:bodyPr>
          <a:lstStyle/>
          <a:p>
            <a:pPr algn="ctr"/>
            <a:r>
              <a:rPr lang="en-US" sz="1600" dirty="0">
                <a:latin typeface="Avenir" panose="02000503020000020003" pitchFamily="2" charset="0"/>
              </a:rPr>
              <a:t>Deploy</a:t>
            </a:r>
          </a:p>
          <a:p>
            <a:pPr algn="ctr"/>
            <a:r>
              <a:rPr lang="en-US" sz="1600" dirty="0">
                <a:latin typeface="Avenir" panose="02000503020000020003" pitchFamily="2" charset="0"/>
              </a:rPr>
              <a:t>Model</a:t>
            </a:r>
          </a:p>
        </p:txBody>
      </p:sp>
      <p:sp>
        <p:nvSpPr>
          <p:cNvPr id="37" name="TextBox 36">
            <a:extLst>
              <a:ext uri="{FF2B5EF4-FFF2-40B4-BE49-F238E27FC236}">
                <a16:creationId xmlns:a16="http://schemas.microsoft.com/office/drawing/2014/main" id="{AD1DD6D7-A7F9-136F-18E0-D256CCFEBF29}"/>
              </a:ext>
            </a:extLst>
          </p:cNvPr>
          <p:cNvSpPr txBox="1"/>
          <p:nvPr/>
        </p:nvSpPr>
        <p:spPr>
          <a:xfrm>
            <a:off x="4825522" y="2613436"/>
            <a:ext cx="1906070"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Model Search</a:t>
            </a:r>
          </a:p>
          <a:p>
            <a:pPr algn="ctr"/>
            <a:r>
              <a:rPr lang="en-US" sz="1200" dirty="0">
                <a:solidFill>
                  <a:schemeClr val="bg2">
                    <a:lumMod val="50000"/>
                  </a:schemeClr>
                </a:solidFill>
                <a:latin typeface="Avenir" panose="02000503020000020003" pitchFamily="2" charset="0"/>
              </a:rPr>
              <a:t>Transfer Learning</a:t>
            </a:r>
          </a:p>
          <a:p>
            <a:pPr algn="ctr"/>
            <a:endParaRPr lang="en-US" dirty="0">
              <a:solidFill>
                <a:schemeClr val="bg2">
                  <a:lumMod val="50000"/>
                </a:schemeClr>
              </a:solidFill>
              <a:latin typeface="Avenir" panose="02000503020000020003" pitchFamily="2" charset="0"/>
            </a:endParaRPr>
          </a:p>
        </p:txBody>
      </p:sp>
      <p:sp>
        <p:nvSpPr>
          <p:cNvPr id="38" name="TextBox 37">
            <a:extLst>
              <a:ext uri="{FF2B5EF4-FFF2-40B4-BE49-F238E27FC236}">
                <a16:creationId xmlns:a16="http://schemas.microsoft.com/office/drawing/2014/main" id="{785FA781-DD9E-3CA0-FDC4-258E7C6607DD}"/>
              </a:ext>
            </a:extLst>
          </p:cNvPr>
          <p:cNvSpPr txBox="1"/>
          <p:nvPr/>
        </p:nvSpPr>
        <p:spPr>
          <a:xfrm>
            <a:off x="7103459" y="2634420"/>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Structured Data Queries</a:t>
            </a:r>
          </a:p>
          <a:p>
            <a:pPr algn="ctr"/>
            <a:r>
              <a:rPr lang="en-US" sz="1200" dirty="0">
                <a:solidFill>
                  <a:schemeClr val="bg2">
                    <a:lumMod val="50000"/>
                  </a:schemeClr>
                </a:solidFill>
                <a:latin typeface="Avenir" panose="02000503020000020003" pitchFamily="2" charset="0"/>
              </a:rPr>
              <a:t>Data Scrapping</a:t>
            </a:r>
          </a:p>
          <a:p>
            <a:pPr algn="ctr"/>
            <a:r>
              <a:rPr lang="en-US" sz="1200" dirty="0">
                <a:solidFill>
                  <a:schemeClr val="bg2">
                    <a:lumMod val="50000"/>
                  </a:schemeClr>
                </a:solidFill>
                <a:latin typeface="Avenir" panose="02000503020000020003" pitchFamily="2" charset="0"/>
              </a:rPr>
              <a:t>Sensors</a:t>
            </a:r>
          </a:p>
          <a:p>
            <a:pPr algn="ctr"/>
            <a:endParaRPr lang="en-US" dirty="0">
              <a:solidFill>
                <a:schemeClr val="bg2">
                  <a:lumMod val="50000"/>
                </a:schemeClr>
              </a:solidFill>
              <a:latin typeface="Avenir" panose="02000503020000020003" pitchFamily="2" charset="0"/>
            </a:endParaRPr>
          </a:p>
        </p:txBody>
      </p:sp>
      <p:sp>
        <p:nvSpPr>
          <p:cNvPr id="39" name="TextBox 38">
            <a:extLst>
              <a:ext uri="{FF2B5EF4-FFF2-40B4-BE49-F238E27FC236}">
                <a16:creationId xmlns:a16="http://schemas.microsoft.com/office/drawing/2014/main" id="{0CA2076A-9E3F-60E5-293D-6902F10208AF}"/>
              </a:ext>
            </a:extLst>
          </p:cNvPr>
          <p:cNvSpPr txBox="1"/>
          <p:nvPr/>
        </p:nvSpPr>
        <p:spPr>
          <a:xfrm>
            <a:off x="9423262" y="2613436"/>
            <a:ext cx="2027022"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Missing Values</a:t>
            </a:r>
          </a:p>
          <a:p>
            <a:pPr algn="ctr"/>
            <a:r>
              <a:rPr lang="en-US" sz="1200" dirty="0">
                <a:solidFill>
                  <a:schemeClr val="bg2">
                    <a:lumMod val="50000"/>
                  </a:schemeClr>
                </a:solidFill>
                <a:latin typeface="Avenir" panose="02000503020000020003" pitchFamily="2" charset="0"/>
              </a:rPr>
              <a:t>Outliers</a:t>
            </a:r>
          </a:p>
          <a:p>
            <a:pPr algn="ctr"/>
            <a:endParaRPr lang="en-US" dirty="0">
              <a:solidFill>
                <a:schemeClr val="bg2">
                  <a:lumMod val="50000"/>
                </a:schemeClr>
              </a:solidFill>
              <a:latin typeface="Avenir" panose="02000503020000020003" pitchFamily="2" charset="0"/>
            </a:endParaRPr>
          </a:p>
        </p:txBody>
      </p:sp>
      <p:sp>
        <p:nvSpPr>
          <p:cNvPr id="40" name="TextBox 39">
            <a:extLst>
              <a:ext uri="{FF2B5EF4-FFF2-40B4-BE49-F238E27FC236}">
                <a16:creationId xmlns:a16="http://schemas.microsoft.com/office/drawing/2014/main" id="{2B82774B-2102-49FF-29A6-A89D7848A7CC}"/>
              </a:ext>
            </a:extLst>
          </p:cNvPr>
          <p:cNvSpPr txBox="1"/>
          <p:nvPr/>
        </p:nvSpPr>
        <p:spPr>
          <a:xfrm>
            <a:off x="4794799" y="4271603"/>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Feature Engineering</a:t>
            </a:r>
          </a:p>
          <a:p>
            <a:pPr algn="ctr"/>
            <a:r>
              <a:rPr lang="en-US" sz="1200" dirty="0">
                <a:solidFill>
                  <a:schemeClr val="bg2">
                    <a:lumMod val="50000"/>
                  </a:schemeClr>
                </a:solidFill>
                <a:latin typeface="Avenir" panose="02000503020000020003" pitchFamily="2" charset="0"/>
              </a:rPr>
              <a:t>Train/Test/Validation Sets</a:t>
            </a:r>
          </a:p>
          <a:p>
            <a:pPr algn="ctr"/>
            <a:r>
              <a:rPr lang="en-US" sz="1200" dirty="0">
                <a:solidFill>
                  <a:schemeClr val="bg2">
                    <a:lumMod val="50000"/>
                  </a:schemeClr>
                </a:solidFill>
                <a:latin typeface="Avenir" panose="02000503020000020003" pitchFamily="2" charset="0"/>
              </a:rPr>
              <a:t>Data Augmentation</a:t>
            </a:r>
          </a:p>
          <a:p>
            <a:pPr algn="ctr"/>
            <a:endParaRPr lang="en-US" dirty="0">
              <a:solidFill>
                <a:schemeClr val="bg2">
                  <a:lumMod val="50000"/>
                </a:schemeClr>
              </a:solidFill>
              <a:latin typeface="Avenir" panose="02000503020000020003" pitchFamily="2" charset="0"/>
            </a:endParaRPr>
          </a:p>
        </p:txBody>
      </p:sp>
      <p:sp>
        <p:nvSpPr>
          <p:cNvPr id="41" name="TextBox 40">
            <a:extLst>
              <a:ext uri="{FF2B5EF4-FFF2-40B4-BE49-F238E27FC236}">
                <a16:creationId xmlns:a16="http://schemas.microsoft.com/office/drawing/2014/main" id="{03A202E4-F4AF-9AB7-0391-0C928EC560AB}"/>
              </a:ext>
            </a:extLst>
          </p:cNvPr>
          <p:cNvSpPr txBox="1"/>
          <p:nvPr/>
        </p:nvSpPr>
        <p:spPr>
          <a:xfrm>
            <a:off x="7082914" y="4263680"/>
            <a:ext cx="2027022" cy="830997"/>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Epochs </a:t>
            </a:r>
          </a:p>
          <a:p>
            <a:pPr algn="ctr"/>
            <a:r>
              <a:rPr lang="en-US" sz="1200" dirty="0">
                <a:solidFill>
                  <a:schemeClr val="bg2">
                    <a:lumMod val="50000"/>
                  </a:schemeClr>
                </a:solidFill>
                <a:latin typeface="Avenir" panose="02000503020000020003" pitchFamily="2" charset="0"/>
              </a:rPr>
              <a:t>Loss Function</a:t>
            </a:r>
          </a:p>
          <a:p>
            <a:pPr algn="ctr"/>
            <a:r>
              <a:rPr lang="en-US" sz="1200" dirty="0">
                <a:solidFill>
                  <a:schemeClr val="bg2">
                    <a:lumMod val="50000"/>
                  </a:schemeClr>
                </a:solidFill>
                <a:latin typeface="Avenir" panose="02000503020000020003" pitchFamily="2" charset="0"/>
              </a:rPr>
              <a:t>Optimizer</a:t>
            </a:r>
          </a:p>
          <a:p>
            <a:pPr algn="ctr"/>
            <a:r>
              <a:rPr lang="en-US" sz="1200" dirty="0">
                <a:solidFill>
                  <a:schemeClr val="bg2">
                    <a:lumMod val="50000"/>
                  </a:schemeClr>
                </a:solidFill>
                <a:latin typeface="Avenir" panose="02000503020000020003" pitchFamily="2" charset="0"/>
              </a:rPr>
              <a:t>Activation Functions</a:t>
            </a:r>
          </a:p>
        </p:txBody>
      </p:sp>
      <p:sp>
        <p:nvSpPr>
          <p:cNvPr id="42" name="TextBox 41">
            <a:extLst>
              <a:ext uri="{FF2B5EF4-FFF2-40B4-BE49-F238E27FC236}">
                <a16:creationId xmlns:a16="http://schemas.microsoft.com/office/drawing/2014/main" id="{F487B942-1491-D527-8388-5781A31212A8}"/>
              </a:ext>
            </a:extLst>
          </p:cNvPr>
          <p:cNvSpPr txBox="1"/>
          <p:nvPr/>
        </p:nvSpPr>
        <p:spPr>
          <a:xfrm>
            <a:off x="9472596" y="4253470"/>
            <a:ext cx="2027022" cy="55399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GPU/Hardware</a:t>
            </a:r>
          </a:p>
          <a:p>
            <a:pPr algn="ctr"/>
            <a:endParaRPr lang="en-US" dirty="0">
              <a:solidFill>
                <a:schemeClr val="bg2">
                  <a:lumMod val="50000"/>
                </a:schemeClr>
              </a:solidFill>
              <a:latin typeface="Avenir" panose="02000503020000020003" pitchFamily="2" charset="0"/>
            </a:endParaRPr>
          </a:p>
        </p:txBody>
      </p:sp>
      <p:sp>
        <p:nvSpPr>
          <p:cNvPr id="43" name="TextBox 42">
            <a:extLst>
              <a:ext uri="{FF2B5EF4-FFF2-40B4-BE49-F238E27FC236}">
                <a16:creationId xmlns:a16="http://schemas.microsoft.com/office/drawing/2014/main" id="{31F0910A-A32A-2A3B-C86F-D146F49143BC}"/>
              </a:ext>
            </a:extLst>
          </p:cNvPr>
          <p:cNvSpPr txBox="1"/>
          <p:nvPr/>
        </p:nvSpPr>
        <p:spPr>
          <a:xfrm>
            <a:off x="8145308" y="6075688"/>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Open/Restricted</a:t>
            </a:r>
          </a:p>
          <a:p>
            <a:pPr algn="ctr"/>
            <a:r>
              <a:rPr lang="en-US" sz="1200" dirty="0" err="1">
                <a:solidFill>
                  <a:schemeClr val="bg2">
                    <a:lumMod val="50000"/>
                  </a:schemeClr>
                </a:solidFill>
                <a:latin typeface="Avenir" panose="02000503020000020003" pitchFamily="2" charset="0"/>
              </a:rPr>
              <a:t>Github</a:t>
            </a:r>
            <a:endParaRPr lang="en-US" sz="1200" dirty="0">
              <a:solidFill>
                <a:schemeClr val="bg2">
                  <a:lumMod val="50000"/>
                </a:schemeClr>
              </a:solidFill>
              <a:latin typeface="Avenir" panose="02000503020000020003" pitchFamily="2" charset="0"/>
            </a:endParaRPr>
          </a:p>
          <a:p>
            <a:pPr algn="ctr"/>
            <a:r>
              <a:rPr lang="en-US" sz="1200" dirty="0">
                <a:solidFill>
                  <a:schemeClr val="bg2">
                    <a:lumMod val="50000"/>
                  </a:schemeClr>
                </a:solidFill>
                <a:latin typeface="Avenir" panose="02000503020000020003" pitchFamily="2" charset="0"/>
              </a:rPr>
              <a:t>Data Repository</a:t>
            </a:r>
          </a:p>
          <a:p>
            <a:pPr algn="ctr"/>
            <a:endParaRPr lang="en-US" dirty="0">
              <a:solidFill>
                <a:schemeClr val="bg2">
                  <a:lumMod val="50000"/>
                </a:schemeClr>
              </a:solidFill>
              <a:latin typeface="Avenir" panose="02000503020000020003" pitchFamily="2" charset="0"/>
            </a:endParaRPr>
          </a:p>
        </p:txBody>
      </p:sp>
      <p:cxnSp>
        <p:nvCxnSpPr>
          <p:cNvPr id="45" name="Straight Arrow Connector 44">
            <a:extLst>
              <a:ext uri="{FF2B5EF4-FFF2-40B4-BE49-F238E27FC236}">
                <a16:creationId xmlns:a16="http://schemas.microsoft.com/office/drawing/2014/main" id="{6716638E-D692-AED2-83FE-6E9780CBC0CA}"/>
              </a:ext>
            </a:extLst>
          </p:cNvPr>
          <p:cNvCxnSpPr>
            <a:cxnSpLocks/>
          </p:cNvCxnSpPr>
          <p:nvPr/>
        </p:nvCxnSpPr>
        <p:spPr>
          <a:xfrm>
            <a:off x="1094704" y="1560590"/>
            <a:ext cx="0" cy="1074089"/>
          </a:xfrm>
          <a:prstGeom prst="straightConnector1">
            <a:avLst/>
          </a:prstGeom>
          <a:ln w="76200">
            <a:solidFill>
              <a:srgbClr val="6EC98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B981F3A-040F-9682-C726-52EF330277FE}"/>
              </a:ext>
            </a:extLst>
          </p:cNvPr>
          <p:cNvCxnSpPr/>
          <p:nvPr/>
        </p:nvCxnSpPr>
        <p:spPr>
          <a:xfrm>
            <a:off x="1094704" y="2096581"/>
            <a:ext cx="1405548"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99872D8-7849-4FE2-225B-BBAF27B5AFCB}"/>
              </a:ext>
            </a:extLst>
          </p:cNvPr>
          <p:cNvCxnSpPr>
            <a:cxnSpLocks/>
          </p:cNvCxnSpPr>
          <p:nvPr/>
        </p:nvCxnSpPr>
        <p:spPr>
          <a:xfrm>
            <a:off x="4456090" y="3784699"/>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F9AFA35-D6E8-E8C0-C7E1-BFB3F4B9C316}"/>
              </a:ext>
            </a:extLst>
          </p:cNvPr>
          <p:cNvCxnSpPr>
            <a:cxnSpLocks/>
          </p:cNvCxnSpPr>
          <p:nvPr/>
        </p:nvCxnSpPr>
        <p:spPr>
          <a:xfrm>
            <a:off x="5394101" y="5633853"/>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0E309D-ABE5-C3EB-07EB-55D56CC3F7B4}"/>
              </a:ext>
            </a:extLst>
          </p:cNvPr>
          <p:cNvCxnSpPr>
            <a:cxnSpLocks/>
          </p:cNvCxnSpPr>
          <p:nvPr/>
        </p:nvCxnSpPr>
        <p:spPr>
          <a:xfrm>
            <a:off x="4307574" y="2127157"/>
            <a:ext cx="63791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C901B2-FA21-E72F-491C-8D3F28048245}"/>
              </a:ext>
            </a:extLst>
          </p:cNvPr>
          <p:cNvCxnSpPr>
            <a:cxnSpLocks/>
          </p:cNvCxnSpPr>
          <p:nvPr/>
        </p:nvCxnSpPr>
        <p:spPr>
          <a:xfrm>
            <a:off x="6731592" y="2147118"/>
            <a:ext cx="58253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4F54C0-7851-D367-9A23-18A33D6B5505}"/>
              </a:ext>
            </a:extLst>
          </p:cNvPr>
          <p:cNvCxnSpPr>
            <a:cxnSpLocks/>
          </p:cNvCxnSpPr>
          <p:nvPr/>
        </p:nvCxnSpPr>
        <p:spPr>
          <a:xfrm>
            <a:off x="9024756" y="2142857"/>
            <a:ext cx="566761" cy="10799"/>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7BEF03C-2E3B-9FA0-104C-012F06E508A9}"/>
              </a:ext>
            </a:extLst>
          </p:cNvPr>
          <p:cNvCxnSpPr>
            <a:cxnSpLocks/>
          </p:cNvCxnSpPr>
          <p:nvPr/>
        </p:nvCxnSpPr>
        <p:spPr>
          <a:xfrm>
            <a:off x="6761588" y="3773935"/>
            <a:ext cx="522057" cy="10764"/>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325E17-6378-1F7B-AC4A-CCAF38B30E8F}"/>
              </a:ext>
            </a:extLst>
          </p:cNvPr>
          <p:cNvCxnSpPr>
            <a:cxnSpLocks/>
          </p:cNvCxnSpPr>
          <p:nvPr/>
        </p:nvCxnSpPr>
        <p:spPr>
          <a:xfrm>
            <a:off x="9112844" y="3773079"/>
            <a:ext cx="485497" cy="1162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9A3716F-5D63-0BA4-B424-16720B982091}"/>
              </a:ext>
            </a:extLst>
          </p:cNvPr>
          <p:cNvCxnSpPr>
            <a:cxnSpLocks/>
            <a:stCxn id="26" idx="3"/>
          </p:cNvCxnSpPr>
          <p:nvPr/>
        </p:nvCxnSpPr>
        <p:spPr>
          <a:xfrm flipV="1">
            <a:off x="7725532" y="5633853"/>
            <a:ext cx="524812" cy="5252"/>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BE1E-2CCC-4AEC-B2BE-A65C30A0B73D}"/>
              </a:ext>
            </a:extLst>
          </p:cNvPr>
          <p:cNvPicPr>
            <a:picLocks noChangeAspect="1"/>
          </p:cNvPicPr>
          <p:nvPr/>
        </p:nvPicPr>
        <p:blipFill>
          <a:blip r:embed="rId3"/>
          <a:stretch>
            <a:fillRect/>
          </a:stretch>
        </p:blipFill>
        <p:spPr>
          <a:xfrm>
            <a:off x="1604962" y="1266825"/>
            <a:ext cx="8982075" cy="4324350"/>
          </a:xfrm>
          <a:prstGeom prst="rect">
            <a:avLst/>
          </a:prstGeom>
        </p:spPr>
      </p:pic>
    </p:spTree>
    <p:extLst>
      <p:ext uri="{BB962C8B-B14F-4D97-AF65-F5344CB8AC3E}">
        <p14:creationId xmlns:p14="http://schemas.microsoft.com/office/powerpoint/2010/main" val="14540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0" y="3048917"/>
            <a:ext cx="12192000" cy="760165"/>
          </a:xfrm>
        </p:spPr>
        <p:txBody>
          <a:bodyPr>
            <a:normAutofit/>
          </a:bodyPr>
          <a:lstStyle/>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21337-47C7-4E28-B31F-6394D2A90766}"/>
              </a:ext>
            </a:extLst>
          </p:cNvPr>
          <p:cNvPicPr>
            <a:picLocks noChangeAspect="1"/>
          </p:cNvPicPr>
          <p:nvPr/>
        </p:nvPicPr>
        <p:blipFill>
          <a:blip r:embed="rId3"/>
          <a:stretch>
            <a:fillRect/>
          </a:stretch>
        </p:blipFill>
        <p:spPr>
          <a:xfrm>
            <a:off x="2176462" y="600075"/>
            <a:ext cx="7839075" cy="5657850"/>
          </a:xfrm>
          <a:prstGeom prst="rect">
            <a:avLst/>
          </a:prstGeom>
        </p:spPr>
      </p:pic>
    </p:spTree>
    <p:extLst>
      <p:ext uri="{BB962C8B-B14F-4D97-AF65-F5344CB8AC3E}">
        <p14:creationId xmlns:p14="http://schemas.microsoft.com/office/powerpoint/2010/main" val="351100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1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081"/>
                    </a14:imgEffect>
                    <a14:imgEffect>
                      <a14:saturation sat="234000"/>
                    </a14:imgEffect>
                    <a14:imgEffect>
                      <a14:brightnessContrast contrast="35000"/>
                    </a14:imgEffect>
                  </a14:imgLayer>
                </a14:imgProps>
              </a:ext>
            </a:extLst>
          </a:blip>
          <a:srcRect r="50000" b="86702"/>
          <a:stretch/>
        </p:blipFill>
        <p:spPr>
          <a:xfrm>
            <a:off x="3124200" y="1933257"/>
            <a:ext cx="2971800" cy="397819"/>
          </a:xfrm>
          <a:prstGeom prst="rect">
            <a:avLst/>
          </a:prstGeom>
        </p:spPr>
      </p:pic>
      <p:pic>
        <p:nvPicPr>
          <p:cNvPr id="2" name="Picture 1">
            <a:extLst>
              <a:ext uri="{FF2B5EF4-FFF2-40B4-BE49-F238E27FC236}">
                <a16:creationId xmlns:a16="http://schemas.microsoft.com/office/drawing/2014/main" id="{91B1F35D-0B60-8666-ACE6-BB85987839AB}"/>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5081"/>
                    </a14:imgEffect>
                    <a14:imgEffect>
                      <a14:saturation sat="234000"/>
                    </a14:imgEffect>
                    <a14:imgEffect>
                      <a14:brightnessContrast contrast="35000"/>
                    </a14:imgEffect>
                  </a14:imgLayer>
                </a14:imgProps>
              </a:ext>
            </a:extLst>
          </a:blip>
          <a:srcRect l="65782" t="19923" b="3540"/>
          <a:stretch/>
        </p:blipFill>
        <p:spPr>
          <a:xfrm>
            <a:off x="7061916" y="2552884"/>
            <a:ext cx="2033789" cy="2289573"/>
          </a:xfrm>
          <a:prstGeom prst="rect">
            <a:avLst/>
          </a:prstGeom>
        </p:spPr>
      </p:pic>
      <p:pic>
        <p:nvPicPr>
          <p:cNvPr id="4" name="Picture 3">
            <a:extLst>
              <a:ext uri="{FF2B5EF4-FFF2-40B4-BE49-F238E27FC236}">
                <a16:creationId xmlns:a16="http://schemas.microsoft.com/office/drawing/2014/main" id="{F30DB11F-5E68-3EEA-3041-2E2E239BD17D}"/>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5081"/>
                    </a14:imgEffect>
                    <a14:imgEffect>
                      <a14:saturation sat="234000"/>
                    </a14:imgEffect>
                    <a14:imgEffect>
                      <a14:brightnessContrast contrast="35000"/>
                    </a14:imgEffect>
                  </a14:imgLayer>
                </a14:imgProps>
              </a:ext>
            </a:extLst>
          </a:blip>
          <a:srcRect t="55537" r="65457"/>
          <a:stretch/>
        </p:blipFill>
        <p:spPr>
          <a:xfrm>
            <a:off x="3115614" y="3631843"/>
            <a:ext cx="2053107" cy="1330110"/>
          </a:xfrm>
          <a:prstGeom prst="rect">
            <a:avLst/>
          </a:prstGeom>
        </p:spPr>
      </p:pic>
      <p:pic>
        <p:nvPicPr>
          <p:cNvPr id="5" name="Picture 4">
            <a:extLst>
              <a:ext uri="{FF2B5EF4-FFF2-40B4-BE49-F238E27FC236}">
                <a16:creationId xmlns:a16="http://schemas.microsoft.com/office/drawing/2014/main" id="{95E160B8-DD05-3433-B628-68C47043DC2C}"/>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5081"/>
                    </a14:imgEffect>
                    <a14:imgEffect>
                      <a14:saturation sat="234000"/>
                    </a14:imgEffect>
                    <a14:imgEffect>
                      <a14:brightnessContrast contrast="35000"/>
                    </a14:imgEffect>
                  </a14:imgLayer>
                </a14:imgProps>
              </a:ext>
            </a:extLst>
          </a:blip>
          <a:srcRect l="33568" t="16289" r="33929" b="3635"/>
          <a:stretch/>
        </p:blipFill>
        <p:spPr>
          <a:xfrm>
            <a:off x="5121498" y="2459866"/>
            <a:ext cx="1931832" cy="2395470"/>
          </a:xfrm>
          <a:prstGeom prst="rect">
            <a:avLst/>
          </a:prstGeom>
        </p:spPr>
      </p:pic>
    </p:spTree>
    <p:extLst>
      <p:ext uri="{BB962C8B-B14F-4D97-AF65-F5344CB8AC3E}">
        <p14:creationId xmlns:p14="http://schemas.microsoft.com/office/powerpoint/2010/main" val="36110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4776</TotalTime>
  <Words>1312</Words>
  <Application>Microsoft Office PowerPoint</Application>
  <PresentationFormat>Widescreen</PresentationFormat>
  <Paragraphs>135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Avenir</vt:lpstr>
      <vt:lpstr>Avenir Black</vt:lpstr>
      <vt:lpstr>Avenir Heavy</vt:lpstr>
      <vt:lpstr>Arial</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314</cp:revision>
  <cp:lastPrinted>2021-10-19T13:01:34Z</cp:lastPrinted>
  <dcterms:created xsi:type="dcterms:W3CDTF">2021-03-18T17:30:04Z</dcterms:created>
  <dcterms:modified xsi:type="dcterms:W3CDTF">2022-12-06T23:53:45Z</dcterms:modified>
</cp:coreProperties>
</file>