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2" r:id="rId2"/>
    <p:sldId id="321" r:id="rId3"/>
    <p:sldId id="292" r:id="rId4"/>
    <p:sldId id="330" r:id="rId5"/>
    <p:sldId id="332" r:id="rId6"/>
    <p:sldId id="333" r:id="rId7"/>
    <p:sldId id="334" r:id="rId8"/>
    <p:sldId id="335" r:id="rId9"/>
    <p:sldId id="326" r:id="rId10"/>
    <p:sldId id="336" r:id="rId11"/>
    <p:sldId id="337" r:id="rId12"/>
    <p:sldId id="331" r:id="rId13"/>
    <p:sldId id="327" r:id="rId14"/>
    <p:sldId id="328" r:id="rId15"/>
    <p:sldId id="329" r:id="rId16"/>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78736" autoAdjust="0"/>
  </p:normalViewPr>
  <p:slideViewPr>
    <p:cSldViewPr snapToGrid="0" showGuides="1">
      <p:cViewPr varScale="1">
        <p:scale>
          <a:sx n="52" d="100"/>
          <a:sy n="52" d="100"/>
        </p:scale>
        <p:origin x="964" y="5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8/29/2022</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903784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344636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474064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The # of dimensions is the tensor’s rank</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933283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603754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3299775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Clive Humby, 2006.</a:t>
            </a:r>
          </a:p>
          <a:p>
            <a:pPr marL="233309" indent="-233309">
              <a:buAutoNum type="arabicPeriod"/>
            </a:pPr>
            <a:r>
              <a:rPr lang="en-US" dirty="0"/>
              <a:t>Data powers deep learning AI systems</a:t>
            </a:r>
          </a:p>
          <a:p>
            <a:pPr defTabSz="933237">
              <a:defRPr/>
            </a:pPr>
            <a:endParaRPr lang="en-US" dirty="0"/>
          </a:p>
          <a:p>
            <a:pPr defTabSz="933237">
              <a:defRPr/>
            </a:pPr>
            <a:r>
              <a:rPr lang="en-US" dirty="0"/>
              <a:t>=====</a:t>
            </a:r>
          </a:p>
          <a:p>
            <a:r>
              <a:rPr lang="en-US" dirty="0"/>
              <a:t>In 2006, a British entrepreneur named Clive Humby coined the phrase “Data is the new oil.”  Data powers A.I. systems, and it comes in a variety of formats.  Thus, data is a logical starting point for thinking about AI.  So, what kinds of data are you presently working with?  </a:t>
            </a:r>
          </a:p>
          <a:p>
            <a:endParaRPr lang="en-US" dirty="0"/>
          </a:p>
          <a:p>
            <a:r>
              <a:rPr lang="en-US" dirty="0"/>
              <a:t>Slide taken from: 04_practicum_intro.pptx in the What is AI workshop</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92177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Bill Inman – </a:t>
            </a:r>
            <a:r>
              <a:rPr lang="en-US" i="1" dirty="0"/>
              <a:t>Data Architecture: A Primer for the Data Scientist – </a:t>
            </a:r>
            <a:r>
              <a:rPr lang="en-US" i="0" dirty="0"/>
              <a:t>structured / unstructured data – most data is unstructured</a:t>
            </a:r>
          </a:p>
          <a:p>
            <a:pPr marL="233309" indent="-233309">
              <a:buAutoNum type="arabicPeriod"/>
            </a:pPr>
            <a:r>
              <a:rPr lang="en-US" i="0" dirty="0"/>
              <a:t>Structured data – contained in rows and columns – two types</a:t>
            </a:r>
          </a:p>
          <a:p>
            <a:pPr marL="699927" lvl="1" indent="-233309">
              <a:buAutoNum type="arabicPeriod"/>
            </a:pPr>
            <a:r>
              <a:rPr lang="en-US" i="0" dirty="0"/>
              <a:t>Database management systems (Oracle, SQLServer, MySQL, and </a:t>
            </a:r>
            <a:r>
              <a:rPr lang="en-US" i="0" dirty="0" err="1"/>
              <a:t>PostGres</a:t>
            </a:r>
            <a:r>
              <a:rPr lang="en-US" i="0" dirty="0"/>
              <a:t>)</a:t>
            </a:r>
          </a:p>
          <a:p>
            <a:pPr marL="699927" lvl="1" indent="-233309">
              <a:buAutoNum type="arabicPeriod"/>
            </a:pPr>
            <a:r>
              <a:rPr lang="en-US" i="0" dirty="0"/>
              <a:t>Repetitive data (sensor output, telephone call records, metered data, etc…)</a:t>
            </a:r>
          </a:p>
          <a:p>
            <a:pPr marL="233309" indent="-233309">
              <a:buAutoNum type="arabicPeriod"/>
            </a:pPr>
            <a:r>
              <a:rPr lang="en-US" dirty="0"/>
              <a:t>Unstructured data – not contained in row-column databases – each record is unique – two types</a:t>
            </a:r>
          </a:p>
          <a:p>
            <a:pPr marL="699927" lvl="1" indent="-233309">
              <a:buAutoNum type="arabicPeriod"/>
            </a:pPr>
            <a:r>
              <a:rPr lang="en-US" dirty="0"/>
              <a:t>Textual – emails, transcribed conversations, literary texts</a:t>
            </a:r>
          </a:p>
          <a:p>
            <a:pPr marL="699927" lvl="1" indent="-233309">
              <a:buAutoNum type="arabicPeriod"/>
            </a:pPr>
            <a:r>
              <a:rPr lang="en-US" dirty="0"/>
              <a:t>Non-Textual – images, video, and audio recordings</a:t>
            </a:r>
          </a:p>
          <a:p>
            <a:pPr defTabSz="933237">
              <a:defRPr/>
            </a:pPr>
            <a:endParaRPr lang="en-US" dirty="0"/>
          </a:p>
          <a:p>
            <a:pPr defTabSz="933237">
              <a:defRPr/>
            </a:pPr>
            <a:r>
              <a:rPr lang="en-US" dirty="0"/>
              <a:t>=====</a:t>
            </a:r>
          </a:p>
          <a:p>
            <a:r>
              <a:rPr lang="en-US" dirty="0"/>
              <a:t>In his book, </a:t>
            </a:r>
            <a:r>
              <a:rPr lang="en-US" i="1" dirty="0"/>
              <a:t>Data Architecture: A Primer for the Data Scientist, </a:t>
            </a:r>
            <a:r>
              <a:rPr lang="en-US" i="0" dirty="0"/>
              <a:t>Bill Inman makes a distinction between two foundational types of data – between structured data and its unstructured counterpart.  A</a:t>
            </a:r>
            <a:r>
              <a:rPr lang="en-US" dirty="0"/>
              <a:t>s he points out, most of the world’s data is unstructured.  So, what’s the difference between the two? </a:t>
            </a:r>
          </a:p>
          <a:p>
            <a:endParaRPr lang="en-US" dirty="0"/>
          </a:p>
          <a:p>
            <a:r>
              <a:rPr lang="en-US" b="0" i="0" dirty="0">
                <a:solidFill>
                  <a:srgbClr val="333333"/>
                </a:solidFill>
                <a:effectLst/>
                <a:latin typeface="Georgia" panose="02040502050405020303" pitchFamily="18" charset="0"/>
              </a:rPr>
              <a:t>Structured data is easy to search and organize because it is usually contained in rows and columns and its elements can be mapped into fixed, pre-defined fields.  </a:t>
            </a:r>
            <a:r>
              <a:rPr lang="en-US" dirty="0"/>
              <a:t>Structured data is of two types.  The first type is data which comes from a database management system – Oracle, SQLServer, etc…  The Epic healthcare system – used by UF Health – is a structured data source, though it also stores unstructured text data in the form of physician notes.  The second is repetitive data, consisting of structured records coming from a variety of non-database sources.  Some examples of repetitive data include sensor output, telephone call records, metered data, and so forth. </a:t>
            </a:r>
          </a:p>
          <a:p>
            <a:endParaRPr lang="en-US" dirty="0"/>
          </a:p>
          <a:p>
            <a:r>
              <a:rPr lang="en-US" b="0" i="0" dirty="0">
                <a:solidFill>
                  <a:srgbClr val="333333"/>
                </a:solidFill>
                <a:effectLst/>
                <a:latin typeface="Georgia" panose="02040502050405020303" pitchFamily="18" charset="0"/>
              </a:rPr>
              <a:t>Unstructured data is data that cannot be contained in a row-column database and does not have an associated data model.  Each record is unique in terms of its structure and content.  Now t</a:t>
            </a:r>
            <a:r>
              <a:rPr lang="en-US" dirty="0"/>
              <a:t>here are two types of unstructured data – textual and non-textual.  Examples of textual data include emails, transcribed conversations, literary texts, and so on.  Non-textual data includes images, video, and audio recordings.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 taken from: 04_practicum_intro.pptx in the What is AI workshop</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07510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complete workflow – the next slide shows how the College of Medicine presented a similar workflow.</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116161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a:p>
            <a:r>
              <a:rPr lang="en-US" dirty="0">
                <a:latin typeface="+mn-lt"/>
              </a:rPr>
              <a:t>v</a:t>
            </a: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267751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The # of dimensions is the tensor’s rank</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933283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603754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299775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latin typeface="+mn-lt"/>
              </a:rPr>
              <a:t>Importance of technical terms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Computers only understand numbers – How does a CNN process images?</a:t>
            </a:r>
          </a:p>
          <a:p>
            <a:pPr marL="228600" indent="-228600">
              <a:buAutoNum type="arabicPeriod"/>
            </a:pPr>
            <a:r>
              <a:rPr lang="en-US" dirty="0">
                <a:latin typeface="+mn-lt"/>
              </a:rPr>
              <a:t>The answer is a data structure called a </a:t>
            </a:r>
            <a:r>
              <a:rPr lang="en-US" b="1" dirty="0">
                <a:latin typeface="+mn-lt"/>
              </a:rPr>
              <a:t>tensor</a:t>
            </a:r>
            <a:endParaRPr lang="en-US" b="0" dirty="0">
              <a:latin typeface="+mn-lt"/>
            </a:endParaRPr>
          </a:p>
          <a:p>
            <a:pPr marL="228600" lvl="0" indent="-228600">
              <a:buAutoNum type="arabicPeriod"/>
            </a:pPr>
            <a:r>
              <a:rPr lang="en-US" b="0" dirty="0">
                <a:latin typeface="+mn-lt"/>
              </a:rPr>
              <a:t>Key idea that characterizes a collection of numbers is its shape.</a:t>
            </a:r>
          </a:p>
          <a:p>
            <a:pPr marL="685800" lvl="1" indent="-228600">
              <a:buAutoNum type="arabicPeriod"/>
            </a:pPr>
            <a:r>
              <a:rPr lang="en-US" b="0" dirty="0">
                <a:latin typeface="+mn-lt"/>
              </a:rPr>
              <a:t>A neural network layer with 1 neuron outputs a single number</a:t>
            </a:r>
          </a:p>
          <a:p>
            <a:pPr marL="685800" lvl="1" indent="-228600">
              <a:buAutoNum type="arabicPeriod"/>
            </a:pPr>
            <a:r>
              <a:rPr lang="en-US" dirty="0">
                <a:latin typeface="+mn-lt"/>
              </a:rPr>
              <a:t>But if we have multiple neurons in a layer, then we can describe their collective output as a list, otherwise known as a one-dimensional (1D) array </a:t>
            </a:r>
          </a:p>
          <a:p>
            <a:pPr marL="685800" lvl="1" indent="-228600">
              <a:buAutoNum type="arabicPeriod"/>
            </a:pPr>
            <a:r>
              <a:rPr lang="en-US" dirty="0">
                <a:latin typeface="+mn-lt"/>
              </a:rPr>
              <a:t>If the input to our CNN is a black and white image, it can be represented as a 2D array</a:t>
            </a:r>
          </a:p>
          <a:p>
            <a:pPr marL="685800" lvl="1" indent="-228600">
              <a:buAutoNum type="arabicPeriod"/>
            </a:pPr>
            <a:r>
              <a:rPr lang="en-US" dirty="0">
                <a:latin typeface="+mn-lt"/>
              </a:rPr>
              <a:t>And if it’s a color image, then it can be represented as a 3D array</a:t>
            </a:r>
          </a:p>
          <a:p>
            <a:pPr marL="228600" lvl="0" indent="-228600">
              <a:buAutoNum type="arabicPeriod"/>
            </a:pPr>
            <a:r>
              <a:rPr lang="en-US" dirty="0">
                <a:latin typeface="+mn-lt"/>
              </a:rPr>
              <a:t>A tensor is a block of numbers with a given number of dimensions and a size in each dimension. It has no holes and no bits sticking out. The term tensor has a more complex meaning in some fields of math and physics, but in machine learning, we use this word to mean a collection of numbers organized into a multidimensional block. Taken together, the number of dimensions and the size in each dimension provide the shape of the tensor.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r>
              <a:rPr lang="en-US" dirty="0">
                <a:latin typeface="+mn-lt"/>
              </a:rPr>
              <a:t>So, how does a CNN like the Teachable Machine process images?  Keep in mind that computers only understand numbers.  Our starting point is a data structure called a </a:t>
            </a:r>
            <a:r>
              <a:rPr lang="en-US" b="1" dirty="0">
                <a:latin typeface="+mn-lt"/>
              </a:rPr>
              <a:t>tensor</a:t>
            </a:r>
            <a:r>
              <a:rPr lang="en-US" dirty="0">
                <a:latin typeface="+mn-lt"/>
              </a:rPr>
              <a:t>.  </a:t>
            </a:r>
          </a:p>
          <a:p>
            <a:endParaRPr lang="en-US" dirty="0">
              <a:latin typeface="+mn-lt"/>
            </a:endParaRPr>
          </a:p>
          <a:p>
            <a:r>
              <a:rPr lang="en-US" dirty="0">
                <a:latin typeface="+mn-lt"/>
              </a:rPr>
              <a:t>In our Deep Learning Foundations workshop sequence, we learned that a neural network is built from a sequence of layers. And though the output of any neuron is a single number, we often want to talk about the output of an entire layer at once. The key idea that characterizes this collection of output numbers is its shape. If the layer contains a single neuron, the layer’s output is just a single number.</a:t>
            </a:r>
          </a:p>
          <a:p>
            <a:endParaRPr lang="en-US" dirty="0">
              <a:latin typeface="+mn-lt"/>
            </a:endParaRPr>
          </a:p>
          <a:p>
            <a:r>
              <a:rPr lang="en-US" dirty="0">
                <a:latin typeface="+mn-lt"/>
              </a:rPr>
              <a:t>If we have multiple neurons in a layer, then we can describe their collective output as a list, otherwise known as a one-dimensional (1D) array.  Image (A) above shows such an array containing 12 elements.  We frequently organize our data into other box-like shapes. For instance, if the input to our system is a black and white image, it can be represented as a 2D array, as pictured in (B). And if it’s a color image, then it can be represented as a 3D array, as shown in (C). </a:t>
            </a:r>
          </a:p>
          <a:p>
            <a:endParaRPr lang="en-US" dirty="0">
              <a:latin typeface="+mn-lt"/>
            </a:endParaRPr>
          </a:p>
          <a:p>
            <a:r>
              <a:rPr lang="en-US" dirty="0">
                <a:latin typeface="+mn-lt"/>
              </a:rPr>
              <a:t>We frequently call a 1D shape an array, list, or vector. To describe a 2D shape we often use the terms grid or matrix, and we can describe a 3D shape as a volume or block. We often use arrays with even more dimensions.  But rather than create a mountain of new terms, we use a single term for any collection of numbers arranged in a box shape with any number of dimensions: a </a:t>
            </a:r>
            <a:r>
              <a:rPr lang="en-US" b="1" dirty="0">
                <a:latin typeface="+mn-lt"/>
              </a:rPr>
              <a:t>tensor</a:t>
            </a:r>
            <a:r>
              <a:rPr lang="en-US" dirty="0">
                <a:latin typeface="+mn-lt"/>
              </a:rPr>
              <a:t> (pronounced ten′-sir).</a:t>
            </a:r>
          </a:p>
          <a:p>
            <a:endParaRPr lang="en-US" dirty="0">
              <a:latin typeface="+mn-lt"/>
            </a:endParaRPr>
          </a:p>
          <a:p>
            <a:r>
              <a:rPr lang="en-US" dirty="0">
                <a:latin typeface="+mn-lt"/>
              </a:rPr>
              <a:t>A tensor is merely a block of numbers with a given number of dimensions and a size in each dimension. It has no holes and no bits sticking out. The term tensor has a more complex meaning in some fields of math and physics, but in machine learning, we use this word to mean a collection of numbers organized into a multidimensional block. Taken together, the number of dimensions and the size in each dimension provide the shape of the tensor.</a:t>
            </a:r>
          </a:p>
          <a:p>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 taken from: 01_cnn_intro.pptx in the CNN workshop</a:t>
            </a: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30097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8/29/2022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8/29/2022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07/relationships/hdphoto" Target="../media/hdphoto6.wdp"/><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microsoft.com/office/2007/relationships/hdphoto" Target="../media/hdphoto5.wdp"/><Relationship Id="rId5" Type="http://schemas.microsoft.com/office/2007/relationships/hdphoto" Target="../media/hdphoto4.wdp"/><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Data Terminology &amp; Data Types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746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ED05F5D2-C0E4-0158-1CDE-6CA3B26F0C5B}"/>
              </a:ext>
            </a:extLst>
          </p:cNvPr>
          <p:cNvGrpSpPr/>
          <p:nvPr/>
        </p:nvGrpSpPr>
        <p:grpSpPr>
          <a:xfrm>
            <a:off x="310878" y="629091"/>
            <a:ext cx="11113794" cy="5472237"/>
            <a:chOff x="310878" y="629091"/>
            <a:chExt cx="11113794" cy="5472237"/>
          </a:xfrm>
        </p:grpSpPr>
        <p:sp>
          <p:nvSpPr>
            <p:cNvPr id="5" name="Rounded Rectangle 4">
              <a:extLst>
                <a:ext uri="{FF2B5EF4-FFF2-40B4-BE49-F238E27FC236}">
                  <a16:creationId xmlns:a16="http://schemas.microsoft.com/office/drawing/2014/main" id="{17B3E2FC-034E-A0F9-EA3F-8149AAD302BB}"/>
                </a:ext>
              </a:extLst>
            </p:cNvPr>
            <p:cNvSpPr/>
            <p:nvPr/>
          </p:nvSpPr>
          <p:spPr>
            <a:xfrm>
              <a:off x="310878" y="629091"/>
              <a:ext cx="1906073" cy="978794"/>
            </a:xfrm>
            <a:prstGeom prst="roundRect">
              <a:avLst/>
            </a:prstGeom>
            <a:noFill/>
            <a:ln w="28575">
              <a:solidFill>
                <a:srgbClr val="77DB93"/>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B0BC4B7A-DC56-98BE-6953-D7AFB104BC20}"/>
                </a:ext>
              </a:extLst>
            </p:cNvPr>
            <p:cNvSpPr/>
            <p:nvPr/>
          </p:nvSpPr>
          <p:spPr>
            <a:xfrm>
              <a:off x="310878" y="2580587"/>
              <a:ext cx="1906073" cy="978794"/>
            </a:xfrm>
            <a:prstGeom prst="roundRect">
              <a:avLst/>
            </a:prstGeom>
            <a:noFill/>
            <a:ln w="28575">
              <a:solidFill>
                <a:srgbClr val="77DB93"/>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7E89F91F-AA78-D4D0-4562-5F67695F4147}"/>
                </a:ext>
              </a:extLst>
            </p:cNvPr>
            <p:cNvGrpSpPr/>
            <p:nvPr/>
          </p:nvGrpSpPr>
          <p:grpSpPr>
            <a:xfrm>
              <a:off x="2401501" y="1637760"/>
              <a:ext cx="9023171" cy="4463568"/>
              <a:chOff x="2401501" y="1637760"/>
              <a:chExt cx="9023171" cy="4463568"/>
            </a:xfrm>
            <a:solidFill>
              <a:schemeClr val="bg1"/>
            </a:solidFill>
          </p:grpSpPr>
          <p:sp>
            <p:nvSpPr>
              <p:cNvPr id="10" name="Rounded Rectangle 9">
                <a:extLst>
                  <a:ext uri="{FF2B5EF4-FFF2-40B4-BE49-F238E27FC236}">
                    <a16:creationId xmlns:a16="http://schemas.microsoft.com/office/drawing/2014/main" id="{8A89127D-7AC0-7B0E-E4DF-7537B59E3F3C}"/>
                  </a:ext>
                </a:extLst>
              </p:cNvPr>
              <p:cNvSpPr/>
              <p:nvPr/>
            </p:nvSpPr>
            <p:spPr>
              <a:xfrm>
                <a:off x="8191808" y="5122534"/>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72077F6-AC03-F889-57C5-51F93F9D8E7E}"/>
                  </a:ext>
                </a:extLst>
              </p:cNvPr>
              <p:cNvSpPr/>
              <p:nvPr/>
            </p:nvSpPr>
            <p:spPr>
              <a:xfrm>
                <a:off x="9518599" y="3277791"/>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7E50E165-AFBA-0180-BD1D-4DDEF7F1D36B}"/>
                  </a:ext>
                </a:extLst>
              </p:cNvPr>
              <p:cNvSpPr/>
              <p:nvPr/>
            </p:nvSpPr>
            <p:spPr>
              <a:xfrm>
                <a:off x="7194172" y="3294576"/>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386A93AC-16F0-C22C-ADB0-56E2AE85922A}"/>
                  </a:ext>
                </a:extLst>
              </p:cNvPr>
              <p:cNvSpPr/>
              <p:nvPr/>
            </p:nvSpPr>
            <p:spPr>
              <a:xfrm>
                <a:off x="4855274" y="3274676"/>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3BDFC802-07C1-5BBB-5E0E-8C35C3FA1B54}"/>
                  </a:ext>
                </a:extLst>
              </p:cNvPr>
              <p:cNvSpPr/>
              <p:nvPr/>
            </p:nvSpPr>
            <p:spPr>
              <a:xfrm>
                <a:off x="9470382" y="1647462"/>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E77EE91-E629-6E35-2AC3-28B49F77BEA9}"/>
                  </a:ext>
                </a:extLst>
              </p:cNvPr>
              <p:cNvSpPr/>
              <p:nvPr/>
            </p:nvSpPr>
            <p:spPr>
              <a:xfrm>
                <a:off x="7147952" y="1664259"/>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E1AF2953-A56B-3438-C699-9F3C98E63BF8}"/>
                  </a:ext>
                </a:extLst>
              </p:cNvPr>
              <p:cNvSpPr/>
              <p:nvPr/>
            </p:nvSpPr>
            <p:spPr>
              <a:xfrm>
                <a:off x="4825522" y="1639277"/>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Rounded Rectangle 6">
                <a:extLst>
                  <a:ext uri="{FF2B5EF4-FFF2-40B4-BE49-F238E27FC236}">
                    <a16:creationId xmlns:a16="http://schemas.microsoft.com/office/drawing/2014/main" id="{7D154525-8FC4-CBF5-26AC-B55409AA7105}"/>
                  </a:ext>
                </a:extLst>
              </p:cNvPr>
              <p:cNvSpPr/>
              <p:nvPr/>
            </p:nvSpPr>
            <p:spPr>
              <a:xfrm>
                <a:off x="2401501" y="1637760"/>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2293669A-3F2F-1174-2589-BEC4610F99D8}"/>
                  </a:ext>
                </a:extLst>
              </p:cNvPr>
              <p:cNvSpPr/>
              <p:nvPr/>
            </p:nvSpPr>
            <p:spPr>
              <a:xfrm>
                <a:off x="5808310" y="5122534"/>
                <a:ext cx="1906073" cy="978794"/>
              </a:xfrm>
              <a:prstGeom prst="roundRect">
                <a:avLst/>
              </a:prstGeom>
              <a:grpFill/>
              <a:ln w="28575">
                <a:solidFill>
                  <a:srgbClr val="7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6" name="TextBox 35">
            <a:extLst>
              <a:ext uri="{FF2B5EF4-FFF2-40B4-BE49-F238E27FC236}">
                <a16:creationId xmlns:a16="http://schemas.microsoft.com/office/drawing/2014/main" id="{56270469-1C2F-B0B8-AD83-8FA82F6CA8B1}"/>
              </a:ext>
            </a:extLst>
          </p:cNvPr>
          <p:cNvSpPr txBox="1"/>
          <p:nvPr/>
        </p:nvSpPr>
        <p:spPr>
          <a:xfrm>
            <a:off x="2298522" y="2594290"/>
            <a:ext cx="2027022" cy="1477328"/>
          </a:xfrm>
          <a:prstGeom prst="rect">
            <a:avLst/>
          </a:prstGeom>
          <a:noFill/>
        </p:spPr>
        <p:txBody>
          <a:bodyPr wrap="square" rtlCol="0">
            <a:spAutoFit/>
          </a:bodyPr>
          <a:lstStyle/>
          <a:p>
            <a:pPr algn="ctr"/>
            <a:r>
              <a:rPr lang="en-US" sz="1200" dirty="0">
                <a:solidFill>
                  <a:schemeClr val="bg2">
                    <a:lumMod val="50000"/>
                  </a:schemeClr>
                </a:solidFill>
                <a:latin typeface="Avenir" panose="02000503020000020003" pitchFamily="2" charset="0"/>
              </a:rPr>
              <a:t>Research Method</a:t>
            </a:r>
          </a:p>
          <a:p>
            <a:pPr algn="ctr"/>
            <a:r>
              <a:rPr lang="en-US" sz="1200" dirty="0">
                <a:solidFill>
                  <a:schemeClr val="bg2">
                    <a:lumMod val="50000"/>
                  </a:schemeClr>
                </a:solidFill>
                <a:latin typeface="Avenir" panose="02000503020000020003" pitchFamily="2" charset="0"/>
              </a:rPr>
              <a:t>Machine Learning </a:t>
            </a:r>
          </a:p>
          <a:p>
            <a:pPr algn="ctr"/>
            <a:r>
              <a:rPr lang="en-US" sz="1200" dirty="0">
                <a:solidFill>
                  <a:schemeClr val="bg2">
                    <a:lumMod val="50000"/>
                  </a:schemeClr>
                </a:solidFill>
                <a:latin typeface="Avenir" panose="02000503020000020003" pitchFamily="2" charset="0"/>
              </a:rPr>
              <a:t>Deep Learning</a:t>
            </a:r>
          </a:p>
          <a:p>
            <a:pPr algn="ctr"/>
            <a:r>
              <a:rPr lang="en-US" sz="1200" dirty="0">
                <a:solidFill>
                  <a:schemeClr val="bg2">
                    <a:lumMod val="50000"/>
                  </a:schemeClr>
                </a:solidFill>
                <a:latin typeface="Avenir" panose="02000503020000020003" pitchFamily="2" charset="0"/>
              </a:rPr>
              <a:t>Supervised</a:t>
            </a:r>
          </a:p>
          <a:p>
            <a:pPr algn="ctr"/>
            <a:r>
              <a:rPr lang="en-US" sz="1200" dirty="0">
                <a:solidFill>
                  <a:schemeClr val="bg2">
                    <a:lumMod val="50000"/>
                  </a:schemeClr>
                </a:solidFill>
                <a:latin typeface="Avenir" panose="02000503020000020003" pitchFamily="2" charset="0"/>
              </a:rPr>
              <a:t>Unsupervised Reinforcement</a:t>
            </a:r>
          </a:p>
          <a:p>
            <a:pPr algn="ctr"/>
            <a:endParaRPr lang="en-US" dirty="0">
              <a:solidFill>
                <a:schemeClr val="bg2">
                  <a:lumMod val="50000"/>
                </a:schemeClr>
              </a:solidFill>
              <a:latin typeface="Avenir" panose="02000503020000020003" pitchFamily="2" charset="0"/>
            </a:endParaRPr>
          </a:p>
        </p:txBody>
      </p:sp>
      <p:sp>
        <p:nvSpPr>
          <p:cNvPr id="16" name="TextBox 15">
            <a:extLst>
              <a:ext uri="{FF2B5EF4-FFF2-40B4-BE49-F238E27FC236}">
                <a16:creationId xmlns:a16="http://schemas.microsoft.com/office/drawing/2014/main" id="{ECB1876E-56DE-EE54-DD8E-BF92B067DA91}"/>
              </a:ext>
            </a:extLst>
          </p:cNvPr>
          <p:cNvSpPr txBox="1"/>
          <p:nvPr/>
        </p:nvSpPr>
        <p:spPr>
          <a:xfrm>
            <a:off x="506907" y="876195"/>
            <a:ext cx="1514014" cy="584775"/>
          </a:xfrm>
          <a:prstGeom prst="rect">
            <a:avLst/>
          </a:prstGeom>
          <a:noFill/>
        </p:spPr>
        <p:txBody>
          <a:bodyPr wrap="square" rtlCol="0">
            <a:spAutoFit/>
          </a:bodyPr>
          <a:lstStyle/>
          <a:p>
            <a:pPr algn="ctr"/>
            <a:r>
              <a:rPr lang="en-US" sz="1600" dirty="0">
                <a:latin typeface="Avenir" panose="02000503020000020003" pitchFamily="2" charset="0"/>
              </a:rPr>
              <a:t>What is your question?</a:t>
            </a:r>
          </a:p>
        </p:txBody>
      </p:sp>
      <p:sp>
        <p:nvSpPr>
          <p:cNvPr id="17" name="TextBox 16">
            <a:extLst>
              <a:ext uri="{FF2B5EF4-FFF2-40B4-BE49-F238E27FC236}">
                <a16:creationId xmlns:a16="http://schemas.microsoft.com/office/drawing/2014/main" id="{24AB7ECC-48F6-B988-4534-B0FA795E6A89}"/>
              </a:ext>
            </a:extLst>
          </p:cNvPr>
          <p:cNvSpPr txBox="1"/>
          <p:nvPr/>
        </p:nvSpPr>
        <p:spPr>
          <a:xfrm>
            <a:off x="506907" y="2677427"/>
            <a:ext cx="1514014" cy="830997"/>
          </a:xfrm>
          <a:prstGeom prst="rect">
            <a:avLst/>
          </a:prstGeom>
          <a:noFill/>
        </p:spPr>
        <p:txBody>
          <a:bodyPr wrap="square" rtlCol="0">
            <a:spAutoFit/>
          </a:bodyPr>
          <a:lstStyle/>
          <a:p>
            <a:pPr algn="ctr"/>
            <a:r>
              <a:rPr lang="en-US" sz="1600" dirty="0">
                <a:latin typeface="Avenir" panose="02000503020000020003" pitchFamily="2" charset="0"/>
              </a:rPr>
              <a:t>What kind </a:t>
            </a:r>
          </a:p>
          <a:p>
            <a:pPr algn="ctr"/>
            <a:r>
              <a:rPr lang="en-US" sz="1600" dirty="0">
                <a:latin typeface="Avenir" panose="02000503020000020003" pitchFamily="2" charset="0"/>
              </a:rPr>
              <a:t>of data is needed?</a:t>
            </a:r>
          </a:p>
        </p:txBody>
      </p:sp>
      <p:sp>
        <p:nvSpPr>
          <p:cNvPr id="19" name="TextBox 18">
            <a:extLst>
              <a:ext uri="{FF2B5EF4-FFF2-40B4-BE49-F238E27FC236}">
                <a16:creationId xmlns:a16="http://schemas.microsoft.com/office/drawing/2014/main" id="{D8588513-4AB9-5656-E39D-400390C035DC}"/>
              </a:ext>
            </a:extLst>
          </p:cNvPr>
          <p:cNvSpPr txBox="1"/>
          <p:nvPr/>
        </p:nvSpPr>
        <p:spPr>
          <a:xfrm>
            <a:off x="2331250" y="1717637"/>
            <a:ext cx="2027022" cy="830997"/>
          </a:xfrm>
          <a:prstGeom prst="rect">
            <a:avLst/>
          </a:prstGeom>
          <a:noFill/>
        </p:spPr>
        <p:txBody>
          <a:bodyPr wrap="square" rtlCol="0">
            <a:spAutoFit/>
          </a:bodyPr>
          <a:lstStyle/>
          <a:p>
            <a:pPr algn="ctr"/>
            <a:r>
              <a:rPr lang="en-US" sz="1600" dirty="0">
                <a:latin typeface="Avenir" panose="02000503020000020003" pitchFamily="2" charset="0"/>
              </a:rPr>
              <a:t>How will </a:t>
            </a:r>
          </a:p>
          <a:p>
            <a:pPr algn="ctr"/>
            <a:r>
              <a:rPr lang="en-US" sz="1600" dirty="0">
                <a:latin typeface="Avenir" panose="02000503020000020003" pitchFamily="2" charset="0"/>
              </a:rPr>
              <a:t>you answer the question?</a:t>
            </a:r>
          </a:p>
        </p:txBody>
      </p:sp>
      <p:sp>
        <p:nvSpPr>
          <p:cNvPr id="20" name="TextBox 19">
            <a:extLst>
              <a:ext uri="{FF2B5EF4-FFF2-40B4-BE49-F238E27FC236}">
                <a16:creationId xmlns:a16="http://schemas.microsoft.com/office/drawing/2014/main" id="{FA1553AF-1A7A-1DEC-EB6D-53B100A49B0E}"/>
              </a:ext>
            </a:extLst>
          </p:cNvPr>
          <p:cNvSpPr txBox="1"/>
          <p:nvPr/>
        </p:nvSpPr>
        <p:spPr>
          <a:xfrm>
            <a:off x="4751693" y="1836835"/>
            <a:ext cx="2027022" cy="584775"/>
          </a:xfrm>
          <a:prstGeom prst="rect">
            <a:avLst/>
          </a:prstGeom>
          <a:noFill/>
        </p:spPr>
        <p:txBody>
          <a:bodyPr wrap="square" rtlCol="0">
            <a:spAutoFit/>
          </a:bodyPr>
          <a:lstStyle/>
          <a:p>
            <a:pPr algn="ctr"/>
            <a:r>
              <a:rPr lang="en-US" sz="1600" dirty="0">
                <a:latin typeface="Avenir" panose="02000503020000020003" pitchFamily="2" charset="0"/>
              </a:rPr>
              <a:t>Select </a:t>
            </a:r>
          </a:p>
          <a:p>
            <a:pPr algn="ctr"/>
            <a:r>
              <a:rPr lang="en-US" sz="1600" dirty="0">
                <a:latin typeface="Avenir" panose="02000503020000020003" pitchFamily="2" charset="0"/>
              </a:rPr>
              <a:t>Model</a:t>
            </a:r>
          </a:p>
        </p:txBody>
      </p:sp>
      <p:sp>
        <p:nvSpPr>
          <p:cNvPr id="21" name="TextBox 20">
            <a:extLst>
              <a:ext uri="{FF2B5EF4-FFF2-40B4-BE49-F238E27FC236}">
                <a16:creationId xmlns:a16="http://schemas.microsoft.com/office/drawing/2014/main" id="{BFB69A93-8FAD-0C12-4EDB-76E279EBF205}"/>
              </a:ext>
            </a:extLst>
          </p:cNvPr>
          <p:cNvSpPr txBox="1"/>
          <p:nvPr/>
        </p:nvSpPr>
        <p:spPr>
          <a:xfrm>
            <a:off x="7083441" y="1878837"/>
            <a:ext cx="2027022" cy="584775"/>
          </a:xfrm>
          <a:prstGeom prst="rect">
            <a:avLst/>
          </a:prstGeom>
          <a:noFill/>
        </p:spPr>
        <p:txBody>
          <a:bodyPr wrap="square" rtlCol="0">
            <a:spAutoFit/>
          </a:bodyPr>
          <a:lstStyle/>
          <a:p>
            <a:pPr algn="ctr"/>
            <a:r>
              <a:rPr lang="en-US" sz="1600" dirty="0">
                <a:latin typeface="Avenir" panose="02000503020000020003" pitchFamily="2" charset="0"/>
              </a:rPr>
              <a:t>Collect </a:t>
            </a:r>
          </a:p>
          <a:p>
            <a:pPr algn="ctr"/>
            <a:r>
              <a:rPr lang="en-US" sz="1600" dirty="0">
                <a:latin typeface="Avenir" panose="02000503020000020003" pitchFamily="2" charset="0"/>
              </a:rPr>
              <a:t>Data</a:t>
            </a:r>
          </a:p>
        </p:txBody>
      </p:sp>
      <p:sp>
        <p:nvSpPr>
          <p:cNvPr id="22" name="TextBox 21">
            <a:extLst>
              <a:ext uri="{FF2B5EF4-FFF2-40B4-BE49-F238E27FC236}">
                <a16:creationId xmlns:a16="http://schemas.microsoft.com/office/drawing/2014/main" id="{1FF3398E-F8C0-4CB1-D092-BBF1B55D2BD7}"/>
              </a:ext>
            </a:extLst>
          </p:cNvPr>
          <p:cNvSpPr txBox="1"/>
          <p:nvPr/>
        </p:nvSpPr>
        <p:spPr>
          <a:xfrm>
            <a:off x="9486153" y="1834965"/>
            <a:ext cx="1906073" cy="584775"/>
          </a:xfrm>
          <a:prstGeom prst="rect">
            <a:avLst/>
          </a:prstGeom>
          <a:noFill/>
        </p:spPr>
        <p:txBody>
          <a:bodyPr wrap="square" rtlCol="0">
            <a:spAutoFit/>
          </a:bodyPr>
          <a:lstStyle/>
          <a:p>
            <a:pPr algn="ctr"/>
            <a:r>
              <a:rPr lang="en-US" sz="1600" dirty="0">
                <a:latin typeface="Avenir" panose="02000503020000020003" pitchFamily="2" charset="0"/>
              </a:rPr>
              <a:t>Clean </a:t>
            </a:r>
          </a:p>
          <a:p>
            <a:pPr algn="ctr"/>
            <a:r>
              <a:rPr lang="en-US" sz="1600" dirty="0">
                <a:latin typeface="Avenir" panose="02000503020000020003" pitchFamily="2" charset="0"/>
              </a:rPr>
              <a:t>Data</a:t>
            </a:r>
          </a:p>
        </p:txBody>
      </p:sp>
      <p:sp>
        <p:nvSpPr>
          <p:cNvPr id="23" name="TextBox 22">
            <a:extLst>
              <a:ext uri="{FF2B5EF4-FFF2-40B4-BE49-F238E27FC236}">
                <a16:creationId xmlns:a16="http://schemas.microsoft.com/office/drawing/2014/main" id="{26C4AF2E-FA78-BDD1-24CE-78E87BCC73D2}"/>
              </a:ext>
            </a:extLst>
          </p:cNvPr>
          <p:cNvSpPr txBox="1"/>
          <p:nvPr/>
        </p:nvSpPr>
        <p:spPr>
          <a:xfrm>
            <a:off x="4825522" y="3481547"/>
            <a:ext cx="1966546" cy="584775"/>
          </a:xfrm>
          <a:prstGeom prst="rect">
            <a:avLst/>
          </a:prstGeom>
          <a:noFill/>
        </p:spPr>
        <p:txBody>
          <a:bodyPr wrap="square" rtlCol="0">
            <a:spAutoFit/>
          </a:bodyPr>
          <a:lstStyle/>
          <a:p>
            <a:pPr algn="ctr"/>
            <a:r>
              <a:rPr lang="en-US" sz="1600" dirty="0">
                <a:latin typeface="Avenir" panose="02000503020000020003" pitchFamily="2" charset="0"/>
              </a:rPr>
              <a:t>Wrangle </a:t>
            </a:r>
          </a:p>
          <a:p>
            <a:pPr algn="ctr"/>
            <a:r>
              <a:rPr lang="en-US" sz="1600" dirty="0">
                <a:latin typeface="Avenir" panose="02000503020000020003" pitchFamily="2" charset="0"/>
              </a:rPr>
              <a:t>Data</a:t>
            </a:r>
          </a:p>
        </p:txBody>
      </p:sp>
      <p:sp>
        <p:nvSpPr>
          <p:cNvPr id="24" name="TextBox 23">
            <a:extLst>
              <a:ext uri="{FF2B5EF4-FFF2-40B4-BE49-F238E27FC236}">
                <a16:creationId xmlns:a16="http://schemas.microsoft.com/office/drawing/2014/main" id="{9C8277B0-1E1D-89A2-0D01-9141B889CABE}"/>
              </a:ext>
            </a:extLst>
          </p:cNvPr>
          <p:cNvSpPr txBox="1"/>
          <p:nvPr/>
        </p:nvSpPr>
        <p:spPr>
          <a:xfrm>
            <a:off x="7126462" y="3480691"/>
            <a:ext cx="2027022" cy="584775"/>
          </a:xfrm>
          <a:prstGeom prst="rect">
            <a:avLst/>
          </a:prstGeom>
          <a:noFill/>
        </p:spPr>
        <p:txBody>
          <a:bodyPr wrap="square" rtlCol="0">
            <a:spAutoFit/>
          </a:bodyPr>
          <a:lstStyle/>
          <a:p>
            <a:pPr algn="ctr"/>
            <a:r>
              <a:rPr lang="en-US" sz="1600" dirty="0">
                <a:latin typeface="Avenir" panose="02000503020000020003" pitchFamily="2" charset="0"/>
              </a:rPr>
              <a:t>Parameter </a:t>
            </a:r>
          </a:p>
          <a:p>
            <a:pPr algn="ctr"/>
            <a:r>
              <a:rPr lang="en-US" sz="1600" dirty="0">
                <a:latin typeface="Avenir" panose="02000503020000020003" pitchFamily="2" charset="0"/>
              </a:rPr>
              <a:t>Selection</a:t>
            </a:r>
          </a:p>
        </p:txBody>
      </p:sp>
      <p:sp>
        <p:nvSpPr>
          <p:cNvPr id="25" name="TextBox 24">
            <a:extLst>
              <a:ext uri="{FF2B5EF4-FFF2-40B4-BE49-F238E27FC236}">
                <a16:creationId xmlns:a16="http://schemas.microsoft.com/office/drawing/2014/main" id="{60A0CDDA-7839-7DB4-2205-7E220B7E0427}"/>
              </a:ext>
            </a:extLst>
          </p:cNvPr>
          <p:cNvSpPr txBox="1"/>
          <p:nvPr/>
        </p:nvSpPr>
        <p:spPr>
          <a:xfrm>
            <a:off x="9518598" y="3462684"/>
            <a:ext cx="1906073" cy="584775"/>
          </a:xfrm>
          <a:prstGeom prst="rect">
            <a:avLst/>
          </a:prstGeom>
          <a:noFill/>
        </p:spPr>
        <p:txBody>
          <a:bodyPr wrap="square" rtlCol="0">
            <a:spAutoFit/>
          </a:bodyPr>
          <a:lstStyle/>
          <a:p>
            <a:pPr algn="ctr"/>
            <a:r>
              <a:rPr lang="en-US" sz="1600" dirty="0">
                <a:latin typeface="Avenir" panose="02000503020000020003" pitchFamily="2" charset="0"/>
              </a:rPr>
              <a:t>Train </a:t>
            </a:r>
          </a:p>
          <a:p>
            <a:pPr algn="ctr"/>
            <a:r>
              <a:rPr lang="en-US" sz="1600" dirty="0">
                <a:latin typeface="Avenir" panose="02000503020000020003" pitchFamily="2" charset="0"/>
              </a:rPr>
              <a:t>Model</a:t>
            </a:r>
          </a:p>
        </p:txBody>
      </p:sp>
      <p:sp>
        <p:nvSpPr>
          <p:cNvPr id="26" name="TextBox 25">
            <a:extLst>
              <a:ext uri="{FF2B5EF4-FFF2-40B4-BE49-F238E27FC236}">
                <a16:creationId xmlns:a16="http://schemas.microsoft.com/office/drawing/2014/main" id="{C7AF8819-B14B-589D-D350-FC9E70B7F407}"/>
              </a:ext>
            </a:extLst>
          </p:cNvPr>
          <p:cNvSpPr txBox="1"/>
          <p:nvPr/>
        </p:nvSpPr>
        <p:spPr>
          <a:xfrm>
            <a:off x="5808310" y="5346717"/>
            <a:ext cx="1917222" cy="584775"/>
          </a:xfrm>
          <a:prstGeom prst="rect">
            <a:avLst/>
          </a:prstGeom>
          <a:noFill/>
        </p:spPr>
        <p:txBody>
          <a:bodyPr wrap="square" rtlCol="0">
            <a:spAutoFit/>
          </a:bodyPr>
          <a:lstStyle/>
          <a:p>
            <a:pPr algn="ctr"/>
            <a:r>
              <a:rPr lang="en-US" sz="1600" dirty="0">
                <a:latin typeface="Avenir" panose="02000503020000020003" pitchFamily="2" charset="0"/>
              </a:rPr>
              <a:t>Evaluate </a:t>
            </a:r>
          </a:p>
          <a:p>
            <a:pPr algn="ctr"/>
            <a:r>
              <a:rPr lang="en-US" sz="1600" dirty="0">
                <a:latin typeface="Avenir" panose="02000503020000020003" pitchFamily="2" charset="0"/>
              </a:rPr>
              <a:t>Model</a:t>
            </a:r>
          </a:p>
        </p:txBody>
      </p:sp>
      <p:sp>
        <p:nvSpPr>
          <p:cNvPr id="27" name="TextBox 26">
            <a:extLst>
              <a:ext uri="{FF2B5EF4-FFF2-40B4-BE49-F238E27FC236}">
                <a16:creationId xmlns:a16="http://schemas.microsoft.com/office/drawing/2014/main" id="{46661716-222B-5DDC-ABAD-38E2AB9EADA4}"/>
              </a:ext>
            </a:extLst>
          </p:cNvPr>
          <p:cNvSpPr txBox="1"/>
          <p:nvPr/>
        </p:nvSpPr>
        <p:spPr>
          <a:xfrm>
            <a:off x="8191808" y="5331972"/>
            <a:ext cx="1906073" cy="584775"/>
          </a:xfrm>
          <a:prstGeom prst="rect">
            <a:avLst/>
          </a:prstGeom>
          <a:noFill/>
        </p:spPr>
        <p:txBody>
          <a:bodyPr wrap="square" rtlCol="0">
            <a:spAutoFit/>
          </a:bodyPr>
          <a:lstStyle/>
          <a:p>
            <a:pPr algn="ctr"/>
            <a:r>
              <a:rPr lang="en-US" sz="1600" dirty="0">
                <a:latin typeface="Avenir" panose="02000503020000020003" pitchFamily="2" charset="0"/>
              </a:rPr>
              <a:t>Deploy</a:t>
            </a:r>
          </a:p>
          <a:p>
            <a:pPr algn="ctr"/>
            <a:r>
              <a:rPr lang="en-US" sz="1600" dirty="0">
                <a:latin typeface="Avenir" panose="02000503020000020003" pitchFamily="2" charset="0"/>
              </a:rPr>
              <a:t>Model</a:t>
            </a:r>
          </a:p>
        </p:txBody>
      </p:sp>
      <p:sp>
        <p:nvSpPr>
          <p:cNvPr id="37" name="TextBox 36">
            <a:extLst>
              <a:ext uri="{FF2B5EF4-FFF2-40B4-BE49-F238E27FC236}">
                <a16:creationId xmlns:a16="http://schemas.microsoft.com/office/drawing/2014/main" id="{AD1DD6D7-A7F9-136F-18E0-D256CCFEBF29}"/>
              </a:ext>
            </a:extLst>
          </p:cNvPr>
          <p:cNvSpPr txBox="1"/>
          <p:nvPr/>
        </p:nvSpPr>
        <p:spPr>
          <a:xfrm>
            <a:off x="4825522" y="2613436"/>
            <a:ext cx="1906070" cy="738664"/>
          </a:xfrm>
          <a:prstGeom prst="rect">
            <a:avLst/>
          </a:prstGeom>
          <a:noFill/>
        </p:spPr>
        <p:txBody>
          <a:bodyPr wrap="square" rtlCol="0">
            <a:spAutoFit/>
          </a:bodyPr>
          <a:lstStyle/>
          <a:p>
            <a:pPr algn="ctr"/>
            <a:r>
              <a:rPr lang="en-US" sz="1200" dirty="0">
                <a:solidFill>
                  <a:schemeClr val="bg2">
                    <a:lumMod val="50000"/>
                  </a:schemeClr>
                </a:solidFill>
                <a:latin typeface="Avenir" panose="02000503020000020003" pitchFamily="2" charset="0"/>
              </a:rPr>
              <a:t>Model Search</a:t>
            </a:r>
          </a:p>
          <a:p>
            <a:pPr algn="ctr"/>
            <a:r>
              <a:rPr lang="en-US" sz="1200" dirty="0">
                <a:solidFill>
                  <a:schemeClr val="bg2">
                    <a:lumMod val="50000"/>
                  </a:schemeClr>
                </a:solidFill>
                <a:latin typeface="Avenir" panose="02000503020000020003" pitchFamily="2" charset="0"/>
              </a:rPr>
              <a:t>Transfer Learning</a:t>
            </a:r>
          </a:p>
          <a:p>
            <a:pPr algn="ctr"/>
            <a:endParaRPr lang="en-US" dirty="0">
              <a:solidFill>
                <a:schemeClr val="bg2">
                  <a:lumMod val="50000"/>
                </a:schemeClr>
              </a:solidFill>
              <a:latin typeface="Avenir" panose="02000503020000020003" pitchFamily="2" charset="0"/>
            </a:endParaRPr>
          </a:p>
        </p:txBody>
      </p:sp>
      <p:sp>
        <p:nvSpPr>
          <p:cNvPr id="38" name="TextBox 37">
            <a:extLst>
              <a:ext uri="{FF2B5EF4-FFF2-40B4-BE49-F238E27FC236}">
                <a16:creationId xmlns:a16="http://schemas.microsoft.com/office/drawing/2014/main" id="{785FA781-DD9E-3CA0-FDC4-258E7C6607DD}"/>
              </a:ext>
            </a:extLst>
          </p:cNvPr>
          <p:cNvSpPr txBox="1"/>
          <p:nvPr/>
        </p:nvSpPr>
        <p:spPr>
          <a:xfrm>
            <a:off x="7103459" y="2634420"/>
            <a:ext cx="2027022" cy="923330"/>
          </a:xfrm>
          <a:prstGeom prst="rect">
            <a:avLst/>
          </a:prstGeom>
          <a:noFill/>
        </p:spPr>
        <p:txBody>
          <a:bodyPr wrap="square" rtlCol="0">
            <a:spAutoFit/>
          </a:bodyPr>
          <a:lstStyle/>
          <a:p>
            <a:pPr algn="ctr"/>
            <a:r>
              <a:rPr lang="en-US" sz="1200" dirty="0">
                <a:solidFill>
                  <a:schemeClr val="bg2">
                    <a:lumMod val="50000"/>
                  </a:schemeClr>
                </a:solidFill>
                <a:latin typeface="Avenir" panose="02000503020000020003" pitchFamily="2" charset="0"/>
              </a:rPr>
              <a:t>Structured Data Queries</a:t>
            </a:r>
          </a:p>
          <a:p>
            <a:pPr algn="ctr"/>
            <a:r>
              <a:rPr lang="en-US" sz="1200" dirty="0">
                <a:solidFill>
                  <a:schemeClr val="bg2">
                    <a:lumMod val="50000"/>
                  </a:schemeClr>
                </a:solidFill>
                <a:latin typeface="Avenir" panose="02000503020000020003" pitchFamily="2" charset="0"/>
              </a:rPr>
              <a:t>Data Scrapping</a:t>
            </a:r>
          </a:p>
          <a:p>
            <a:pPr algn="ctr"/>
            <a:r>
              <a:rPr lang="en-US" sz="1200" dirty="0">
                <a:solidFill>
                  <a:schemeClr val="bg2">
                    <a:lumMod val="50000"/>
                  </a:schemeClr>
                </a:solidFill>
                <a:latin typeface="Avenir" panose="02000503020000020003" pitchFamily="2" charset="0"/>
              </a:rPr>
              <a:t>Sensors</a:t>
            </a:r>
          </a:p>
          <a:p>
            <a:pPr algn="ctr"/>
            <a:endParaRPr lang="en-US" dirty="0">
              <a:solidFill>
                <a:schemeClr val="bg2">
                  <a:lumMod val="50000"/>
                </a:schemeClr>
              </a:solidFill>
              <a:latin typeface="Avenir" panose="02000503020000020003" pitchFamily="2" charset="0"/>
            </a:endParaRPr>
          </a:p>
        </p:txBody>
      </p:sp>
      <p:sp>
        <p:nvSpPr>
          <p:cNvPr id="39" name="TextBox 38">
            <a:extLst>
              <a:ext uri="{FF2B5EF4-FFF2-40B4-BE49-F238E27FC236}">
                <a16:creationId xmlns:a16="http://schemas.microsoft.com/office/drawing/2014/main" id="{0CA2076A-9E3F-60E5-293D-6902F10208AF}"/>
              </a:ext>
            </a:extLst>
          </p:cNvPr>
          <p:cNvSpPr txBox="1"/>
          <p:nvPr/>
        </p:nvSpPr>
        <p:spPr>
          <a:xfrm>
            <a:off x="9423262" y="2613436"/>
            <a:ext cx="2027022" cy="738664"/>
          </a:xfrm>
          <a:prstGeom prst="rect">
            <a:avLst/>
          </a:prstGeom>
          <a:noFill/>
        </p:spPr>
        <p:txBody>
          <a:bodyPr wrap="square" rtlCol="0">
            <a:spAutoFit/>
          </a:bodyPr>
          <a:lstStyle/>
          <a:p>
            <a:pPr algn="ctr"/>
            <a:r>
              <a:rPr lang="en-US" sz="1200" dirty="0">
                <a:solidFill>
                  <a:schemeClr val="bg2">
                    <a:lumMod val="50000"/>
                  </a:schemeClr>
                </a:solidFill>
                <a:latin typeface="Avenir" panose="02000503020000020003" pitchFamily="2" charset="0"/>
              </a:rPr>
              <a:t>Missing Values</a:t>
            </a:r>
          </a:p>
          <a:p>
            <a:pPr algn="ctr"/>
            <a:r>
              <a:rPr lang="en-US" sz="1200" dirty="0">
                <a:solidFill>
                  <a:schemeClr val="bg2">
                    <a:lumMod val="50000"/>
                  </a:schemeClr>
                </a:solidFill>
                <a:latin typeface="Avenir" panose="02000503020000020003" pitchFamily="2" charset="0"/>
              </a:rPr>
              <a:t>Outliers</a:t>
            </a:r>
          </a:p>
          <a:p>
            <a:pPr algn="ctr"/>
            <a:endParaRPr lang="en-US" dirty="0">
              <a:solidFill>
                <a:schemeClr val="bg2">
                  <a:lumMod val="50000"/>
                </a:schemeClr>
              </a:solidFill>
              <a:latin typeface="Avenir" panose="02000503020000020003" pitchFamily="2" charset="0"/>
            </a:endParaRPr>
          </a:p>
        </p:txBody>
      </p:sp>
      <p:sp>
        <p:nvSpPr>
          <p:cNvPr id="40" name="TextBox 39">
            <a:extLst>
              <a:ext uri="{FF2B5EF4-FFF2-40B4-BE49-F238E27FC236}">
                <a16:creationId xmlns:a16="http://schemas.microsoft.com/office/drawing/2014/main" id="{2B82774B-2102-49FF-29A6-A89D7848A7CC}"/>
              </a:ext>
            </a:extLst>
          </p:cNvPr>
          <p:cNvSpPr txBox="1"/>
          <p:nvPr/>
        </p:nvSpPr>
        <p:spPr>
          <a:xfrm>
            <a:off x="4794799" y="4271603"/>
            <a:ext cx="2027022" cy="923330"/>
          </a:xfrm>
          <a:prstGeom prst="rect">
            <a:avLst/>
          </a:prstGeom>
          <a:noFill/>
        </p:spPr>
        <p:txBody>
          <a:bodyPr wrap="square" rtlCol="0">
            <a:spAutoFit/>
          </a:bodyPr>
          <a:lstStyle/>
          <a:p>
            <a:pPr algn="ctr"/>
            <a:r>
              <a:rPr lang="en-US" sz="1200" dirty="0">
                <a:solidFill>
                  <a:schemeClr val="bg2">
                    <a:lumMod val="50000"/>
                  </a:schemeClr>
                </a:solidFill>
                <a:latin typeface="Avenir" panose="02000503020000020003" pitchFamily="2" charset="0"/>
              </a:rPr>
              <a:t>Feature Engineering</a:t>
            </a:r>
          </a:p>
          <a:p>
            <a:pPr algn="ctr"/>
            <a:r>
              <a:rPr lang="en-US" sz="1200" dirty="0">
                <a:solidFill>
                  <a:schemeClr val="bg2">
                    <a:lumMod val="50000"/>
                  </a:schemeClr>
                </a:solidFill>
                <a:latin typeface="Avenir" panose="02000503020000020003" pitchFamily="2" charset="0"/>
              </a:rPr>
              <a:t>Train/Test/Validation Sets</a:t>
            </a:r>
          </a:p>
          <a:p>
            <a:pPr algn="ctr"/>
            <a:r>
              <a:rPr lang="en-US" sz="1200" dirty="0">
                <a:solidFill>
                  <a:schemeClr val="bg2">
                    <a:lumMod val="50000"/>
                  </a:schemeClr>
                </a:solidFill>
                <a:latin typeface="Avenir" panose="02000503020000020003" pitchFamily="2" charset="0"/>
              </a:rPr>
              <a:t>Data Augmentation</a:t>
            </a:r>
          </a:p>
          <a:p>
            <a:pPr algn="ctr"/>
            <a:endParaRPr lang="en-US" dirty="0">
              <a:solidFill>
                <a:schemeClr val="bg2">
                  <a:lumMod val="50000"/>
                </a:schemeClr>
              </a:solidFill>
              <a:latin typeface="Avenir" panose="02000503020000020003" pitchFamily="2" charset="0"/>
            </a:endParaRPr>
          </a:p>
        </p:txBody>
      </p:sp>
      <p:sp>
        <p:nvSpPr>
          <p:cNvPr id="41" name="TextBox 40">
            <a:extLst>
              <a:ext uri="{FF2B5EF4-FFF2-40B4-BE49-F238E27FC236}">
                <a16:creationId xmlns:a16="http://schemas.microsoft.com/office/drawing/2014/main" id="{03A202E4-F4AF-9AB7-0391-0C928EC560AB}"/>
              </a:ext>
            </a:extLst>
          </p:cNvPr>
          <p:cNvSpPr txBox="1"/>
          <p:nvPr/>
        </p:nvSpPr>
        <p:spPr>
          <a:xfrm>
            <a:off x="7082914" y="4263680"/>
            <a:ext cx="2027022" cy="830997"/>
          </a:xfrm>
          <a:prstGeom prst="rect">
            <a:avLst/>
          </a:prstGeom>
          <a:noFill/>
        </p:spPr>
        <p:txBody>
          <a:bodyPr wrap="square" rtlCol="0">
            <a:spAutoFit/>
          </a:bodyPr>
          <a:lstStyle/>
          <a:p>
            <a:pPr algn="ctr"/>
            <a:r>
              <a:rPr lang="en-US" sz="1200" dirty="0">
                <a:solidFill>
                  <a:schemeClr val="bg2">
                    <a:lumMod val="50000"/>
                  </a:schemeClr>
                </a:solidFill>
                <a:latin typeface="Avenir" panose="02000503020000020003" pitchFamily="2" charset="0"/>
              </a:rPr>
              <a:t>Epochs </a:t>
            </a:r>
          </a:p>
          <a:p>
            <a:pPr algn="ctr"/>
            <a:r>
              <a:rPr lang="en-US" sz="1200" dirty="0">
                <a:solidFill>
                  <a:schemeClr val="bg2">
                    <a:lumMod val="50000"/>
                  </a:schemeClr>
                </a:solidFill>
                <a:latin typeface="Avenir" panose="02000503020000020003" pitchFamily="2" charset="0"/>
              </a:rPr>
              <a:t>Loss Function</a:t>
            </a:r>
          </a:p>
          <a:p>
            <a:pPr algn="ctr"/>
            <a:r>
              <a:rPr lang="en-US" sz="1200" dirty="0">
                <a:solidFill>
                  <a:schemeClr val="bg2">
                    <a:lumMod val="50000"/>
                  </a:schemeClr>
                </a:solidFill>
                <a:latin typeface="Avenir" panose="02000503020000020003" pitchFamily="2" charset="0"/>
              </a:rPr>
              <a:t>Optimizer</a:t>
            </a:r>
          </a:p>
          <a:p>
            <a:pPr algn="ctr"/>
            <a:r>
              <a:rPr lang="en-US" sz="1200" dirty="0">
                <a:solidFill>
                  <a:schemeClr val="bg2">
                    <a:lumMod val="50000"/>
                  </a:schemeClr>
                </a:solidFill>
                <a:latin typeface="Avenir" panose="02000503020000020003" pitchFamily="2" charset="0"/>
              </a:rPr>
              <a:t>Activation Functions</a:t>
            </a:r>
          </a:p>
        </p:txBody>
      </p:sp>
      <p:sp>
        <p:nvSpPr>
          <p:cNvPr id="42" name="TextBox 41">
            <a:extLst>
              <a:ext uri="{FF2B5EF4-FFF2-40B4-BE49-F238E27FC236}">
                <a16:creationId xmlns:a16="http://schemas.microsoft.com/office/drawing/2014/main" id="{F487B942-1491-D527-8388-5781A31212A8}"/>
              </a:ext>
            </a:extLst>
          </p:cNvPr>
          <p:cNvSpPr txBox="1"/>
          <p:nvPr/>
        </p:nvSpPr>
        <p:spPr>
          <a:xfrm>
            <a:off x="9472596" y="4253470"/>
            <a:ext cx="2027022" cy="553998"/>
          </a:xfrm>
          <a:prstGeom prst="rect">
            <a:avLst/>
          </a:prstGeom>
          <a:noFill/>
        </p:spPr>
        <p:txBody>
          <a:bodyPr wrap="square" rtlCol="0">
            <a:spAutoFit/>
          </a:bodyPr>
          <a:lstStyle/>
          <a:p>
            <a:pPr algn="ctr"/>
            <a:r>
              <a:rPr lang="en-US" sz="1200" dirty="0">
                <a:solidFill>
                  <a:schemeClr val="bg2">
                    <a:lumMod val="50000"/>
                  </a:schemeClr>
                </a:solidFill>
                <a:latin typeface="Avenir" panose="02000503020000020003" pitchFamily="2" charset="0"/>
              </a:rPr>
              <a:t>GPU/Hardware</a:t>
            </a:r>
          </a:p>
          <a:p>
            <a:pPr algn="ctr"/>
            <a:endParaRPr lang="en-US" dirty="0">
              <a:solidFill>
                <a:schemeClr val="bg2">
                  <a:lumMod val="50000"/>
                </a:schemeClr>
              </a:solidFill>
              <a:latin typeface="Avenir" panose="02000503020000020003" pitchFamily="2" charset="0"/>
            </a:endParaRPr>
          </a:p>
        </p:txBody>
      </p:sp>
      <p:sp>
        <p:nvSpPr>
          <p:cNvPr id="43" name="TextBox 42">
            <a:extLst>
              <a:ext uri="{FF2B5EF4-FFF2-40B4-BE49-F238E27FC236}">
                <a16:creationId xmlns:a16="http://schemas.microsoft.com/office/drawing/2014/main" id="{31F0910A-A32A-2A3B-C86F-D146F49143BC}"/>
              </a:ext>
            </a:extLst>
          </p:cNvPr>
          <p:cNvSpPr txBox="1"/>
          <p:nvPr/>
        </p:nvSpPr>
        <p:spPr>
          <a:xfrm>
            <a:off x="8145308" y="6075688"/>
            <a:ext cx="2027022" cy="923330"/>
          </a:xfrm>
          <a:prstGeom prst="rect">
            <a:avLst/>
          </a:prstGeom>
          <a:noFill/>
        </p:spPr>
        <p:txBody>
          <a:bodyPr wrap="square" rtlCol="0">
            <a:spAutoFit/>
          </a:bodyPr>
          <a:lstStyle/>
          <a:p>
            <a:pPr algn="ctr"/>
            <a:r>
              <a:rPr lang="en-US" sz="1200" dirty="0">
                <a:solidFill>
                  <a:schemeClr val="bg2">
                    <a:lumMod val="50000"/>
                  </a:schemeClr>
                </a:solidFill>
                <a:latin typeface="Avenir" panose="02000503020000020003" pitchFamily="2" charset="0"/>
              </a:rPr>
              <a:t>Open/Restricted</a:t>
            </a:r>
          </a:p>
          <a:p>
            <a:pPr algn="ctr"/>
            <a:r>
              <a:rPr lang="en-US" sz="1200" dirty="0" err="1">
                <a:solidFill>
                  <a:schemeClr val="bg2">
                    <a:lumMod val="50000"/>
                  </a:schemeClr>
                </a:solidFill>
                <a:latin typeface="Avenir" panose="02000503020000020003" pitchFamily="2" charset="0"/>
              </a:rPr>
              <a:t>Github</a:t>
            </a:r>
            <a:endParaRPr lang="en-US" sz="1200" dirty="0">
              <a:solidFill>
                <a:schemeClr val="bg2">
                  <a:lumMod val="50000"/>
                </a:schemeClr>
              </a:solidFill>
              <a:latin typeface="Avenir" panose="02000503020000020003" pitchFamily="2" charset="0"/>
            </a:endParaRPr>
          </a:p>
          <a:p>
            <a:pPr algn="ctr"/>
            <a:r>
              <a:rPr lang="en-US" sz="1200" dirty="0">
                <a:solidFill>
                  <a:schemeClr val="bg2">
                    <a:lumMod val="50000"/>
                  </a:schemeClr>
                </a:solidFill>
                <a:latin typeface="Avenir" panose="02000503020000020003" pitchFamily="2" charset="0"/>
              </a:rPr>
              <a:t>Data Repository</a:t>
            </a:r>
          </a:p>
          <a:p>
            <a:pPr algn="ctr"/>
            <a:endParaRPr lang="en-US" dirty="0">
              <a:solidFill>
                <a:schemeClr val="bg2">
                  <a:lumMod val="50000"/>
                </a:schemeClr>
              </a:solidFill>
              <a:latin typeface="Avenir" panose="02000503020000020003" pitchFamily="2" charset="0"/>
            </a:endParaRPr>
          </a:p>
        </p:txBody>
      </p:sp>
      <p:cxnSp>
        <p:nvCxnSpPr>
          <p:cNvPr id="45" name="Straight Arrow Connector 44">
            <a:extLst>
              <a:ext uri="{FF2B5EF4-FFF2-40B4-BE49-F238E27FC236}">
                <a16:creationId xmlns:a16="http://schemas.microsoft.com/office/drawing/2014/main" id="{6716638E-D692-AED2-83FE-6E9780CBC0CA}"/>
              </a:ext>
            </a:extLst>
          </p:cNvPr>
          <p:cNvCxnSpPr>
            <a:cxnSpLocks/>
          </p:cNvCxnSpPr>
          <p:nvPr/>
        </p:nvCxnSpPr>
        <p:spPr>
          <a:xfrm>
            <a:off x="1094704" y="1560590"/>
            <a:ext cx="0" cy="1074089"/>
          </a:xfrm>
          <a:prstGeom prst="straightConnector1">
            <a:avLst/>
          </a:prstGeom>
          <a:ln w="76200">
            <a:solidFill>
              <a:srgbClr val="6EC98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B981F3A-040F-9682-C726-52EF330277FE}"/>
              </a:ext>
            </a:extLst>
          </p:cNvPr>
          <p:cNvCxnSpPr/>
          <p:nvPr/>
        </p:nvCxnSpPr>
        <p:spPr>
          <a:xfrm>
            <a:off x="1094704" y="2096581"/>
            <a:ext cx="1405548" cy="0"/>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99872D8-7849-4FE2-225B-BBAF27B5AFCB}"/>
              </a:ext>
            </a:extLst>
          </p:cNvPr>
          <p:cNvCxnSpPr>
            <a:cxnSpLocks/>
          </p:cNvCxnSpPr>
          <p:nvPr/>
        </p:nvCxnSpPr>
        <p:spPr>
          <a:xfrm>
            <a:off x="4456090" y="3784699"/>
            <a:ext cx="514592" cy="0"/>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F9AFA35-D6E8-E8C0-C7E1-BFB3F4B9C316}"/>
              </a:ext>
            </a:extLst>
          </p:cNvPr>
          <p:cNvCxnSpPr>
            <a:cxnSpLocks/>
          </p:cNvCxnSpPr>
          <p:nvPr/>
        </p:nvCxnSpPr>
        <p:spPr>
          <a:xfrm>
            <a:off x="5394101" y="5633853"/>
            <a:ext cx="514592" cy="0"/>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00E309D-ABE5-C3EB-07EB-55D56CC3F7B4}"/>
              </a:ext>
            </a:extLst>
          </p:cNvPr>
          <p:cNvCxnSpPr>
            <a:cxnSpLocks/>
          </p:cNvCxnSpPr>
          <p:nvPr/>
        </p:nvCxnSpPr>
        <p:spPr>
          <a:xfrm>
            <a:off x="4307574" y="2127157"/>
            <a:ext cx="637913" cy="0"/>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AC901B2-FA21-E72F-491C-8D3F28048245}"/>
              </a:ext>
            </a:extLst>
          </p:cNvPr>
          <p:cNvCxnSpPr>
            <a:cxnSpLocks/>
          </p:cNvCxnSpPr>
          <p:nvPr/>
        </p:nvCxnSpPr>
        <p:spPr>
          <a:xfrm>
            <a:off x="6731592" y="2147118"/>
            <a:ext cx="582533" cy="0"/>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94F54C0-7851-D367-9A23-18A33D6B5505}"/>
              </a:ext>
            </a:extLst>
          </p:cNvPr>
          <p:cNvCxnSpPr>
            <a:cxnSpLocks/>
          </p:cNvCxnSpPr>
          <p:nvPr/>
        </p:nvCxnSpPr>
        <p:spPr>
          <a:xfrm>
            <a:off x="9024756" y="2142857"/>
            <a:ext cx="566761" cy="10799"/>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7BEF03C-2E3B-9FA0-104C-012F06E508A9}"/>
              </a:ext>
            </a:extLst>
          </p:cNvPr>
          <p:cNvCxnSpPr>
            <a:cxnSpLocks/>
          </p:cNvCxnSpPr>
          <p:nvPr/>
        </p:nvCxnSpPr>
        <p:spPr>
          <a:xfrm>
            <a:off x="6761588" y="3773935"/>
            <a:ext cx="522057" cy="10764"/>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1325E17-6378-1F7B-AC4A-CCAF38B30E8F}"/>
              </a:ext>
            </a:extLst>
          </p:cNvPr>
          <p:cNvCxnSpPr>
            <a:cxnSpLocks/>
          </p:cNvCxnSpPr>
          <p:nvPr/>
        </p:nvCxnSpPr>
        <p:spPr>
          <a:xfrm>
            <a:off x="9112844" y="3773079"/>
            <a:ext cx="485497" cy="11620"/>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9A3716F-5D63-0BA4-B424-16720B982091}"/>
              </a:ext>
            </a:extLst>
          </p:cNvPr>
          <p:cNvCxnSpPr>
            <a:cxnSpLocks/>
            <a:stCxn id="26" idx="3"/>
          </p:cNvCxnSpPr>
          <p:nvPr/>
        </p:nvCxnSpPr>
        <p:spPr>
          <a:xfrm flipV="1">
            <a:off x="7725532" y="5633853"/>
            <a:ext cx="524812" cy="5252"/>
          </a:xfrm>
          <a:prstGeom prst="straightConnector1">
            <a:avLst/>
          </a:prstGeom>
          <a:ln w="76200">
            <a:solidFill>
              <a:srgbClr val="6EC98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99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F9BE1E-2CCC-4AEC-B2BE-A65C30A0B73D}"/>
              </a:ext>
            </a:extLst>
          </p:cNvPr>
          <p:cNvPicPr>
            <a:picLocks noChangeAspect="1"/>
          </p:cNvPicPr>
          <p:nvPr/>
        </p:nvPicPr>
        <p:blipFill>
          <a:blip r:embed="rId3"/>
          <a:stretch>
            <a:fillRect/>
          </a:stretch>
        </p:blipFill>
        <p:spPr>
          <a:xfrm>
            <a:off x="1604962" y="1266825"/>
            <a:ext cx="8982075" cy="4324350"/>
          </a:xfrm>
          <a:prstGeom prst="rect">
            <a:avLst/>
          </a:prstGeom>
        </p:spPr>
      </p:pic>
    </p:spTree>
    <p:extLst>
      <p:ext uri="{BB962C8B-B14F-4D97-AF65-F5344CB8AC3E}">
        <p14:creationId xmlns:p14="http://schemas.microsoft.com/office/powerpoint/2010/main" val="145407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D2209-EBCE-4BD6-9F05-CB20E635C1D2}"/>
              </a:ext>
            </a:extLst>
          </p:cNvPr>
          <p:cNvPicPr/>
          <p:nvPr/>
        </p:nvPicPr>
        <p:blipFill>
          <a:blip r:embed="rId3"/>
          <a:stretch>
            <a:fillRect/>
          </a:stretch>
        </p:blipFill>
        <p:spPr>
          <a:xfrm>
            <a:off x="3819525" y="1552575"/>
            <a:ext cx="4552950" cy="3752850"/>
          </a:xfrm>
          <a:prstGeom prst="rect">
            <a:avLst/>
          </a:prstGeom>
        </p:spPr>
      </p:pic>
    </p:spTree>
    <p:extLst>
      <p:ext uri="{BB962C8B-B14F-4D97-AF65-F5344CB8AC3E}">
        <p14:creationId xmlns:p14="http://schemas.microsoft.com/office/powerpoint/2010/main" val="64229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CF48BD-3C14-44DE-B7EB-9450ABC839D2}"/>
              </a:ext>
            </a:extLst>
          </p:cNvPr>
          <p:cNvPicPr/>
          <p:nvPr/>
        </p:nvPicPr>
        <p:blipFill>
          <a:blip r:embed="rId3"/>
          <a:stretch>
            <a:fillRect/>
          </a:stretch>
        </p:blipFill>
        <p:spPr>
          <a:xfrm>
            <a:off x="3819525" y="1543050"/>
            <a:ext cx="4552950" cy="3771900"/>
          </a:xfrm>
          <a:prstGeom prst="rect">
            <a:avLst/>
          </a:prstGeom>
        </p:spPr>
      </p:pic>
    </p:spTree>
    <p:extLst>
      <p:ext uri="{BB962C8B-B14F-4D97-AF65-F5344CB8AC3E}">
        <p14:creationId xmlns:p14="http://schemas.microsoft.com/office/powerpoint/2010/main" val="239886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17C3BA-E214-469F-96CB-D017419FFD98}"/>
              </a:ext>
            </a:extLst>
          </p:cNvPr>
          <p:cNvPicPr/>
          <p:nvPr/>
        </p:nvPicPr>
        <p:blipFill>
          <a:blip r:embed="rId3"/>
          <a:stretch>
            <a:fillRect/>
          </a:stretch>
        </p:blipFill>
        <p:spPr>
          <a:xfrm>
            <a:off x="3124200" y="1933257"/>
            <a:ext cx="5943600" cy="2991485"/>
          </a:xfrm>
          <a:prstGeom prst="rect">
            <a:avLst/>
          </a:prstGeom>
        </p:spPr>
      </p:pic>
    </p:spTree>
    <p:extLst>
      <p:ext uri="{BB962C8B-B14F-4D97-AF65-F5344CB8AC3E}">
        <p14:creationId xmlns:p14="http://schemas.microsoft.com/office/powerpoint/2010/main" val="117138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Data is the New Oil</a:t>
            </a:r>
          </a:p>
        </p:txBody>
      </p:sp>
    </p:spTree>
    <p:extLst>
      <p:ext uri="{BB962C8B-B14F-4D97-AF65-F5344CB8AC3E}">
        <p14:creationId xmlns:p14="http://schemas.microsoft.com/office/powerpoint/2010/main" val="386845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EF2AA-9267-41E8-88A5-D17FC102995D}"/>
              </a:ext>
            </a:extLst>
          </p:cNvPr>
          <p:cNvPicPr>
            <a:picLocks noChangeAspect="1"/>
          </p:cNvPicPr>
          <p:nvPr/>
        </p:nvPicPr>
        <p:blipFill>
          <a:blip r:embed="rId3"/>
          <a:stretch>
            <a:fillRect/>
          </a:stretch>
        </p:blipFill>
        <p:spPr>
          <a:xfrm>
            <a:off x="2479182" y="2250592"/>
            <a:ext cx="7233636" cy="3182800"/>
          </a:xfrm>
          <a:prstGeom prst="rect">
            <a:avLst/>
          </a:prstGeom>
        </p:spPr>
      </p:pic>
      <p:sp>
        <p:nvSpPr>
          <p:cNvPr id="5" name="TextBox 4">
            <a:extLst>
              <a:ext uri="{FF2B5EF4-FFF2-40B4-BE49-F238E27FC236}">
                <a16:creationId xmlns:a16="http://schemas.microsoft.com/office/drawing/2014/main" id="{23319752-D4F1-4628-BE1C-7D31726E1C39}"/>
              </a:ext>
            </a:extLst>
          </p:cNvPr>
          <p:cNvSpPr txBox="1"/>
          <p:nvPr/>
        </p:nvSpPr>
        <p:spPr>
          <a:xfrm>
            <a:off x="-1" y="6488668"/>
            <a:ext cx="12175067" cy="369332"/>
          </a:xfrm>
          <a:prstGeom prst="rect">
            <a:avLst/>
          </a:prstGeom>
          <a:noFill/>
        </p:spPr>
        <p:txBody>
          <a:bodyPr wrap="square">
            <a:spAutoFit/>
          </a:bodyPr>
          <a:lstStyle/>
          <a:p>
            <a:pPr>
              <a:lnSpc>
                <a:spcPct val="100000"/>
              </a:lnSpc>
              <a:spcBef>
                <a:spcPts val="0"/>
              </a:spcBef>
            </a:pPr>
            <a:r>
              <a:rPr lang="en-US" sz="1800" dirty="0">
                <a:latin typeface="Palatino Linotype" panose="02040502050505030304" pitchFamily="18" charset="0"/>
              </a:rPr>
              <a:t>Source: Inmon, W. H. (2019). </a:t>
            </a:r>
            <a:r>
              <a:rPr lang="en-US" sz="1800" i="1" dirty="0">
                <a:latin typeface="Palatino Linotype" panose="02040502050505030304" pitchFamily="18" charset="0"/>
              </a:rPr>
              <a:t>Data architecture: A primer for the data scientist.   </a:t>
            </a:r>
            <a:r>
              <a:rPr lang="en-US" sz="1800" dirty="0">
                <a:latin typeface="Palatino Linotype" panose="02040502050505030304" pitchFamily="18" charset="0"/>
              </a:rPr>
              <a:t>Cambridge, MA: Academic Press</a:t>
            </a:r>
            <a:endParaRPr lang="en-US" sz="1800" i="1" dirty="0">
              <a:latin typeface="Palatino Linotype" panose="02040502050505030304" pitchFamily="18" charset="0"/>
            </a:endParaRPr>
          </a:p>
        </p:txBody>
      </p:sp>
    </p:spTree>
    <p:extLst>
      <p:ext uri="{BB962C8B-B14F-4D97-AF65-F5344CB8AC3E}">
        <p14:creationId xmlns:p14="http://schemas.microsoft.com/office/powerpoint/2010/main" val="285806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E21337-47C7-4E28-B31F-6394D2A90766}"/>
              </a:ext>
            </a:extLst>
          </p:cNvPr>
          <p:cNvPicPr>
            <a:picLocks noChangeAspect="1"/>
          </p:cNvPicPr>
          <p:nvPr/>
        </p:nvPicPr>
        <p:blipFill>
          <a:blip r:embed="rId3"/>
          <a:stretch>
            <a:fillRect/>
          </a:stretch>
        </p:blipFill>
        <p:spPr>
          <a:xfrm>
            <a:off x="2176462" y="600075"/>
            <a:ext cx="7839075" cy="5657850"/>
          </a:xfrm>
          <a:prstGeom prst="rect">
            <a:avLst/>
          </a:prstGeom>
        </p:spPr>
      </p:pic>
    </p:spTree>
    <p:extLst>
      <p:ext uri="{BB962C8B-B14F-4D97-AF65-F5344CB8AC3E}">
        <p14:creationId xmlns:p14="http://schemas.microsoft.com/office/powerpoint/2010/main" val="351100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261AD79F-B2FB-F2BF-3070-A874D0BC8C30}"/>
              </a:ext>
            </a:extLst>
          </p:cNvPr>
          <p:cNvGrpSpPr/>
          <p:nvPr/>
        </p:nvGrpSpPr>
        <p:grpSpPr>
          <a:xfrm>
            <a:off x="4114697" y="2292391"/>
            <a:ext cx="1062610" cy="2269950"/>
            <a:chOff x="4114697" y="2292391"/>
            <a:chExt cx="1062610" cy="2269950"/>
          </a:xfrm>
        </p:grpSpPr>
        <p:sp>
          <p:nvSpPr>
            <p:cNvPr id="3" name="Rounded Rectangle 2">
              <a:extLst>
                <a:ext uri="{FF2B5EF4-FFF2-40B4-BE49-F238E27FC236}">
                  <a16:creationId xmlns:a16="http://schemas.microsoft.com/office/drawing/2014/main" id="{B3B2C42F-D296-E7C1-C362-15D18C90A98E}"/>
                </a:ext>
              </a:extLst>
            </p:cNvPr>
            <p:cNvSpPr/>
            <p:nvPr/>
          </p:nvSpPr>
          <p:spPr>
            <a:xfrm>
              <a:off x="4114698" y="2295659"/>
              <a:ext cx="106260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D1192B8-4791-BBF8-E27D-D20ADB9F3BA4}"/>
                </a:ext>
              </a:extLst>
            </p:cNvPr>
            <p:cNvSpPr txBox="1"/>
            <p:nvPr/>
          </p:nvSpPr>
          <p:spPr>
            <a:xfrm>
              <a:off x="4114697" y="2292391"/>
              <a:ext cx="1062610" cy="1246495"/>
            </a:xfrm>
            <a:prstGeom prst="rect">
              <a:avLst/>
            </a:prstGeom>
            <a:noFill/>
          </p:spPr>
          <p:txBody>
            <a:bodyPr wrap="square" rtlCol="0">
              <a:spAutoFit/>
            </a:bodyPr>
            <a:lstStyle/>
            <a:p>
              <a:pPr algn="ctr"/>
              <a:r>
                <a:rPr lang="en-US" sz="1500" b="1" dirty="0">
                  <a:solidFill>
                    <a:schemeClr val="bg1"/>
                  </a:solidFill>
                  <a:latin typeface="Avenir Heavy" panose="02000503020000020003" pitchFamily="2" charset="0"/>
                </a:rPr>
                <a:t>atomic</a:t>
              </a:r>
            </a:p>
            <a:p>
              <a:pPr algn="ctr"/>
              <a:r>
                <a:rPr lang="en-US" sz="1200" dirty="0">
                  <a:solidFill>
                    <a:schemeClr val="bg1"/>
                  </a:solidFill>
                  <a:latin typeface="Avenir" panose="02000503020000020003" pitchFamily="2" charset="0"/>
                </a:rPr>
                <a:t>(scalars)</a:t>
              </a:r>
            </a:p>
            <a:p>
              <a:pPr algn="ctr"/>
              <a:endParaRPr lang="en-US" sz="1200" dirty="0">
                <a:solidFill>
                  <a:schemeClr val="bg1"/>
                </a:solidFill>
                <a:latin typeface="Avenir" panose="02000503020000020003" pitchFamily="2" charset="0"/>
              </a:endParaRPr>
            </a:p>
            <a:p>
              <a:pPr algn="ctr"/>
              <a:endParaRPr lang="en-US" b="1" dirty="0">
                <a:solidFill>
                  <a:schemeClr val="bg1"/>
                </a:solidFill>
                <a:latin typeface="Avenir Black" panose="02000503020000020003" pitchFamily="2" charset="0"/>
              </a:endParaRPr>
            </a:p>
            <a:p>
              <a:pPr algn="ctr"/>
              <a:r>
                <a:rPr lang="en-US" b="1" dirty="0">
                  <a:solidFill>
                    <a:schemeClr val="bg1"/>
                  </a:solidFill>
                  <a:latin typeface="Avenir Black" panose="02000503020000020003" pitchFamily="2" charset="0"/>
                </a:rPr>
                <a:t>32</a:t>
              </a:r>
            </a:p>
          </p:txBody>
        </p:sp>
      </p:grpSp>
      <p:grpSp>
        <p:nvGrpSpPr>
          <p:cNvPr id="23" name="Group 22">
            <a:extLst>
              <a:ext uri="{FF2B5EF4-FFF2-40B4-BE49-F238E27FC236}">
                <a16:creationId xmlns:a16="http://schemas.microsoft.com/office/drawing/2014/main" id="{4A67D70B-5D9E-F9DF-20E9-7FD74F52E202}"/>
              </a:ext>
            </a:extLst>
          </p:cNvPr>
          <p:cNvGrpSpPr/>
          <p:nvPr/>
        </p:nvGrpSpPr>
        <p:grpSpPr>
          <a:xfrm>
            <a:off x="5299759" y="2292391"/>
            <a:ext cx="2749638" cy="2273500"/>
            <a:chOff x="5299759" y="2292391"/>
            <a:chExt cx="2749638" cy="2273500"/>
          </a:xfrm>
        </p:grpSpPr>
        <p:sp>
          <p:nvSpPr>
            <p:cNvPr id="5" name="Rounded Rectangle 4">
              <a:extLst>
                <a:ext uri="{FF2B5EF4-FFF2-40B4-BE49-F238E27FC236}">
                  <a16:creationId xmlns:a16="http://schemas.microsoft.com/office/drawing/2014/main" id="{C5B40C6C-95E4-350B-01B4-40EBBDE62490}"/>
                </a:ext>
              </a:extLst>
            </p:cNvPr>
            <p:cNvSpPr/>
            <p:nvPr/>
          </p:nvSpPr>
          <p:spPr>
            <a:xfrm>
              <a:off x="5299759" y="2295659"/>
              <a:ext cx="104318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27E58FCC-2D13-7FF1-6BBF-AD3835B0D711}"/>
                </a:ext>
              </a:extLst>
            </p:cNvPr>
            <p:cNvSpPr/>
            <p:nvPr/>
          </p:nvSpPr>
          <p:spPr>
            <a:xfrm>
              <a:off x="7006208" y="2295659"/>
              <a:ext cx="1043189"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0DBEE353-9629-FD1B-C46E-16E79210B1FE}"/>
                </a:ext>
              </a:extLst>
            </p:cNvPr>
            <p:cNvSpPr/>
            <p:nvPr/>
          </p:nvSpPr>
          <p:spPr>
            <a:xfrm>
              <a:off x="5750417" y="2295659"/>
              <a:ext cx="1873876" cy="2266682"/>
            </a:xfrm>
            <a:prstGeom prst="roundRect">
              <a:avLst/>
            </a:prstGeom>
            <a:solidFill>
              <a:srgbClr val="6EC987"/>
            </a:solidFill>
            <a:ln>
              <a:solidFill>
                <a:srgbClr val="6EC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63B8F55-1ECB-346D-34DE-05EDF77B8D56}"/>
                </a:ext>
              </a:extLst>
            </p:cNvPr>
            <p:cNvSpPr txBox="1"/>
            <p:nvPr/>
          </p:nvSpPr>
          <p:spPr>
            <a:xfrm>
              <a:off x="5325313" y="2292391"/>
              <a:ext cx="2724084" cy="507831"/>
            </a:xfrm>
            <a:prstGeom prst="rect">
              <a:avLst/>
            </a:prstGeom>
            <a:noFill/>
          </p:spPr>
          <p:txBody>
            <a:bodyPr wrap="square" rtlCol="0">
              <a:spAutoFit/>
            </a:bodyPr>
            <a:lstStyle/>
            <a:p>
              <a:pPr algn="ctr"/>
              <a:r>
                <a:rPr lang="en-US" sz="1500" b="1" dirty="0">
                  <a:solidFill>
                    <a:schemeClr val="bg1"/>
                  </a:solidFill>
                  <a:latin typeface="Avenir Heavy" panose="02000503020000020003" pitchFamily="2" charset="0"/>
                </a:rPr>
                <a:t>vectors</a:t>
              </a:r>
            </a:p>
            <a:p>
              <a:pPr algn="ctr"/>
              <a:r>
                <a:rPr lang="en-US" sz="1200" dirty="0">
                  <a:solidFill>
                    <a:schemeClr val="bg1"/>
                  </a:solidFill>
                  <a:latin typeface="Avenir" panose="02000503020000020003" pitchFamily="2" charset="0"/>
                </a:rPr>
                <a:t>[3,5]</a:t>
              </a:r>
            </a:p>
          </p:txBody>
        </p:sp>
        <p:cxnSp>
          <p:nvCxnSpPr>
            <p:cNvPr id="12" name="Straight Arrow Connector 11">
              <a:extLst>
                <a:ext uri="{FF2B5EF4-FFF2-40B4-BE49-F238E27FC236}">
                  <a16:creationId xmlns:a16="http://schemas.microsoft.com/office/drawing/2014/main" id="{CF28A50F-531D-4878-9DB1-21C188E194AA}"/>
                </a:ext>
              </a:extLst>
            </p:cNvPr>
            <p:cNvCxnSpPr/>
            <p:nvPr/>
          </p:nvCxnSpPr>
          <p:spPr>
            <a:xfrm flipV="1">
              <a:off x="5750417" y="2800222"/>
              <a:ext cx="0" cy="144501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FC0349-C82B-37D4-E6FB-70D018E4EFB0}"/>
                </a:ext>
              </a:extLst>
            </p:cNvPr>
            <p:cNvCxnSpPr>
              <a:cxnSpLocks/>
            </p:cNvCxnSpPr>
            <p:nvPr/>
          </p:nvCxnSpPr>
          <p:spPr>
            <a:xfrm>
              <a:off x="5750417" y="4232356"/>
              <a:ext cx="172147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0220DCC-1CF1-9418-6E7D-E2457F1905D9}"/>
                </a:ext>
              </a:extLst>
            </p:cNvPr>
            <p:cNvCxnSpPr>
              <a:cxnSpLocks/>
            </p:cNvCxnSpPr>
            <p:nvPr/>
          </p:nvCxnSpPr>
          <p:spPr>
            <a:xfrm flipV="1">
              <a:off x="5778474" y="3317956"/>
              <a:ext cx="802630" cy="899438"/>
            </a:xfrm>
            <a:prstGeom prst="straightConnector1">
              <a:avLst/>
            </a:prstGeom>
            <a:ln w="381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F8D355FF-074E-A824-8A80-176C853A54C7}"/>
                </a:ext>
              </a:extLst>
            </p:cNvPr>
            <p:cNvSpPr/>
            <p:nvPr/>
          </p:nvSpPr>
          <p:spPr>
            <a:xfrm>
              <a:off x="6561937" y="3091078"/>
              <a:ext cx="225281" cy="2252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1" name="TextBox 20">
              <a:extLst>
                <a:ext uri="{FF2B5EF4-FFF2-40B4-BE49-F238E27FC236}">
                  <a16:creationId xmlns:a16="http://schemas.microsoft.com/office/drawing/2014/main" id="{5B5798EF-7608-8138-D230-3789E25D0D7D}"/>
                </a:ext>
              </a:extLst>
            </p:cNvPr>
            <p:cNvSpPr txBox="1"/>
            <p:nvPr/>
          </p:nvSpPr>
          <p:spPr>
            <a:xfrm>
              <a:off x="6149610" y="4258114"/>
              <a:ext cx="1062610" cy="307777"/>
            </a:xfrm>
            <a:prstGeom prst="rect">
              <a:avLst/>
            </a:prstGeom>
            <a:noFill/>
          </p:spPr>
          <p:txBody>
            <a:bodyPr wrap="square" rtlCol="0">
              <a:spAutoFit/>
            </a:bodyPr>
            <a:lstStyle/>
            <a:p>
              <a:pPr algn="ctr"/>
              <a:r>
                <a:rPr lang="en-US" sz="1400" b="1" dirty="0">
                  <a:solidFill>
                    <a:schemeClr val="bg1"/>
                  </a:solidFill>
                  <a:latin typeface="Avenir Black" panose="02000503020000020003" pitchFamily="2" charset="0"/>
                </a:rPr>
                <a:t>3</a:t>
              </a:r>
            </a:p>
          </p:txBody>
        </p:sp>
      </p:grpSp>
      <p:sp>
        <p:nvSpPr>
          <p:cNvPr id="22" name="TextBox 21">
            <a:extLst>
              <a:ext uri="{FF2B5EF4-FFF2-40B4-BE49-F238E27FC236}">
                <a16:creationId xmlns:a16="http://schemas.microsoft.com/office/drawing/2014/main" id="{E77B06F3-BA68-30BF-B256-BB28E9408602}"/>
              </a:ext>
            </a:extLst>
          </p:cNvPr>
          <p:cNvSpPr txBox="1"/>
          <p:nvPr/>
        </p:nvSpPr>
        <p:spPr>
          <a:xfrm>
            <a:off x="5064564" y="3121222"/>
            <a:ext cx="1062610" cy="307777"/>
          </a:xfrm>
          <a:prstGeom prst="rect">
            <a:avLst/>
          </a:prstGeom>
          <a:noFill/>
        </p:spPr>
        <p:txBody>
          <a:bodyPr wrap="square" rtlCol="0">
            <a:spAutoFit/>
          </a:bodyPr>
          <a:lstStyle/>
          <a:p>
            <a:pPr algn="ctr"/>
            <a:r>
              <a:rPr lang="en-US" sz="1400" b="1" dirty="0">
                <a:solidFill>
                  <a:schemeClr val="bg1"/>
                </a:solidFill>
                <a:latin typeface="Avenir Black" panose="02000503020000020003" pitchFamily="2" charset="0"/>
              </a:rPr>
              <a:t>5</a:t>
            </a:r>
          </a:p>
        </p:txBody>
      </p:sp>
    </p:spTree>
    <p:extLst>
      <p:ext uri="{BB962C8B-B14F-4D97-AF65-F5344CB8AC3E}">
        <p14:creationId xmlns:p14="http://schemas.microsoft.com/office/powerpoint/2010/main" val="149355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D2209-EBCE-4BD6-9F05-CB20E635C1D2}"/>
              </a:ext>
            </a:extLst>
          </p:cNvPr>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5898"/>
                    </a14:imgEffect>
                    <a14:imgEffect>
                      <a14:saturation sat="193000"/>
                    </a14:imgEffect>
                    <a14:imgEffect>
                      <a14:brightnessContrast contrast="40000"/>
                    </a14:imgEffect>
                  </a14:imgLayer>
                </a14:imgProps>
              </a:ext>
            </a:extLst>
          </a:blip>
          <a:stretch>
            <a:fillRect/>
          </a:stretch>
        </p:blipFill>
        <p:spPr>
          <a:xfrm>
            <a:off x="3819525" y="1552575"/>
            <a:ext cx="4552950" cy="3752850"/>
          </a:xfrm>
          <a:prstGeom prst="rect">
            <a:avLst/>
          </a:prstGeom>
        </p:spPr>
      </p:pic>
      <p:sp>
        <p:nvSpPr>
          <p:cNvPr id="2" name="Rectangle 1">
            <a:extLst>
              <a:ext uri="{FF2B5EF4-FFF2-40B4-BE49-F238E27FC236}">
                <a16:creationId xmlns:a16="http://schemas.microsoft.com/office/drawing/2014/main" id="{8FC401E8-5DCA-807E-08AE-6CBC6D529BE1}"/>
              </a:ext>
            </a:extLst>
          </p:cNvPr>
          <p:cNvSpPr/>
          <p:nvPr/>
        </p:nvSpPr>
        <p:spPr>
          <a:xfrm>
            <a:off x="4020671" y="3818965"/>
            <a:ext cx="927847" cy="564776"/>
          </a:xfrm>
          <a:prstGeom prst="rect">
            <a:avLst/>
          </a:prstGeom>
          <a:solidFill>
            <a:srgbClr val="387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33FDAA7-9765-ACF4-55F9-E6E56FA04B70}"/>
              </a:ext>
            </a:extLst>
          </p:cNvPr>
          <p:cNvSpPr/>
          <p:nvPr/>
        </p:nvSpPr>
        <p:spPr>
          <a:xfrm>
            <a:off x="5262283" y="2689412"/>
            <a:ext cx="1582270" cy="421340"/>
          </a:xfrm>
          <a:prstGeom prst="rect">
            <a:avLst/>
          </a:prstGeom>
          <a:solidFill>
            <a:srgbClr val="387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911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CF48BD-3C14-44DE-B7EB-9450ABC839D2}"/>
              </a:ext>
            </a:extLst>
          </p:cNvPr>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4081"/>
                    </a14:imgEffect>
                    <a14:imgEffect>
                      <a14:saturation sat="167000"/>
                    </a14:imgEffect>
                    <a14:imgEffect>
                      <a14:brightnessContrast contrast="29000"/>
                    </a14:imgEffect>
                  </a14:imgLayer>
                </a14:imgProps>
              </a:ext>
            </a:extLst>
          </a:blip>
          <a:stretch>
            <a:fillRect/>
          </a:stretch>
        </p:blipFill>
        <p:spPr>
          <a:xfrm>
            <a:off x="3819525" y="1543050"/>
            <a:ext cx="4552950" cy="3771900"/>
          </a:xfrm>
          <a:prstGeom prst="rect">
            <a:avLst/>
          </a:prstGeom>
        </p:spPr>
      </p:pic>
      <p:sp>
        <p:nvSpPr>
          <p:cNvPr id="19" name="Freeform 18">
            <a:extLst>
              <a:ext uri="{FF2B5EF4-FFF2-40B4-BE49-F238E27FC236}">
                <a16:creationId xmlns:a16="http://schemas.microsoft.com/office/drawing/2014/main" id="{27EB33A9-5023-F140-C566-7C15F0AEA296}"/>
              </a:ext>
            </a:extLst>
          </p:cNvPr>
          <p:cNvSpPr/>
          <p:nvPr/>
        </p:nvSpPr>
        <p:spPr>
          <a:xfrm>
            <a:off x="5344038" y="3006022"/>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19">
            <a:extLst>
              <a:ext uri="{FF2B5EF4-FFF2-40B4-BE49-F238E27FC236}">
                <a16:creationId xmlns:a16="http://schemas.microsoft.com/office/drawing/2014/main" id="{608BB287-5FC9-D176-6A9E-D68FD4D7C937}"/>
              </a:ext>
            </a:extLst>
          </p:cNvPr>
          <p:cNvSpPr/>
          <p:nvPr/>
        </p:nvSpPr>
        <p:spPr>
          <a:xfrm>
            <a:off x="5419782" y="3076291"/>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0">
            <a:extLst>
              <a:ext uri="{FF2B5EF4-FFF2-40B4-BE49-F238E27FC236}">
                <a16:creationId xmlns:a16="http://schemas.microsoft.com/office/drawing/2014/main" id="{E27A2EB6-8C74-D585-69E9-A7C7296B8493}"/>
              </a:ext>
            </a:extLst>
          </p:cNvPr>
          <p:cNvSpPr/>
          <p:nvPr/>
        </p:nvSpPr>
        <p:spPr>
          <a:xfrm>
            <a:off x="5495526" y="3146560"/>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1AE7873-1989-9B76-E743-EEE1873F7BF6}"/>
              </a:ext>
            </a:extLst>
          </p:cNvPr>
          <p:cNvSpPr/>
          <p:nvPr/>
        </p:nvSpPr>
        <p:spPr>
          <a:xfrm>
            <a:off x="5571270" y="3216829"/>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a:extLst>
              <a:ext uri="{FF2B5EF4-FFF2-40B4-BE49-F238E27FC236}">
                <a16:creationId xmlns:a16="http://schemas.microsoft.com/office/drawing/2014/main" id="{037DCFAA-7EA7-59D7-5DD3-BE1B27FCAF17}"/>
              </a:ext>
            </a:extLst>
          </p:cNvPr>
          <p:cNvSpPr/>
          <p:nvPr/>
        </p:nvSpPr>
        <p:spPr>
          <a:xfrm>
            <a:off x="5641539" y="3287098"/>
            <a:ext cx="1505749" cy="1390764"/>
          </a:xfrm>
          <a:custGeom>
            <a:avLst/>
            <a:gdLst>
              <a:gd name="connsiteX0" fmla="*/ 104034 w 1505749"/>
              <a:gd name="connsiteY0" fmla="*/ 1275779 h 1319583"/>
              <a:gd name="connsiteX1" fmla="*/ 104034 w 1505749"/>
              <a:gd name="connsiteY1" fmla="*/ 98558 h 1319583"/>
              <a:gd name="connsiteX2" fmla="*/ 1505749 w 1505749"/>
              <a:gd name="connsiteY2" fmla="*/ 98558 h 1319583"/>
              <a:gd name="connsiteX3" fmla="*/ 1500273 w 1505749"/>
              <a:gd name="connsiteY3" fmla="*/ 0 h 1319583"/>
              <a:gd name="connsiteX4" fmla="*/ 0 w 1505749"/>
              <a:gd name="connsiteY4" fmla="*/ 0 h 1319583"/>
              <a:gd name="connsiteX5" fmla="*/ 0 w 1505749"/>
              <a:gd name="connsiteY5" fmla="*/ 1319583 h 1319583"/>
              <a:gd name="connsiteX6" fmla="*/ 104034 w 1505749"/>
              <a:gd name="connsiteY6" fmla="*/ 1275779 h 131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5749" h="1319583">
                <a:moveTo>
                  <a:pt x="104034" y="1275779"/>
                </a:moveTo>
                <a:lnTo>
                  <a:pt x="104034" y="98558"/>
                </a:lnTo>
                <a:lnTo>
                  <a:pt x="1505749" y="98558"/>
                </a:lnTo>
                <a:lnTo>
                  <a:pt x="1500273" y="0"/>
                </a:lnTo>
                <a:lnTo>
                  <a:pt x="0" y="0"/>
                </a:lnTo>
                <a:lnTo>
                  <a:pt x="0" y="1319583"/>
                </a:lnTo>
                <a:lnTo>
                  <a:pt x="104034" y="1275779"/>
                </a:lnTo>
                <a:close/>
              </a:path>
            </a:pathLst>
          </a:cu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6313D384-DC1B-613B-86FE-20C2677CB4BD}"/>
              </a:ext>
            </a:extLst>
          </p:cNvPr>
          <p:cNvSpPr/>
          <p:nvPr/>
        </p:nvSpPr>
        <p:spPr>
          <a:xfrm>
            <a:off x="5721844" y="3350975"/>
            <a:ext cx="1511224" cy="1326887"/>
          </a:xfrm>
          <a:prstGeom prst="rect">
            <a:avLst/>
          </a:prstGeom>
          <a:solidFill>
            <a:srgbClr val="417AAC"/>
          </a:solidFill>
          <a:ln>
            <a:solidFill>
              <a:srgbClr val="417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91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grpId="0" nodeType="afterEffect">
                                  <p:stCondLst>
                                    <p:cond delay="1000"/>
                                  </p:stCondLst>
                                  <p:childTnLst>
                                    <p:set>
                                      <p:cBhvr>
                                        <p:cTn id="9" dur="1" fill="hold">
                                          <p:stCondLst>
                                            <p:cond delay="0"/>
                                          </p:stCondLst>
                                        </p:cTn>
                                        <p:tgtEl>
                                          <p:spTgt spid="23"/>
                                        </p:tgtEl>
                                        <p:attrNameLst>
                                          <p:attrName>style.visibility</p:attrName>
                                        </p:attrNameLst>
                                      </p:cBhvr>
                                      <p:to>
                                        <p:strVal val="hidden"/>
                                      </p:to>
                                    </p:set>
                                  </p:childTnLst>
                                </p:cTn>
                              </p:par>
                            </p:childTnLst>
                          </p:cTn>
                        </p:par>
                        <p:par>
                          <p:cTn id="10" fill="hold">
                            <p:stCondLst>
                              <p:cond delay="1000"/>
                            </p:stCondLst>
                            <p:childTnLst>
                              <p:par>
                                <p:cTn id="11" presetID="1" presetClass="exit" presetSubtype="0" fill="hold" grpId="0" nodeType="afterEffect">
                                  <p:stCondLst>
                                    <p:cond delay="1000"/>
                                  </p:stCondLst>
                                  <p:childTnLst>
                                    <p:set>
                                      <p:cBhvr>
                                        <p:cTn id="12" dur="1" fill="hold">
                                          <p:stCondLst>
                                            <p:cond delay="0"/>
                                          </p:stCondLst>
                                        </p:cTn>
                                        <p:tgtEl>
                                          <p:spTgt spid="22"/>
                                        </p:tgtEl>
                                        <p:attrNameLst>
                                          <p:attrName>style.visibility</p:attrName>
                                        </p:attrNameLst>
                                      </p:cBhvr>
                                      <p:to>
                                        <p:strVal val="hidden"/>
                                      </p:to>
                                    </p:set>
                                  </p:childTnLst>
                                </p:cTn>
                              </p:par>
                            </p:childTnLst>
                          </p:cTn>
                        </p:par>
                        <p:par>
                          <p:cTn id="13" fill="hold">
                            <p:stCondLst>
                              <p:cond delay="2000"/>
                            </p:stCondLst>
                            <p:childTnLst>
                              <p:par>
                                <p:cTn id="14" presetID="1" presetClass="exit" presetSubtype="0" fill="hold" grpId="0" nodeType="afterEffect">
                                  <p:stCondLst>
                                    <p:cond delay="1000"/>
                                  </p:stCondLst>
                                  <p:childTnLst>
                                    <p:set>
                                      <p:cBhvr>
                                        <p:cTn id="15" dur="1" fill="hold">
                                          <p:stCondLst>
                                            <p:cond delay="0"/>
                                          </p:stCondLst>
                                        </p:cTn>
                                        <p:tgtEl>
                                          <p:spTgt spid="21"/>
                                        </p:tgtEl>
                                        <p:attrNameLst>
                                          <p:attrName>style.visibility</p:attrName>
                                        </p:attrNameLst>
                                      </p:cBhvr>
                                      <p:to>
                                        <p:strVal val="hidden"/>
                                      </p:to>
                                    </p:set>
                                  </p:childTnLst>
                                </p:cTn>
                              </p:par>
                            </p:childTnLst>
                          </p:cTn>
                        </p:par>
                        <p:par>
                          <p:cTn id="16" fill="hold">
                            <p:stCondLst>
                              <p:cond delay="3000"/>
                            </p:stCondLst>
                            <p:childTnLst>
                              <p:par>
                                <p:cTn id="17" presetID="1" presetClass="exit" presetSubtype="0" fill="hold" grpId="0" nodeType="afterEffect">
                                  <p:stCondLst>
                                    <p:cond delay="1000"/>
                                  </p:stCondLst>
                                  <p:childTnLst>
                                    <p:set>
                                      <p:cBhvr>
                                        <p:cTn id="18" dur="1" fill="hold">
                                          <p:stCondLst>
                                            <p:cond delay="0"/>
                                          </p:stCondLst>
                                        </p:cTn>
                                        <p:tgtEl>
                                          <p:spTgt spid="20"/>
                                        </p:tgtEl>
                                        <p:attrNameLst>
                                          <p:attrName>style.visibility</p:attrName>
                                        </p:attrNameLst>
                                      </p:cBhvr>
                                      <p:to>
                                        <p:strVal val="hidden"/>
                                      </p:to>
                                    </p:set>
                                  </p:childTnLst>
                                </p:cTn>
                              </p:par>
                            </p:childTnLst>
                          </p:cTn>
                        </p:par>
                        <p:par>
                          <p:cTn id="19" fill="hold">
                            <p:stCondLst>
                              <p:cond delay="4000"/>
                            </p:stCondLst>
                            <p:childTnLst>
                              <p:par>
                                <p:cTn id="20" presetID="1" presetClass="exit" presetSubtype="0" fill="hold" grpId="0" nodeType="afterEffect">
                                  <p:stCondLst>
                                    <p:cond delay="1000"/>
                                  </p:stCondLst>
                                  <p:childTnLst>
                                    <p:set>
                                      <p:cBhvr>
                                        <p:cTn id="21"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17C3BA-E214-469F-96CB-D017419FFD98}"/>
              </a:ext>
            </a:extLst>
          </p:cNvPr>
          <p:cNvPicPr/>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5081"/>
                    </a14:imgEffect>
                    <a14:imgEffect>
                      <a14:saturation sat="234000"/>
                    </a14:imgEffect>
                    <a14:imgEffect>
                      <a14:brightnessContrast contrast="35000"/>
                    </a14:imgEffect>
                  </a14:imgLayer>
                </a14:imgProps>
              </a:ext>
            </a:extLst>
          </a:blip>
          <a:srcRect r="50000" b="86702"/>
          <a:stretch/>
        </p:blipFill>
        <p:spPr>
          <a:xfrm>
            <a:off x="3124200" y="1933257"/>
            <a:ext cx="2971800" cy="397819"/>
          </a:xfrm>
          <a:prstGeom prst="rect">
            <a:avLst/>
          </a:prstGeom>
        </p:spPr>
      </p:pic>
      <p:pic>
        <p:nvPicPr>
          <p:cNvPr id="2" name="Picture 1">
            <a:extLst>
              <a:ext uri="{FF2B5EF4-FFF2-40B4-BE49-F238E27FC236}">
                <a16:creationId xmlns:a16="http://schemas.microsoft.com/office/drawing/2014/main" id="{91B1F35D-0B60-8666-ACE6-BB85987839AB}"/>
              </a:ext>
            </a:extLst>
          </p:cNvPr>
          <p:cNvPicPr/>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5">
                    <a14:imgEffect>
                      <a14:colorTemperature colorTemp="5081"/>
                    </a14:imgEffect>
                    <a14:imgEffect>
                      <a14:saturation sat="234000"/>
                    </a14:imgEffect>
                    <a14:imgEffect>
                      <a14:brightnessContrast contrast="35000"/>
                    </a14:imgEffect>
                  </a14:imgLayer>
                </a14:imgProps>
              </a:ext>
            </a:extLst>
          </a:blip>
          <a:srcRect l="65782" t="19923" b="3540"/>
          <a:stretch/>
        </p:blipFill>
        <p:spPr>
          <a:xfrm>
            <a:off x="7061916" y="2552884"/>
            <a:ext cx="2033789" cy="2289573"/>
          </a:xfrm>
          <a:prstGeom prst="rect">
            <a:avLst/>
          </a:prstGeom>
        </p:spPr>
      </p:pic>
      <p:pic>
        <p:nvPicPr>
          <p:cNvPr id="4" name="Picture 3">
            <a:extLst>
              <a:ext uri="{FF2B5EF4-FFF2-40B4-BE49-F238E27FC236}">
                <a16:creationId xmlns:a16="http://schemas.microsoft.com/office/drawing/2014/main" id="{F30DB11F-5E68-3EEA-3041-2E2E239BD17D}"/>
              </a:ext>
            </a:extLst>
          </p:cNvPr>
          <p:cNvPicPr/>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5081"/>
                    </a14:imgEffect>
                    <a14:imgEffect>
                      <a14:saturation sat="234000"/>
                    </a14:imgEffect>
                    <a14:imgEffect>
                      <a14:brightnessContrast contrast="35000"/>
                    </a14:imgEffect>
                  </a14:imgLayer>
                </a14:imgProps>
              </a:ext>
            </a:extLst>
          </a:blip>
          <a:srcRect t="55537" r="65457"/>
          <a:stretch/>
        </p:blipFill>
        <p:spPr>
          <a:xfrm>
            <a:off x="3115614" y="3631843"/>
            <a:ext cx="2053107" cy="1330110"/>
          </a:xfrm>
          <a:prstGeom prst="rect">
            <a:avLst/>
          </a:prstGeom>
        </p:spPr>
      </p:pic>
      <p:pic>
        <p:nvPicPr>
          <p:cNvPr id="5" name="Picture 4">
            <a:extLst>
              <a:ext uri="{FF2B5EF4-FFF2-40B4-BE49-F238E27FC236}">
                <a16:creationId xmlns:a16="http://schemas.microsoft.com/office/drawing/2014/main" id="{95E160B8-DD05-3433-B628-68C47043DC2C}"/>
              </a:ext>
            </a:extLst>
          </p:cNvPr>
          <p:cNvPicPr/>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7">
                    <a14:imgEffect>
                      <a14:colorTemperature colorTemp="5081"/>
                    </a14:imgEffect>
                    <a14:imgEffect>
                      <a14:saturation sat="234000"/>
                    </a14:imgEffect>
                    <a14:imgEffect>
                      <a14:brightnessContrast contrast="35000"/>
                    </a14:imgEffect>
                  </a14:imgLayer>
                </a14:imgProps>
              </a:ext>
            </a:extLst>
          </a:blip>
          <a:srcRect l="33568" t="16289" r="33929" b="3635"/>
          <a:stretch/>
        </p:blipFill>
        <p:spPr>
          <a:xfrm>
            <a:off x="5121498" y="2459866"/>
            <a:ext cx="1931832" cy="2395470"/>
          </a:xfrm>
          <a:prstGeom prst="rect">
            <a:avLst/>
          </a:prstGeom>
        </p:spPr>
      </p:pic>
    </p:spTree>
    <p:extLst>
      <p:ext uri="{BB962C8B-B14F-4D97-AF65-F5344CB8AC3E}">
        <p14:creationId xmlns:p14="http://schemas.microsoft.com/office/powerpoint/2010/main" val="361103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3013">
            <a:extLst>
              <a:ext uri="{FF2B5EF4-FFF2-40B4-BE49-F238E27FC236}">
                <a16:creationId xmlns:a16="http://schemas.microsoft.com/office/drawing/2014/main" id="{9F0106A0-D4D9-4924-AF17-EF066C8C9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536" y="2667952"/>
            <a:ext cx="9586927" cy="15220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1EDC00-4097-4BA2-99DA-490B1ECEFA7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6" name="Title 4">
            <a:extLst>
              <a:ext uri="{FF2B5EF4-FFF2-40B4-BE49-F238E27FC236}">
                <a16:creationId xmlns:a16="http://schemas.microsoft.com/office/drawing/2014/main" id="{62173CBF-B38F-4A59-842F-6CB2B1D64AB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Tensors</a:t>
            </a:r>
          </a:p>
        </p:txBody>
      </p:sp>
    </p:spTree>
    <p:extLst>
      <p:ext uri="{BB962C8B-B14F-4D97-AF65-F5344CB8AC3E}">
        <p14:creationId xmlns:p14="http://schemas.microsoft.com/office/powerpoint/2010/main" val="18359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4516</TotalTime>
  <Words>1283</Words>
  <Application>Microsoft Office PowerPoint</Application>
  <PresentationFormat>Widescreen</PresentationFormat>
  <Paragraphs>137</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Avenir</vt:lpstr>
      <vt:lpstr>Avenir Black</vt:lpstr>
      <vt:lpstr>Avenir Heavy</vt:lpstr>
      <vt:lpstr>Arial</vt:lpstr>
      <vt:lpstr>Calibri</vt:lpstr>
      <vt:lpstr>Calibri Light</vt:lpstr>
      <vt:lpstr>Georgia</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Tensors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313</cp:revision>
  <cp:lastPrinted>2021-10-19T13:01:34Z</cp:lastPrinted>
  <dcterms:created xsi:type="dcterms:W3CDTF">2021-03-18T17:30:04Z</dcterms:created>
  <dcterms:modified xsi:type="dcterms:W3CDTF">2022-08-29T13:35:55Z</dcterms:modified>
</cp:coreProperties>
</file>