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2" r:id="rId2"/>
    <p:sldId id="332" r:id="rId3"/>
    <p:sldId id="333" r:id="rId4"/>
    <p:sldId id="334" r:id="rId5"/>
    <p:sldId id="335" r:id="rId6"/>
    <p:sldId id="326" r:id="rId7"/>
    <p:sldId id="339" r:id="rId8"/>
    <p:sldId id="338" r:id="rId9"/>
    <p:sldId id="321" r:id="rId10"/>
    <p:sldId id="292" r:id="rId11"/>
    <p:sldId id="340" r:id="rId12"/>
    <p:sldId id="305" r:id="rId13"/>
    <p:sldId id="306" r:id="rId14"/>
    <p:sldId id="307" r:id="rId15"/>
    <p:sldId id="308" r:id="rId16"/>
    <p:sldId id="309" r:id="rId17"/>
    <p:sldId id="310" r:id="rId18"/>
    <p:sldId id="341" r:id="rId19"/>
    <p:sldId id="294" r:id="rId20"/>
    <p:sldId id="336" r:id="rId21"/>
    <p:sldId id="337" r:id="rId22"/>
    <p:sldId id="331" r:id="rId23"/>
    <p:sldId id="327" r:id="rId24"/>
    <p:sldId id="328" r:id="rId25"/>
    <p:sldId id="329" r:id="rId26"/>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59671" autoAdjust="0"/>
  </p:normalViewPr>
  <p:slideViewPr>
    <p:cSldViewPr snapToGrid="0" showGuides="1">
      <p:cViewPr varScale="1">
        <p:scale>
          <a:sx n="39" d="100"/>
          <a:sy n="39" d="100"/>
        </p:scale>
        <p:origin x="1360"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1/10/2023</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and techniques fall into two primary categories – machine learning and deep learning.  ML algorithms rose to prominence in the 1990’s, with advances in computer hardware.  Deep learning, on the other hand, came into its own shortly after 2010.  This second revolution was powered by Graphic Processing Units (GPUs), plentiful data, and deep learning frameworks – first Tensorflow and then Pytorch.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Review acronyms in Methods column</a:t>
            </a:r>
          </a:p>
          <a:p>
            <a:endParaRPr lang="en-US" dirty="0"/>
          </a:p>
          <a:p>
            <a:pPr defTabSz="933111">
              <a:defRPr/>
            </a:pPr>
            <a:r>
              <a:rPr lang="en-US" dirty="0"/>
              <a:t>=====</a:t>
            </a:r>
          </a:p>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69" indent="-228569" defTabSz="933111">
              <a:buAutoNum type="arabicPeriod"/>
              <a:defRPr/>
            </a:pPr>
            <a:r>
              <a:rPr lang="en-US" dirty="0"/>
              <a:t>Nvidia’s RAPIDS development environment best for structured data</a:t>
            </a:r>
          </a:p>
          <a:p>
            <a:pPr marL="685707" lvl="1" indent="-228569" defTabSz="933111">
              <a:buAutoNum type="arabicPeriod"/>
              <a:defRPr/>
            </a:pPr>
            <a:r>
              <a:rPr lang="en-US" dirty="0"/>
              <a:t>cuDF similar to popular Pandas library</a:t>
            </a:r>
          </a:p>
          <a:p>
            <a:pPr marL="685707" lvl="1" indent="-228569" defTabSz="933111">
              <a:buAutoNum type="arabicPeriod"/>
              <a:defRPr/>
            </a:pPr>
            <a:r>
              <a:rPr lang="en-US" dirty="0"/>
              <a:t>Support for dataframes, data cleaning, and data management</a:t>
            </a:r>
          </a:p>
          <a:p>
            <a:pPr marL="685707" lvl="1" indent="-228569" defTabSz="933111">
              <a:buAutoNum type="arabicPeriod"/>
              <a:defRPr/>
            </a:pPr>
            <a:r>
              <a:rPr lang="en-US" dirty="0"/>
              <a:t>Huge performance boost – 10 to 100 times faster</a:t>
            </a:r>
          </a:p>
          <a:p>
            <a:pPr defTabSz="933111">
              <a:defRPr/>
            </a:pPr>
            <a:endParaRPr lang="en-US" dirty="0"/>
          </a:p>
          <a:p>
            <a:pPr defTabSz="933111">
              <a:defRPr/>
            </a:pPr>
            <a:r>
              <a:rPr lang="en-US" dirty="0"/>
              <a:t>=====</a:t>
            </a:r>
          </a:p>
          <a:p>
            <a:pPr defTabSz="933111">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defTabSz="933111">
              <a:defRPr/>
            </a:pPr>
            <a:endParaRPr lang="en-US" dirty="0"/>
          </a:p>
          <a:p>
            <a:pPr defTabSz="933111">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Text generating GANs are a unique animal, different from GANs used to generate images</a:t>
            </a:r>
          </a:p>
          <a:p>
            <a:endParaRPr lang="en-US" dirty="0"/>
          </a:p>
          <a:p>
            <a:pPr defTabSz="933111">
              <a:defRPr/>
            </a:pPr>
            <a:r>
              <a:rPr lang="en-US" dirty="0"/>
              <a:t>=====</a:t>
            </a:r>
          </a:p>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Convolutional neural networks – bread and butter of image work.</a:t>
            </a:r>
          </a:p>
          <a:p>
            <a:pPr marL="233277" indent="-233277">
              <a:buAutoNum type="arabicPeriod"/>
            </a:pPr>
            <a:r>
              <a:rPr lang="en-US" dirty="0"/>
              <a:t>Special models for single shot detection and real time object detection.</a:t>
            </a:r>
          </a:p>
          <a:p>
            <a:pPr marL="233277" indent="-233277">
              <a:buAutoNum type="arabicPeriod"/>
            </a:pPr>
            <a:r>
              <a:rPr lang="en-US" dirty="0"/>
              <a:t>Recent development – transformers + GANs = TransGAN.  Also, diffusion models are gaining traction.</a:t>
            </a:r>
          </a:p>
          <a:p>
            <a:endParaRPr lang="en-US" dirty="0"/>
          </a:p>
          <a:p>
            <a:pPr defTabSz="933111">
              <a:defRPr/>
            </a:pPr>
            <a:r>
              <a:rPr lang="en-US" dirty="0"/>
              <a:t>=====</a:t>
            </a:r>
          </a:p>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Video data is unique in that it is a time series of images</a:t>
            </a:r>
          </a:p>
          <a:p>
            <a:pPr marL="233277" indent="-233277">
              <a:buAutoNum type="arabicPeriod"/>
            </a:pPr>
            <a:r>
              <a:rPr lang="en-US" dirty="0"/>
              <a:t>CNNs paired with RNNs as there is both temporal and spatial characteristics</a:t>
            </a:r>
          </a:p>
          <a:p>
            <a:pPr marL="233277" indent="-233277">
              <a:buAutoNum type="arabicPeriod"/>
            </a:pPr>
            <a:r>
              <a:rPr lang="en-US" dirty="0"/>
              <a:t>New development is video GANs which generate new frames, one by one – Cutting edge technology</a:t>
            </a:r>
          </a:p>
          <a:p>
            <a:pPr defTabSz="933111">
              <a:defRPr/>
            </a:pPr>
            <a:endParaRPr lang="en-US" dirty="0"/>
          </a:p>
          <a:p>
            <a:pPr defTabSz="933111">
              <a:defRPr/>
            </a:pPr>
            <a:r>
              <a:rPr lang="en-US" dirty="0"/>
              <a:t>=====</a:t>
            </a:r>
          </a:p>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Audio interesting format </a:t>
            </a:r>
          </a:p>
          <a:p>
            <a:pPr marL="233277" indent="-233277">
              <a:buAutoNum type="arabicPeriod"/>
            </a:pPr>
            <a:r>
              <a:rPr lang="en-US" dirty="0"/>
              <a:t>MEL spectrum representation – 2D spectrogram of a recording</a:t>
            </a:r>
          </a:p>
          <a:p>
            <a:pPr marL="233277" indent="-233277">
              <a:buAutoNum type="arabicPeriod"/>
            </a:pPr>
            <a:r>
              <a:rPr lang="en-US" dirty="0"/>
              <a:t>Audio is time series, just like video</a:t>
            </a:r>
          </a:p>
          <a:p>
            <a:pPr defTabSz="933111">
              <a:defRPr/>
            </a:pPr>
            <a:endParaRPr lang="en-US" dirty="0"/>
          </a:p>
          <a:p>
            <a:pPr defTabSz="933111">
              <a:defRPr/>
            </a:pPr>
            <a:r>
              <a:rPr lang="en-US" dirty="0"/>
              <a:t>=====</a:t>
            </a:r>
          </a:p>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AI-project lifecycle is shown here.  Interestingly, data-related activities usually consume about 80% of project time.  Given that fact, Andrew Ng – one of the world’s leading AI experts – recently launched a Data-Centric AI movement.  His argument is simple.  Data is the most important ingredient in a deep learning project.  And I agree.</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672039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hands-on activity.  Take a minute to describe the AI project you’d like to execute.  What’s your question?  What machine learning or deep learning methods do you think are appropriate?  And what kind of data will you need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 single number is said to be atomic.  </a:t>
            </a:r>
          </a:p>
          <a:p>
            <a:endParaRPr lang="en-US" dirty="0">
              <a:latin typeface="+mn-lt"/>
            </a:endParaRPr>
          </a:p>
          <a:p>
            <a:r>
              <a:rPr lang="en-US" dirty="0">
                <a:latin typeface="+mn-lt"/>
              </a:rPr>
              <a:t>In machine learning, a vector is a list of numbers.  The more precise mathematical definition states that </a:t>
            </a:r>
            <a:r>
              <a:rPr lang="en-US">
                <a:latin typeface="+mn-lt"/>
              </a:rPr>
              <a:t>a vector  </a:t>
            </a:r>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903784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344636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474064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The # of dimensions is the tensor’s rank</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3299775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The # of dimensions is the tensor’s rank</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9977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mn-lt"/>
              </a:rPr>
              <a:t>Importance of technical terms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Computers only understand numbers – How does a CNN process images?</a:t>
            </a:r>
          </a:p>
          <a:p>
            <a:pPr marL="228600" indent="-228600">
              <a:buAutoNum type="arabicPeriod"/>
            </a:pPr>
            <a:r>
              <a:rPr lang="en-US" dirty="0">
                <a:latin typeface="+mn-lt"/>
              </a:rPr>
              <a:t>The answer is a data structure called a </a:t>
            </a:r>
            <a:r>
              <a:rPr lang="en-US" b="1" dirty="0">
                <a:latin typeface="+mn-lt"/>
              </a:rPr>
              <a:t>tensor</a:t>
            </a:r>
            <a:endParaRPr lang="en-US" b="0" dirty="0">
              <a:latin typeface="+mn-lt"/>
            </a:endParaRPr>
          </a:p>
          <a:p>
            <a:pPr marL="228600" lvl="0" indent="-228600">
              <a:buAutoNum type="arabicPeriod"/>
            </a:pPr>
            <a:r>
              <a:rPr lang="en-US" b="0" dirty="0">
                <a:latin typeface="+mn-lt"/>
              </a:rPr>
              <a:t>Key idea that characterizes a collection of numbers is its shape.</a:t>
            </a:r>
          </a:p>
          <a:p>
            <a:pPr marL="685800" lvl="1" indent="-228600">
              <a:buAutoNum type="arabicPeriod"/>
            </a:pPr>
            <a:r>
              <a:rPr lang="en-US" b="0" dirty="0">
                <a:latin typeface="+mn-lt"/>
              </a:rPr>
              <a:t>A neural network layer with 1 neuron outputs a single number</a:t>
            </a:r>
          </a:p>
          <a:p>
            <a:pPr marL="685800" lvl="1" indent="-228600">
              <a:buAutoNum type="arabicPeriod"/>
            </a:pPr>
            <a:r>
              <a:rPr lang="en-US" dirty="0">
                <a:latin typeface="+mn-lt"/>
              </a:rPr>
              <a:t>But if we have multiple neurons in a layer, then we can describe their collective output as a list, otherwise known as a one-dimensional (1D) array </a:t>
            </a:r>
          </a:p>
          <a:p>
            <a:pPr marL="685800" lvl="1" indent="-228600">
              <a:buAutoNum type="arabicPeriod"/>
            </a:pPr>
            <a:r>
              <a:rPr lang="en-US" dirty="0">
                <a:latin typeface="+mn-lt"/>
              </a:rPr>
              <a:t>If the input to our CNN is a black and white image, it can be represented as a 2D array</a:t>
            </a:r>
          </a:p>
          <a:p>
            <a:pPr marL="685800" lvl="1" indent="-228600">
              <a:buAutoNum type="arabicPeriod"/>
            </a:pPr>
            <a:r>
              <a:rPr lang="en-US" dirty="0">
                <a:latin typeface="+mn-lt"/>
              </a:rPr>
              <a:t>And if it’s a color image, then it can be represented as a 3D array</a:t>
            </a:r>
          </a:p>
          <a:p>
            <a:pPr marL="228600" lvl="0" indent="-228600">
              <a:buAutoNum type="arabicPeriod"/>
            </a:pPr>
            <a:r>
              <a:rPr lang="en-US" dirty="0">
                <a:latin typeface="+mn-lt"/>
              </a:rPr>
              <a:t>A tensor is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01_cnn_intro.pptx in the CNN workshop</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30097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1111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one get an AI project off the ground?  Typically, a project begins with a research question or idea for a product.  But sometimes a unique dataset sets a project in motion.  When that’s the case, the data informs and delimits the “askable” questions.  The data and questions, in turn, drive the selection of suitable AI methods and techniques.  Question, data, and method all mutually influence each other – as pictured here with the bi-directional arrows.  In other words, you cannot think of one in isolation from the other two.</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515819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a:p>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921774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1/10/2023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1/10/2023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7.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6.wd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5.wdp"/><Relationship Id="rId5" Type="http://schemas.microsoft.com/office/2007/relationships/hdphoto" Target="../media/hdphoto4.wdp"/><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Vocabulary</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4209D-D6DC-068B-995D-1A2B6B974E4A}"/>
              </a:ext>
            </a:extLst>
          </p:cNvPr>
          <p:cNvSpPr>
            <a:spLocks noGrp="1"/>
          </p:cNvSpPr>
          <p:nvPr>
            <p:ph idx="1"/>
          </p:nvPr>
        </p:nvSpPr>
        <p:spPr>
          <a:xfrm>
            <a:off x="1139328" y="1735655"/>
            <a:ext cx="4956672" cy="4463342"/>
          </a:xfrm>
        </p:spPr>
        <p:txBody>
          <a:bodyPr>
            <a:normAutofit/>
          </a:bodyPr>
          <a:lstStyle/>
          <a:p>
            <a:pPr marL="0" indent="0">
              <a:buNone/>
            </a:pPr>
            <a:r>
              <a:rPr lang="en-US" sz="3600" dirty="0">
                <a:solidFill>
                  <a:srgbClr val="60BA7B"/>
                </a:solidFill>
              </a:rPr>
              <a:t>Machine Learning</a:t>
            </a:r>
          </a:p>
          <a:p>
            <a:r>
              <a:rPr lang="en-US" dirty="0"/>
              <a:t>Regression</a:t>
            </a:r>
          </a:p>
          <a:p>
            <a:r>
              <a:rPr lang="en-US" dirty="0"/>
              <a:t>Principle Component Analysis</a:t>
            </a:r>
          </a:p>
          <a:p>
            <a:r>
              <a:rPr lang="en-US" dirty="0"/>
              <a:t>Decision Trees</a:t>
            </a:r>
          </a:p>
          <a:p>
            <a:r>
              <a:rPr lang="en-US" dirty="0"/>
              <a:t>Support Vector Machines</a:t>
            </a:r>
          </a:p>
          <a:p>
            <a:r>
              <a:rPr lang="en-US" dirty="0"/>
              <a:t>Others…</a:t>
            </a:r>
          </a:p>
        </p:txBody>
      </p:sp>
      <p:sp>
        <p:nvSpPr>
          <p:cNvPr id="4" name="Title 1">
            <a:extLst>
              <a:ext uri="{FF2B5EF4-FFF2-40B4-BE49-F238E27FC236}">
                <a16:creationId xmlns:a16="http://schemas.microsoft.com/office/drawing/2014/main" id="{484B8318-5A79-FFC5-A7EC-F23C2C0E7FA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Methods</a:t>
            </a:r>
          </a:p>
        </p:txBody>
      </p:sp>
      <p:sp>
        <p:nvSpPr>
          <p:cNvPr id="5" name="Content Placeholder 2">
            <a:extLst>
              <a:ext uri="{FF2B5EF4-FFF2-40B4-BE49-F238E27FC236}">
                <a16:creationId xmlns:a16="http://schemas.microsoft.com/office/drawing/2014/main" id="{6E65BEA4-38D7-EB5B-2354-A07D3799F88D}"/>
              </a:ext>
            </a:extLst>
          </p:cNvPr>
          <p:cNvSpPr txBox="1">
            <a:spLocks/>
          </p:cNvSpPr>
          <p:nvPr/>
        </p:nvSpPr>
        <p:spPr>
          <a:xfrm>
            <a:off x="6720288" y="1735655"/>
            <a:ext cx="54717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6CB677"/>
                </a:solidFill>
              </a:rPr>
              <a:t>Deep Learning</a:t>
            </a:r>
          </a:p>
          <a:p>
            <a:r>
              <a:rPr lang="en-US" dirty="0"/>
              <a:t>Supervised</a:t>
            </a:r>
          </a:p>
          <a:p>
            <a:r>
              <a:rPr lang="en-US" dirty="0"/>
              <a:t>Unsupervised</a:t>
            </a:r>
          </a:p>
          <a:p>
            <a:r>
              <a:rPr lang="en-US" dirty="0"/>
              <a:t>Semi-Supervised</a:t>
            </a:r>
          </a:p>
          <a:p>
            <a:r>
              <a:rPr lang="en-US" dirty="0"/>
              <a:t>Reinforcement</a:t>
            </a:r>
          </a:p>
        </p:txBody>
      </p:sp>
    </p:spTree>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BC83F4-4EE1-6975-16A6-970017DE2188}"/>
              </a:ext>
            </a:extLst>
          </p:cNvPr>
          <p:cNvPicPr>
            <a:picLocks noChangeAspect="1"/>
          </p:cNvPicPr>
          <p:nvPr/>
        </p:nvPicPr>
        <p:blipFill>
          <a:blip r:embed="rId3"/>
          <a:stretch>
            <a:fillRect/>
          </a:stretch>
        </p:blipFill>
        <p:spPr>
          <a:xfrm>
            <a:off x="1516943" y="155843"/>
            <a:ext cx="9158114" cy="6546314"/>
          </a:xfrm>
          <a:prstGeom prst="rect">
            <a:avLst/>
          </a:prstGeom>
        </p:spPr>
      </p:pic>
    </p:spTree>
    <p:extLst>
      <p:ext uri="{BB962C8B-B14F-4D97-AF65-F5344CB8AC3E}">
        <p14:creationId xmlns:p14="http://schemas.microsoft.com/office/powerpoint/2010/main" val="26358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12" name="Title 1">
            <a:extLst>
              <a:ext uri="{FF2B5EF4-FFF2-40B4-BE49-F238E27FC236}">
                <a16:creationId xmlns:a16="http://schemas.microsoft.com/office/drawing/2014/main" id="{31510425-5CCF-CD7E-C725-99B262AFF30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What do you want to do?</a:t>
            </a:r>
          </a:p>
        </p:txBody>
      </p:sp>
      <p:sp>
        <p:nvSpPr>
          <p:cNvPr id="14" name="Content Placeholder 2">
            <a:extLst>
              <a:ext uri="{FF2B5EF4-FFF2-40B4-BE49-F238E27FC236}">
                <a16:creationId xmlns:a16="http://schemas.microsoft.com/office/drawing/2014/main" id="{1F28550C-F646-7E80-D9B9-997BE2C6FA00}"/>
              </a:ext>
            </a:extLst>
          </p:cNvPr>
          <p:cNvSpPr>
            <a:spLocks noGrp="1"/>
          </p:cNvSpPr>
          <p:nvPr>
            <p:ph idx="1"/>
          </p:nvPr>
        </p:nvSpPr>
        <p:spPr>
          <a:xfrm>
            <a:off x="7105904" y="1797090"/>
            <a:ext cx="4822760" cy="2973211"/>
          </a:xfrm>
        </p:spPr>
        <p:txBody>
          <a:bodyPr>
            <a:normAutofit/>
          </a:bodyPr>
          <a:lstStyle/>
          <a:p>
            <a:pPr marL="0" indent="0">
              <a:buNone/>
            </a:pPr>
            <a:r>
              <a:rPr lang="en-US" sz="3600" dirty="0">
                <a:solidFill>
                  <a:srgbClr val="60BA7B"/>
                </a:solidFill>
              </a:rPr>
              <a:t>Data</a:t>
            </a:r>
          </a:p>
          <a:p>
            <a:r>
              <a:rPr lang="en-US" sz="2400" dirty="0"/>
              <a:t>Structured (Databases)</a:t>
            </a:r>
          </a:p>
          <a:p>
            <a:r>
              <a:rPr lang="en-US" sz="2400" dirty="0"/>
              <a:t>Repetitive (Sensors, Instruments)</a:t>
            </a:r>
          </a:p>
          <a:p>
            <a:r>
              <a:rPr lang="en-US" sz="2400" dirty="0"/>
              <a:t>Textual (Documents, Email, Web)</a:t>
            </a:r>
          </a:p>
          <a:p>
            <a:r>
              <a:rPr lang="en-US" sz="2400" dirty="0"/>
              <a:t>Non-Textual (Images, Video, Audio)</a:t>
            </a:r>
          </a:p>
        </p:txBody>
      </p:sp>
      <p:sp>
        <p:nvSpPr>
          <p:cNvPr id="15" name="Content Placeholder 2">
            <a:extLst>
              <a:ext uri="{FF2B5EF4-FFF2-40B4-BE49-F238E27FC236}">
                <a16:creationId xmlns:a16="http://schemas.microsoft.com/office/drawing/2014/main" id="{FAE4DF93-FD24-C610-6291-9F7887F25B74}"/>
              </a:ext>
            </a:extLst>
          </p:cNvPr>
          <p:cNvSpPr txBox="1">
            <a:spLocks/>
          </p:cNvSpPr>
          <p:nvPr/>
        </p:nvSpPr>
        <p:spPr>
          <a:xfrm>
            <a:off x="3807160" y="1797089"/>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Method</a:t>
            </a:r>
          </a:p>
          <a:p>
            <a:r>
              <a:rPr lang="en-US" sz="2400" dirty="0"/>
              <a:t>Machine Learning</a:t>
            </a:r>
          </a:p>
          <a:p>
            <a:r>
              <a:rPr lang="en-US" sz="2400" dirty="0"/>
              <a:t>Deep Learning</a:t>
            </a:r>
          </a:p>
        </p:txBody>
      </p:sp>
      <p:sp>
        <p:nvSpPr>
          <p:cNvPr id="16" name="Content Placeholder 2">
            <a:extLst>
              <a:ext uri="{FF2B5EF4-FFF2-40B4-BE49-F238E27FC236}">
                <a16:creationId xmlns:a16="http://schemas.microsoft.com/office/drawing/2014/main" id="{6ED6EA24-D78A-4867-7B25-03065C4804C5}"/>
              </a:ext>
            </a:extLst>
          </p:cNvPr>
          <p:cNvSpPr txBox="1">
            <a:spLocks/>
          </p:cNvSpPr>
          <p:nvPr/>
        </p:nvSpPr>
        <p:spPr>
          <a:xfrm>
            <a:off x="739916" y="1797088"/>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Question</a:t>
            </a:r>
          </a:p>
          <a:p>
            <a:r>
              <a:rPr lang="en-US" sz="2400" dirty="0"/>
              <a:t>What?</a:t>
            </a:r>
          </a:p>
          <a:p>
            <a:r>
              <a:rPr lang="en-US" sz="2400" dirty="0"/>
              <a:t>Why?</a:t>
            </a:r>
          </a:p>
          <a:p>
            <a:r>
              <a:rPr lang="en-US" sz="2400" dirty="0"/>
              <a:t>How?</a:t>
            </a:r>
          </a:p>
          <a:p>
            <a:endParaRPr lang="en-US" sz="2400" dirty="0"/>
          </a:p>
        </p:txBody>
      </p:sp>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61AD79F-B2FB-F2BF-3070-A874D0BC8C30}"/>
              </a:ext>
            </a:extLst>
          </p:cNvPr>
          <p:cNvGrpSpPr/>
          <p:nvPr/>
        </p:nvGrpSpPr>
        <p:grpSpPr>
          <a:xfrm>
            <a:off x="4114697" y="2292391"/>
            <a:ext cx="1062610" cy="2269950"/>
            <a:chOff x="4114697" y="2292391"/>
            <a:chExt cx="1062610" cy="2269950"/>
          </a:xfrm>
        </p:grpSpPr>
        <p:sp>
          <p:nvSpPr>
            <p:cNvPr id="3" name="Rounded Rectangle 2">
              <a:extLst>
                <a:ext uri="{FF2B5EF4-FFF2-40B4-BE49-F238E27FC236}">
                  <a16:creationId xmlns:a16="http://schemas.microsoft.com/office/drawing/2014/main" id="{B3B2C42F-D296-E7C1-C362-15D18C90A98E}"/>
                </a:ext>
              </a:extLst>
            </p:cNvPr>
            <p:cNvSpPr/>
            <p:nvPr/>
          </p:nvSpPr>
          <p:spPr>
            <a:xfrm>
              <a:off x="4114698" y="2295659"/>
              <a:ext cx="106260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1192B8-4791-BBF8-E27D-D20ADB9F3BA4}"/>
                </a:ext>
              </a:extLst>
            </p:cNvPr>
            <p:cNvSpPr txBox="1"/>
            <p:nvPr/>
          </p:nvSpPr>
          <p:spPr>
            <a:xfrm>
              <a:off x="4114697" y="2292391"/>
              <a:ext cx="1062610" cy="1246495"/>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atomic</a:t>
              </a:r>
            </a:p>
            <a:p>
              <a:pPr algn="ctr"/>
              <a:r>
                <a:rPr lang="en-US" sz="1200" dirty="0">
                  <a:solidFill>
                    <a:schemeClr val="bg1"/>
                  </a:solidFill>
                  <a:latin typeface="Avenir" panose="02000503020000020003" pitchFamily="2" charset="0"/>
                </a:rPr>
                <a:t>(scalars)</a:t>
              </a:r>
            </a:p>
            <a:p>
              <a:pPr algn="ctr"/>
              <a:endParaRPr lang="en-US" sz="1200" dirty="0">
                <a:solidFill>
                  <a:schemeClr val="bg1"/>
                </a:solidFill>
                <a:latin typeface="Avenir" panose="02000503020000020003" pitchFamily="2" charset="0"/>
              </a:endParaRPr>
            </a:p>
            <a:p>
              <a:pPr algn="ctr"/>
              <a:endParaRPr lang="en-US" b="1" dirty="0">
                <a:solidFill>
                  <a:schemeClr val="bg1"/>
                </a:solidFill>
                <a:latin typeface="Avenir Black" panose="02000503020000020003" pitchFamily="2" charset="0"/>
              </a:endParaRPr>
            </a:p>
            <a:p>
              <a:pPr algn="ctr"/>
              <a:r>
                <a:rPr lang="en-US" b="1" dirty="0">
                  <a:solidFill>
                    <a:schemeClr val="bg1"/>
                  </a:solidFill>
                  <a:latin typeface="Avenir Black" panose="02000503020000020003" pitchFamily="2" charset="0"/>
                </a:rPr>
                <a:t>32</a:t>
              </a:r>
            </a:p>
          </p:txBody>
        </p:sp>
      </p:grpSp>
      <p:grpSp>
        <p:nvGrpSpPr>
          <p:cNvPr id="23" name="Group 22">
            <a:extLst>
              <a:ext uri="{FF2B5EF4-FFF2-40B4-BE49-F238E27FC236}">
                <a16:creationId xmlns:a16="http://schemas.microsoft.com/office/drawing/2014/main" id="{4A67D70B-5D9E-F9DF-20E9-7FD74F52E202}"/>
              </a:ext>
            </a:extLst>
          </p:cNvPr>
          <p:cNvGrpSpPr/>
          <p:nvPr/>
        </p:nvGrpSpPr>
        <p:grpSpPr>
          <a:xfrm>
            <a:off x="5299759" y="2292391"/>
            <a:ext cx="2749638" cy="2273500"/>
            <a:chOff x="5299759" y="2292391"/>
            <a:chExt cx="2749638" cy="2273500"/>
          </a:xfrm>
        </p:grpSpPr>
        <p:sp>
          <p:nvSpPr>
            <p:cNvPr id="5" name="Rounded Rectangle 4">
              <a:extLst>
                <a:ext uri="{FF2B5EF4-FFF2-40B4-BE49-F238E27FC236}">
                  <a16:creationId xmlns:a16="http://schemas.microsoft.com/office/drawing/2014/main" id="{C5B40C6C-95E4-350B-01B4-40EBBDE62490}"/>
                </a:ext>
              </a:extLst>
            </p:cNvPr>
            <p:cNvSpPr/>
            <p:nvPr/>
          </p:nvSpPr>
          <p:spPr>
            <a:xfrm>
              <a:off x="5299759"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7E58FCC-2D13-7FF1-6BBF-AD3835B0D711}"/>
                </a:ext>
              </a:extLst>
            </p:cNvPr>
            <p:cNvSpPr/>
            <p:nvPr/>
          </p:nvSpPr>
          <p:spPr>
            <a:xfrm>
              <a:off x="7006208"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DBEE353-9629-FD1B-C46E-16E79210B1FE}"/>
                </a:ext>
              </a:extLst>
            </p:cNvPr>
            <p:cNvSpPr/>
            <p:nvPr/>
          </p:nvSpPr>
          <p:spPr>
            <a:xfrm>
              <a:off x="5750417" y="2295659"/>
              <a:ext cx="1873876"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3B8F55-1ECB-346D-34DE-05EDF77B8D56}"/>
                </a:ext>
              </a:extLst>
            </p:cNvPr>
            <p:cNvSpPr txBox="1"/>
            <p:nvPr/>
          </p:nvSpPr>
          <p:spPr>
            <a:xfrm>
              <a:off x="5325313" y="2292391"/>
              <a:ext cx="2724084" cy="507831"/>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vectors</a:t>
              </a:r>
            </a:p>
            <a:p>
              <a:pPr algn="ctr"/>
              <a:r>
                <a:rPr lang="en-US" sz="1200" dirty="0">
                  <a:solidFill>
                    <a:schemeClr val="bg1"/>
                  </a:solidFill>
                  <a:latin typeface="Avenir" panose="02000503020000020003" pitchFamily="2" charset="0"/>
                </a:rPr>
                <a:t>[3,5]</a:t>
              </a:r>
            </a:p>
          </p:txBody>
        </p:sp>
        <p:cxnSp>
          <p:nvCxnSpPr>
            <p:cNvPr id="12" name="Straight Arrow Connector 11">
              <a:extLst>
                <a:ext uri="{FF2B5EF4-FFF2-40B4-BE49-F238E27FC236}">
                  <a16:creationId xmlns:a16="http://schemas.microsoft.com/office/drawing/2014/main" id="{CF28A50F-531D-4878-9DB1-21C188E194AA}"/>
                </a:ext>
              </a:extLst>
            </p:cNvPr>
            <p:cNvCxnSpPr/>
            <p:nvPr/>
          </p:nvCxnSpPr>
          <p:spPr>
            <a:xfrm flipV="1">
              <a:off x="5750417" y="2800222"/>
              <a:ext cx="0" cy="14450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C0349-C82B-37D4-E6FB-70D018E4EFB0}"/>
                </a:ext>
              </a:extLst>
            </p:cNvPr>
            <p:cNvCxnSpPr>
              <a:cxnSpLocks/>
            </p:cNvCxnSpPr>
            <p:nvPr/>
          </p:nvCxnSpPr>
          <p:spPr>
            <a:xfrm>
              <a:off x="5750417" y="4232356"/>
              <a:ext cx="17214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220DCC-1CF1-9418-6E7D-E2457F1905D9}"/>
                </a:ext>
              </a:extLst>
            </p:cNvPr>
            <p:cNvCxnSpPr>
              <a:cxnSpLocks/>
            </p:cNvCxnSpPr>
            <p:nvPr/>
          </p:nvCxnSpPr>
          <p:spPr>
            <a:xfrm flipV="1">
              <a:off x="5778474" y="3317956"/>
              <a:ext cx="802630" cy="899438"/>
            </a:xfrm>
            <a:prstGeom prst="straightConnector1">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8D355FF-074E-A824-8A80-176C853A54C7}"/>
                </a:ext>
              </a:extLst>
            </p:cNvPr>
            <p:cNvSpPr/>
            <p:nvPr/>
          </p:nvSpPr>
          <p:spPr>
            <a:xfrm>
              <a:off x="6561937" y="3091078"/>
              <a:ext cx="225281" cy="2252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a:extLst>
                <a:ext uri="{FF2B5EF4-FFF2-40B4-BE49-F238E27FC236}">
                  <a16:creationId xmlns:a16="http://schemas.microsoft.com/office/drawing/2014/main" id="{5B5798EF-7608-8138-D230-3789E25D0D7D}"/>
                </a:ext>
              </a:extLst>
            </p:cNvPr>
            <p:cNvSpPr txBox="1"/>
            <p:nvPr/>
          </p:nvSpPr>
          <p:spPr>
            <a:xfrm>
              <a:off x="6149610" y="4258114"/>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3</a:t>
              </a:r>
            </a:p>
          </p:txBody>
        </p:sp>
      </p:grpSp>
      <p:sp>
        <p:nvSpPr>
          <p:cNvPr id="22" name="TextBox 21">
            <a:extLst>
              <a:ext uri="{FF2B5EF4-FFF2-40B4-BE49-F238E27FC236}">
                <a16:creationId xmlns:a16="http://schemas.microsoft.com/office/drawing/2014/main" id="{E77B06F3-BA68-30BF-B256-BB28E9408602}"/>
              </a:ext>
            </a:extLst>
          </p:cNvPr>
          <p:cNvSpPr txBox="1"/>
          <p:nvPr/>
        </p:nvSpPr>
        <p:spPr>
          <a:xfrm>
            <a:off x="5064564" y="3121222"/>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5</a:t>
            </a:r>
          </a:p>
        </p:txBody>
      </p:sp>
    </p:spTree>
    <p:extLst>
      <p:ext uri="{BB962C8B-B14F-4D97-AF65-F5344CB8AC3E}">
        <p14:creationId xmlns:p14="http://schemas.microsoft.com/office/powerpoint/2010/main" val="149355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46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ED05F5D2-C0E4-0158-1CDE-6CA3B26F0C5B}"/>
              </a:ext>
            </a:extLst>
          </p:cNvPr>
          <p:cNvGrpSpPr/>
          <p:nvPr/>
        </p:nvGrpSpPr>
        <p:grpSpPr>
          <a:xfrm>
            <a:off x="310878" y="629091"/>
            <a:ext cx="11113794" cy="5472237"/>
            <a:chOff x="310878" y="629091"/>
            <a:chExt cx="11113794" cy="5472237"/>
          </a:xfrm>
        </p:grpSpPr>
        <p:sp>
          <p:nvSpPr>
            <p:cNvPr id="5" name="Rounded Rectangle 4">
              <a:extLst>
                <a:ext uri="{FF2B5EF4-FFF2-40B4-BE49-F238E27FC236}">
                  <a16:creationId xmlns:a16="http://schemas.microsoft.com/office/drawing/2014/main" id="{17B3E2FC-034E-A0F9-EA3F-8149AAD302BB}"/>
                </a:ext>
              </a:extLst>
            </p:cNvPr>
            <p:cNvSpPr/>
            <p:nvPr/>
          </p:nvSpPr>
          <p:spPr>
            <a:xfrm>
              <a:off x="310878" y="629091"/>
              <a:ext cx="1906073" cy="978794"/>
            </a:xfrm>
            <a:prstGeom prst="roundRect">
              <a:avLst/>
            </a:prstGeom>
            <a:noFill/>
            <a:ln w="28575">
              <a:solidFill>
                <a:srgbClr val="77DB93"/>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0BC4B7A-DC56-98BE-6953-D7AFB104BC20}"/>
                </a:ext>
              </a:extLst>
            </p:cNvPr>
            <p:cNvSpPr/>
            <p:nvPr/>
          </p:nvSpPr>
          <p:spPr>
            <a:xfrm>
              <a:off x="310878" y="2580587"/>
              <a:ext cx="1906073" cy="978794"/>
            </a:xfrm>
            <a:prstGeom prst="roundRect">
              <a:avLst/>
            </a:prstGeom>
            <a:noFill/>
            <a:ln w="28575">
              <a:solidFill>
                <a:srgbClr val="77DB93"/>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E89F91F-AA78-D4D0-4562-5F67695F4147}"/>
                </a:ext>
              </a:extLst>
            </p:cNvPr>
            <p:cNvGrpSpPr/>
            <p:nvPr/>
          </p:nvGrpSpPr>
          <p:grpSpPr>
            <a:xfrm>
              <a:off x="2401501" y="1637760"/>
              <a:ext cx="9023171" cy="4463568"/>
              <a:chOff x="2401501" y="1637760"/>
              <a:chExt cx="9023171" cy="4463568"/>
            </a:xfrm>
            <a:solidFill>
              <a:schemeClr val="bg1"/>
            </a:solidFill>
          </p:grpSpPr>
          <p:sp>
            <p:nvSpPr>
              <p:cNvPr id="10" name="Rounded Rectangle 9">
                <a:extLst>
                  <a:ext uri="{FF2B5EF4-FFF2-40B4-BE49-F238E27FC236}">
                    <a16:creationId xmlns:a16="http://schemas.microsoft.com/office/drawing/2014/main" id="{8A89127D-7AC0-7B0E-E4DF-7537B59E3F3C}"/>
                  </a:ext>
                </a:extLst>
              </p:cNvPr>
              <p:cNvSpPr/>
              <p:nvPr/>
            </p:nvSpPr>
            <p:spPr>
              <a:xfrm>
                <a:off x="8191808" y="5122534"/>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72077F6-AC03-F889-57C5-51F93F9D8E7E}"/>
                  </a:ext>
                </a:extLst>
              </p:cNvPr>
              <p:cNvSpPr/>
              <p:nvPr/>
            </p:nvSpPr>
            <p:spPr>
              <a:xfrm>
                <a:off x="9518599" y="3277791"/>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E50E165-AFBA-0180-BD1D-4DDEF7F1D36B}"/>
                  </a:ext>
                </a:extLst>
              </p:cNvPr>
              <p:cNvSpPr/>
              <p:nvPr/>
            </p:nvSpPr>
            <p:spPr>
              <a:xfrm>
                <a:off x="7194172" y="3294576"/>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386A93AC-16F0-C22C-ADB0-56E2AE85922A}"/>
                  </a:ext>
                </a:extLst>
              </p:cNvPr>
              <p:cNvSpPr/>
              <p:nvPr/>
            </p:nvSpPr>
            <p:spPr>
              <a:xfrm>
                <a:off x="4855274" y="3274676"/>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BDFC802-07C1-5BBB-5E0E-8C35C3FA1B54}"/>
                  </a:ext>
                </a:extLst>
              </p:cNvPr>
              <p:cNvSpPr/>
              <p:nvPr/>
            </p:nvSpPr>
            <p:spPr>
              <a:xfrm>
                <a:off x="9470382" y="1647462"/>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E77EE91-E629-6E35-2AC3-28B49F77BEA9}"/>
                  </a:ext>
                </a:extLst>
              </p:cNvPr>
              <p:cNvSpPr/>
              <p:nvPr/>
            </p:nvSpPr>
            <p:spPr>
              <a:xfrm>
                <a:off x="7147952" y="1664259"/>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E1AF2953-A56B-3438-C699-9F3C98E63BF8}"/>
                  </a:ext>
                </a:extLst>
              </p:cNvPr>
              <p:cNvSpPr/>
              <p:nvPr/>
            </p:nvSpPr>
            <p:spPr>
              <a:xfrm>
                <a:off x="4825522" y="1639277"/>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ounded Rectangle 6">
                <a:extLst>
                  <a:ext uri="{FF2B5EF4-FFF2-40B4-BE49-F238E27FC236}">
                    <a16:creationId xmlns:a16="http://schemas.microsoft.com/office/drawing/2014/main" id="{7D154525-8FC4-CBF5-26AC-B55409AA7105}"/>
                  </a:ext>
                </a:extLst>
              </p:cNvPr>
              <p:cNvSpPr/>
              <p:nvPr/>
            </p:nvSpPr>
            <p:spPr>
              <a:xfrm>
                <a:off x="2401501" y="1637760"/>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293669A-3F2F-1174-2589-BEC4610F99D8}"/>
                  </a:ext>
                </a:extLst>
              </p:cNvPr>
              <p:cNvSpPr/>
              <p:nvPr/>
            </p:nvSpPr>
            <p:spPr>
              <a:xfrm>
                <a:off x="5808310" y="5122534"/>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TextBox 35">
            <a:extLst>
              <a:ext uri="{FF2B5EF4-FFF2-40B4-BE49-F238E27FC236}">
                <a16:creationId xmlns:a16="http://schemas.microsoft.com/office/drawing/2014/main" id="{56270469-1C2F-B0B8-AD83-8FA82F6CA8B1}"/>
              </a:ext>
            </a:extLst>
          </p:cNvPr>
          <p:cNvSpPr txBox="1"/>
          <p:nvPr/>
        </p:nvSpPr>
        <p:spPr>
          <a:xfrm>
            <a:off x="2298522" y="2594290"/>
            <a:ext cx="2027022" cy="1477328"/>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Research Method</a:t>
            </a:r>
          </a:p>
          <a:p>
            <a:pPr algn="ctr"/>
            <a:r>
              <a:rPr lang="en-US" sz="1200" dirty="0">
                <a:solidFill>
                  <a:schemeClr val="bg2">
                    <a:lumMod val="50000"/>
                  </a:schemeClr>
                </a:solidFill>
                <a:latin typeface="Avenir" panose="02000503020000020003" pitchFamily="2" charset="0"/>
              </a:rPr>
              <a:t>Machine Learning </a:t>
            </a:r>
          </a:p>
          <a:p>
            <a:pPr algn="ctr"/>
            <a:r>
              <a:rPr lang="en-US" sz="1200" dirty="0">
                <a:solidFill>
                  <a:schemeClr val="bg2">
                    <a:lumMod val="50000"/>
                  </a:schemeClr>
                </a:solidFill>
                <a:latin typeface="Avenir" panose="02000503020000020003" pitchFamily="2" charset="0"/>
              </a:rPr>
              <a:t>Deep Learning</a:t>
            </a:r>
          </a:p>
          <a:p>
            <a:pPr algn="ctr"/>
            <a:r>
              <a:rPr lang="en-US" sz="1200" dirty="0">
                <a:solidFill>
                  <a:schemeClr val="bg2">
                    <a:lumMod val="50000"/>
                  </a:schemeClr>
                </a:solidFill>
                <a:latin typeface="Avenir" panose="02000503020000020003" pitchFamily="2" charset="0"/>
              </a:rPr>
              <a:t>Supervised</a:t>
            </a:r>
          </a:p>
          <a:p>
            <a:pPr algn="ctr"/>
            <a:r>
              <a:rPr lang="en-US" sz="1200" dirty="0">
                <a:solidFill>
                  <a:schemeClr val="bg2">
                    <a:lumMod val="50000"/>
                  </a:schemeClr>
                </a:solidFill>
                <a:latin typeface="Avenir" panose="02000503020000020003" pitchFamily="2" charset="0"/>
              </a:rPr>
              <a:t>Unsupervised Reinforcement</a:t>
            </a:r>
          </a:p>
          <a:p>
            <a:pPr algn="ctr"/>
            <a:endParaRPr lang="en-US" dirty="0">
              <a:solidFill>
                <a:schemeClr val="bg2">
                  <a:lumMod val="50000"/>
                </a:schemeClr>
              </a:solidFill>
              <a:latin typeface="Avenir" panose="02000503020000020003" pitchFamily="2" charset="0"/>
            </a:endParaRPr>
          </a:p>
        </p:txBody>
      </p:sp>
      <p:sp>
        <p:nvSpPr>
          <p:cNvPr id="16" name="TextBox 15">
            <a:extLst>
              <a:ext uri="{FF2B5EF4-FFF2-40B4-BE49-F238E27FC236}">
                <a16:creationId xmlns:a16="http://schemas.microsoft.com/office/drawing/2014/main" id="{ECB1876E-56DE-EE54-DD8E-BF92B067DA91}"/>
              </a:ext>
            </a:extLst>
          </p:cNvPr>
          <p:cNvSpPr txBox="1"/>
          <p:nvPr/>
        </p:nvSpPr>
        <p:spPr>
          <a:xfrm>
            <a:off x="506907" y="876195"/>
            <a:ext cx="1514014" cy="584775"/>
          </a:xfrm>
          <a:prstGeom prst="rect">
            <a:avLst/>
          </a:prstGeom>
          <a:noFill/>
        </p:spPr>
        <p:txBody>
          <a:bodyPr wrap="square" rtlCol="0">
            <a:spAutoFit/>
          </a:bodyPr>
          <a:lstStyle/>
          <a:p>
            <a:pPr algn="ctr"/>
            <a:r>
              <a:rPr lang="en-US" sz="1600" dirty="0">
                <a:latin typeface="Avenir" panose="02000503020000020003" pitchFamily="2" charset="0"/>
              </a:rPr>
              <a:t>What is your question?</a:t>
            </a:r>
          </a:p>
        </p:txBody>
      </p:sp>
      <p:sp>
        <p:nvSpPr>
          <p:cNvPr id="17" name="TextBox 16">
            <a:extLst>
              <a:ext uri="{FF2B5EF4-FFF2-40B4-BE49-F238E27FC236}">
                <a16:creationId xmlns:a16="http://schemas.microsoft.com/office/drawing/2014/main" id="{24AB7ECC-48F6-B988-4534-B0FA795E6A89}"/>
              </a:ext>
            </a:extLst>
          </p:cNvPr>
          <p:cNvSpPr txBox="1"/>
          <p:nvPr/>
        </p:nvSpPr>
        <p:spPr>
          <a:xfrm>
            <a:off x="506907" y="2677427"/>
            <a:ext cx="1514014" cy="830997"/>
          </a:xfrm>
          <a:prstGeom prst="rect">
            <a:avLst/>
          </a:prstGeom>
          <a:noFill/>
        </p:spPr>
        <p:txBody>
          <a:bodyPr wrap="square" rtlCol="0">
            <a:spAutoFit/>
          </a:bodyPr>
          <a:lstStyle/>
          <a:p>
            <a:pPr algn="ctr"/>
            <a:r>
              <a:rPr lang="en-US" sz="1600" dirty="0">
                <a:latin typeface="Avenir" panose="02000503020000020003" pitchFamily="2" charset="0"/>
              </a:rPr>
              <a:t>What kind </a:t>
            </a:r>
          </a:p>
          <a:p>
            <a:pPr algn="ctr"/>
            <a:r>
              <a:rPr lang="en-US" sz="1600" dirty="0">
                <a:latin typeface="Avenir" panose="02000503020000020003" pitchFamily="2" charset="0"/>
              </a:rPr>
              <a:t>of data is needed?</a:t>
            </a:r>
          </a:p>
        </p:txBody>
      </p:sp>
      <p:sp>
        <p:nvSpPr>
          <p:cNvPr id="19" name="TextBox 18">
            <a:extLst>
              <a:ext uri="{FF2B5EF4-FFF2-40B4-BE49-F238E27FC236}">
                <a16:creationId xmlns:a16="http://schemas.microsoft.com/office/drawing/2014/main" id="{D8588513-4AB9-5656-E39D-400390C035DC}"/>
              </a:ext>
            </a:extLst>
          </p:cNvPr>
          <p:cNvSpPr txBox="1"/>
          <p:nvPr/>
        </p:nvSpPr>
        <p:spPr>
          <a:xfrm>
            <a:off x="2331250" y="1717637"/>
            <a:ext cx="2027022" cy="830997"/>
          </a:xfrm>
          <a:prstGeom prst="rect">
            <a:avLst/>
          </a:prstGeom>
          <a:noFill/>
        </p:spPr>
        <p:txBody>
          <a:bodyPr wrap="square" rtlCol="0">
            <a:spAutoFit/>
          </a:bodyPr>
          <a:lstStyle/>
          <a:p>
            <a:pPr algn="ctr"/>
            <a:r>
              <a:rPr lang="en-US" sz="1600" dirty="0">
                <a:latin typeface="Avenir" panose="02000503020000020003" pitchFamily="2" charset="0"/>
              </a:rPr>
              <a:t>How will </a:t>
            </a:r>
          </a:p>
          <a:p>
            <a:pPr algn="ctr"/>
            <a:r>
              <a:rPr lang="en-US" sz="1600" dirty="0">
                <a:latin typeface="Avenir" panose="02000503020000020003" pitchFamily="2" charset="0"/>
              </a:rPr>
              <a:t>you answer the question?</a:t>
            </a:r>
          </a:p>
        </p:txBody>
      </p:sp>
      <p:sp>
        <p:nvSpPr>
          <p:cNvPr id="20" name="TextBox 19">
            <a:extLst>
              <a:ext uri="{FF2B5EF4-FFF2-40B4-BE49-F238E27FC236}">
                <a16:creationId xmlns:a16="http://schemas.microsoft.com/office/drawing/2014/main" id="{FA1553AF-1A7A-1DEC-EB6D-53B100A49B0E}"/>
              </a:ext>
            </a:extLst>
          </p:cNvPr>
          <p:cNvSpPr txBox="1"/>
          <p:nvPr/>
        </p:nvSpPr>
        <p:spPr>
          <a:xfrm>
            <a:off x="4751693" y="1836835"/>
            <a:ext cx="2027022" cy="584775"/>
          </a:xfrm>
          <a:prstGeom prst="rect">
            <a:avLst/>
          </a:prstGeom>
          <a:noFill/>
        </p:spPr>
        <p:txBody>
          <a:bodyPr wrap="square" rtlCol="0">
            <a:spAutoFit/>
          </a:bodyPr>
          <a:lstStyle/>
          <a:p>
            <a:pPr algn="ctr"/>
            <a:r>
              <a:rPr lang="en-US" sz="1600" dirty="0">
                <a:latin typeface="Avenir" panose="02000503020000020003" pitchFamily="2" charset="0"/>
              </a:rPr>
              <a:t>Select </a:t>
            </a:r>
          </a:p>
          <a:p>
            <a:pPr algn="ctr"/>
            <a:r>
              <a:rPr lang="en-US" sz="1600" dirty="0">
                <a:latin typeface="Avenir" panose="02000503020000020003" pitchFamily="2" charset="0"/>
              </a:rPr>
              <a:t>Model</a:t>
            </a:r>
          </a:p>
        </p:txBody>
      </p:sp>
      <p:sp>
        <p:nvSpPr>
          <p:cNvPr id="21" name="TextBox 20">
            <a:extLst>
              <a:ext uri="{FF2B5EF4-FFF2-40B4-BE49-F238E27FC236}">
                <a16:creationId xmlns:a16="http://schemas.microsoft.com/office/drawing/2014/main" id="{BFB69A93-8FAD-0C12-4EDB-76E279EBF205}"/>
              </a:ext>
            </a:extLst>
          </p:cNvPr>
          <p:cNvSpPr txBox="1"/>
          <p:nvPr/>
        </p:nvSpPr>
        <p:spPr>
          <a:xfrm>
            <a:off x="7083441" y="1878837"/>
            <a:ext cx="2027022" cy="584775"/>
          </a:xfrm>
          <a:prstGeom prst="rect">
            <a:avLst/>
          </a:prstGeom>
          <a:noFill/>
        </p:spPr>
        <p:txBody>
          <a:bodyPr wrap="square" rtlCol="0">
            <a:spAutoFit/>
          </a:bodyPr>
          <a:lstStyle/>
          <a:p>
            <a:pPr algn="ctr"/>
            <a:r>
              <a:rPr lang="en-US" sz="1600" dirty="0">
                <a:latin typeface="Avenir" panose="02000503020000020003" pitchFamily="2" charset="0"/>
              </a:rPr>
              <a:t>Collect </a:t>
            </a:r>
          </a:p>
          <a:p>
            <a:pPr algn="ctr"/>
            <a:r>
              <a:rPr lang="en-US" sz="1600" dirty="0">
                <a:latin typeface="Avenir" panose="02000503020000020003" pitchFamily="2" charset="0"/>
              </a:rPr>
              <a:t>Data</a:t>
            </a:r>
          </a:p>
        </p:txBody>
      </p:sp>
      <p:sp>
        <p:nvSpPr>
          <p:cNvPr id="22" name="TextBox 21">
            <a:extLst>
              <a:ext uri="{FF2B5EF4-FFF2-40B4-BE49-F238E27FC236}">
                <a16:creationId xmlns:a16="http://schemas.microsoft.com/office/drawing/2014/main" id="{1FF3398E-F8C0-4CB1-D092-BBF1B55D2BD7}"/>
              </a:ext>
            </a:extLst>
          </p:cNvPr>
          <p:cNvSpPr txBox="1"/>
          <p:nvPr/>
        </p:nvSpPr>
        <p:spPr>
          <a:xfrm>
            <a:off x="9486153" y="1834965"/>
            <a:ext cx="1906073" cy="584775"/>
          </a:xfrm>
          <a:prstGeom prst="rect">
            <a:avLst/>
          </a:prstGeom>
          <a:noFill/>
        </p:spPr>
        <p:txBody>
          <a:bodyPr wrap="square" rtlCol="0">
            <a:spAutoFit/>
          </a:bodyPr>
          <a:lstStyle/>
          <a:p>
            <a:pPr algn="ctr"/>
            <a:r>
              <a:rPr lang="en-US" sz="1600" dirty="0">
                <a:latin typeface="Avenir" panose="02000503020000020003" pitchFamily="2" charset="0"/>
              </a:rPr>
              <a:t>Clean </a:t>
            </a:r>
          </a:p>
          <a:p>
            <a:pPr algn="ctr"/>
            <a:r>
              <a:rPr lang="en-US" sz="1600" dirty="0">
                <a:latin typeface="Avenir" panose="02000503020000020003" pitchFamily="2" charset="0"/>
              </a:rPr>
              <a:t>Data</a:t>
            </a:r>
          </a:p>
        </p:txBody>
      </p:sp>
      <p:sp>
        <p:nvSpPr>
          <p:cNvPr id="23" name="TextBox 22">
            <a:extLst>
              <a:ext uri="{FF2B5EF4-FFF2-40B4-BE49-F238E27FC236}">
                <a16:creationId xmlns:a16="http://schemas.microsoft.com/office/drawing/2014/main" id="{26C4AF2E-FA78-BDD1-24CE-78E87BCC73D2}"/>
              </a:ext>
            </a:extLst>
          </p:cNvPr>
          <p:cNvSpPr txBox="1"/>
          <p:nvPr/>
        </p:nvSpPr>
        <p:spPr>
          <a:xfrm>
            <a:off x="4825522" y="3481547"/>
            <a:ext cx="1966546" cy="584775"/>
          </a:xfrm>
          <a:prstGeom prst="rect">
            <a:avLst/>
          </a:prstGeom>
          <a:noFill/>
        </p:spPr>
        <p:txBody>
          <a:bodyPr wrap="square" rtlCol="0">
            <a:spAutoFit/>
          </a:bodyPr>
          <a:lstStyle/>
          <a:p>
            <a:pPr algn="ctr"/>
            <a:r>
              <a:rPr lang="en-US" sz="1600" dirty="0">
                <a:latin typeface="Avenir" panose="02000503020000020003" pitchFamily="2" charset="0"/>
              </a:rPr>
              <a:t>Wrangle </a:t>
            </a:r>
          </a:p>
          <a:p>
            <a:pPr algn="ctr"/>
            <a:r>
              <a:rPr lang="en-US" sz="1600" dirty="0">
                <a:latin typeface="Avenir" panose="02000503020000020003" pitchFamily="2" charset="0"/>
              </a:rPr>
              <a:t>Data</a:t>
            </a:r>
          </a:p>
        </p:txBody>
      </p:sp>
      <p:sp>
        <p:nvSpPr>
          <p:cNvPr id="24" name="TextBox 23">
            <a:extLst>
              <a:ext uri="{FF2B5EF4-FFF2-40B4-BE49-F238E27FC236}">
                <a16:creationId xmlns:a16="http://schemas.microsoft.com/office/drawing/2014/main" id="{9C8277B0-1E1D-89A2-0D01-9141B889CABE}"/>
              </a:ext>
            </a:extLst>
          </p:cNvPr>
          <p:cNvSpPr txBox="1"/>
          <p:nvPr/>
        </p:nvSpPr>
        <p:spPr>
          <a:xfrm>
            <a:off x="7126462" y="3480691"/>
            <a:ext cx="2027022" cy="584775"/>
          </a:xfrm>
          <a:prstGeom prst="rect">
            <a:avLst/>
          </a:prstGeom>
          <a:noFill/>
        </p:spPr>
        <p:txBody>
          <a:bodyPr wrap="square" rtlCol="0">
            <a:spAutoFit/>
          </a:bodyPr>
          <a:lstStyle/>
          <a:p>
            <a:pPr algn="ctr"/>
            <a:r>
              <a:rPr lang="en-US" sz="1600" dirty="0">
                <a:latin typeface="Avenir" panose="02000503020000020003" pitchFamily="2" charset="0"/>
              </a:rPr>
              <a:t>Parameter </a:t>
            </a:r>
          </a:p>
          <a:p>
            <a:pPr algn="ctr"/>
            <a:r>
              <a:rPr lang="en-US" sz="1600" dirty="0">
                <a:latin typeface="Avenir" panose="02000503020000020003" pitchFamily="2" charset="0"/>
              </a:rPr>
              <a:t>Selection</a:t>
            </a:r>
          </a:p>
        </p:txBody>
      </p:sp>
      <p:sp>
        <p:nvSpPr>
          <p:cNvPr id="25" name="TextBox 24">
            <a:extLst>
              <a:ext uri="{FF2B5EF4-FFF2-40B4-BE49-F238E27FC236}">
                <a16:creationId xmlns:a16="http://schemas.microsoft.com/office/drawing/2014/main" id="{60A0CDDA-7839-7DB4-2205-7E220B7E0427}"/>
              </a:ext>
            </a:extLst>
          </p:cNvPr>
          <p:cNvSpPr txBox="1"/>
          <p:nvPr/>
        </p:nvSpPr>
        <p:spPr>
          <a:xfrm>
            <a:off x="9518598" y="3462684"/>
            <a:ext cx="1906073" cy="584775"/>
          </a:xfrm>
          <a:prstGeom prst="rect">
            <a:avLst/>
          </a:prstGeom>
          <a:noFill/>
        </p:spPr>
        <p:txBody>
          <a:bodyPr wrap="square" rtlCol="0">
            <a:spAutoFit/>
          </a:bodyPr>
          <a:lstStyle/>
          <a:p>
            <a:pPr algn="ctr"/>
            <a:r>
              <a:rPr lang="en-US" sz="1600" dirty="0">
                <a:latin typeface="Avenir" panose="02000503020000020003" pitchFamily="2" charset="0"/>
              </a:rPr>
              <a:t>Train </a:t>
            </a:r>
          </a:p>
          <a:p>
            <a:pPr algn="ctr"/>
            <a:r>
              <a:rPr lang="en-US" sz="1600" dirty="0">
                <a:latin typeface="Avenir" panose="02000503020000020003" pitchFamily="2" charset="0"/>
              </a:rPr>
              <a:t>Model</a:t>
            </a:r>
          </a:p>
        </p:txBody>
      </p:sp>
      <p:sp>
        <p:nvSpPr>
          <p:cNvPr id="26" name="TextBox 25">
            <a:extLst>
              <a:ext uri="{FF2B5EF4-FFF2-40B4-BE49-F238E27FC236}">
                <a16:creationId xmlns:a16="http://schemas.microsoft.com/office/drawing/2014/main" id="{C7AF8819-B14B-589D-D350-FC9E70B7F407}"/>
              </a:ext>
            </a:extLst>
          </p:cNvPr>
          <p:cNvSpPr txBox="1"/>
          <p:nvPr/>
        </p:nvSpPr>
        <p:spPr>
          <a:xfrm>
            <a:off x="5808310" y="5346717"/>
            <a:ext cx="1917222" cy="584775"/>
          </a:xfrm>
          <a:prstGeom prst="rect">
            <a:avLst/>
          </a:prstGeom>
          <a:noFill/>
        </p:spPr>
        <p:txBody>
          <a:bodyPr wrap="square" rtlCol="0">
            <a:spAutoFit/>
          </a:bodyPr>
          <a:lstStyle/>
          <a:p>
            <a:pPr algn="ctr"/>
            <a:r>
              <a:rPr lang="en-US" sz="1600" dirty="0">
                <a:latin typeface="Avenir" panose="02000503020000020003" pitchFamily="2" charset="0"/>
              </a:rPr>
              <a:t>Evaluate </a:t>
            </a:r>
          </a:p>
          <a:p>
            <a:pPr algn="ctr"/>
            <a:r>
              <a:rPr lang="en-US" sz="1600" dirty="0">
                <a:latin typeface="Avenir" panose="02000503020000020003" pitchFamily="2" charset="0"/>
              </a:rPr>
              <a:t>Model</a:t>
            </a:r>
          </a:p>
        </p:txBody>
      </p:sp>
      <p:sp>
        <p:nvSpPr>
          <p:cNvPr id="27" name="TextBox 26">
            <a:extLst>
              <a:ext uri="{FF2B5EF4-FFF2-40B4-BE49-F238E27FC236}">
                <a16:creationId xmlns:a16="http://schemas.microsoft.com/office/drawing/2014/main" id="{46661716-222B-5DDC-ABAD-38E2AB9EADA4}"/>
              </a:ext>
            </a:extLst>
          </p:cNvPr>
          <p:cNvSpPr txBox="1"/>
          <p:nvPr/>
        </p:nvSpPr>
        <p:spPr>
          <a:xfrm>
            <a:off x="8191808" y="5331972"/>
            <a:ext cx="1906073" cy="584775"/>
          </a:xfrm>
          <a:prstGeom prst="rect">
            <a:avLst/>
          </a:prstGeom>
          <a:noFill/>
        </p:spPr>
        <p:txBody>
          <a:bodyPr wrap="square" rtlCol="0">
            <a:spAutoFit/>
          </a:bodyPr>
          <a:lstStyle/>
          <a:p>
            <a:pPr algn="ctr"/>
            <a:r>
              <a:rPr lang="en-US" sz="1600" dirty="0">
                <a:latin typeface="Avenir" panose="02000503020000020003" pitchFamily="2" charset="0"/>
              </a:rPr>
              <a:t>Deploy</a:t>
            </a:r>
          </a:p>
          <a:p>
            <a:pPr algn="ctr"/>
            <a:r>
              <a:rPr lang="en-US" sz="1600" dirty="0">
                <a:latin typeface="Avenir" panose="02000503020000020003" pitchFamily="2" charset="0"/>
              </a:rPr>
              <a:t>Model</a:t>
            </a:r>
          </a:p>
        </p:txBody>
      </p:sp>
      <p:sp>
        <p:nvSpPr>
          <p:cNvPr id="37" name="TextBox 36">
            <a:extLst>
              <a:ext uri="{FF2B5EF4-FFF2-40B4-BE49-F238E27FC236}">
                <a16:creationId xmlns:a16="http://schemas.microsoft.com/office/drawing/2014/main" id="{AD1DD6D7-A7F9-136F-18E0-D256CCFEBF29}"/>
              </a:ext>
            </a:extLst>
          </p:cNvPr>
          <p:cNvSpPr txBox="1"/>
          <p:nvPr/>
        </p:nvSpPr>
        <p:spPr>
          <a:xfrm>
            <a:off x="4825522" y="2613436"/>
            <a:ext cx="1906070" cy="738664"/>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Model Search</a:t>
            </a:r>
          </a:p>
          <a:p>
            <a:pPr algn="ctr"/>
            <a:r>
              <a:rPr lang="en-US" sz="1200" dirty="0">
                <a:solidFill>
                  <a:schemeClr val="bg2">
                    <a:lumMod val="50000"/>
                  </a:schemeClr>
                </a:solidFill>
                <a:latin typeface="Avenir" panose="02000503020000020003" pitchFamily="2" charset="0"/>
              </a:rPr>
              <a:t>Transfer Learning</a:t>
            </a:r>
          </a:p>
          <a:p>
            <a:pPr algn="ctr"/>
            <a:endParaRPr lang="en-US" dirty="0">
              <a:solidFill>
                <a:schemeClr val="bg2">
                  <a:lumMod val="50000"/>
                </a:schemeClr>
              </a:solidFill>
              <a:latin typeface="Avenir" panose="02000503020000020003" pitchFamily="2" charset="0"/>
            </a:endParaRPr>
          </a:p>
        </p:txBody>
      </p:sp>
      <p:sp>
        <p:nvSpPr>
          <p:cNvPr id="38" name="TextBox 37">
            <a:extLst>
              <a:ext uri="{FF2B5EF4-FFF2-40B4-BE49-F238E27FC236}">
                <a16:creationId xmlns:a16="http://schemas.microsoft.com/office/drawing/2014/main" id="{785FA781-DD9E-3CA0-FDC4-258E7C6607DD}"/>
              </a:ext>
            </a:extLst>
          </p:cNvPr>
          <p:cNvSpPr txBox="1"/>
          <p:nvPr/>
        </p:nvSpPr>
        <p:spPr>
          <a:xfrm>
            <a:off x="7103459" y="2634420"/>
            <a:ext cx="2027022" cy="923330"/>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Structured Data Queries</a:t>
            </a:r>
          </a:p>
          <a:p>
            <a:pPr algn="ctr"/>
            <a:r>
              <a:rPr lang="en-US" sz="1200" dirty="0">
                <a:solidFill>
                  <a:schemeClr val="bg2">
                    <a:lumMod val="50000"/>
                  </a:schemeClr>
                </a:solidFill>
                <a:latin typeface="Avenir" panose="02000503020000020003" pitchFamily="2" charset="0"/>
              </a:rPr>
              <a:t>Data Scrapping</a:t>
            </a:r>
          </a:p>
          <a:p>
            <a:pPr algn="ctr"/>
            <a:r>
              <a:rPr lang="en-US" sz="1200" dirty="0">
                <a:solidFill>
                  <a:schemeClr val="bg2">
                    <a:lumMod val="50000"/>
                  </a:schemeClr>
                </a:solidFill>
                <a:latin typeface="Avenir" panose="02000503020000020003" pitchFamily="2" charset="0"/>
              </a:rPr>
              <a:t>Sensors</a:t>
            </a:r>
          </a:p>
          <a:p>
            <a:pPr algn="ctr"/>
            <a:endParaRPr lang="en-US" dirty="0">
              <a:solidFill>
                <a:schemeClr val="bg2">
                  <a:lumMod val="50000"/>
                </a:schemeClr>
              </a:solidFill>
              <a:latin typeface="Avenir" panose="02000503020000020003" pitchFamily="2" charset="0"/>
            </a:endParaRPr>
          </a:p>
        </p:txBody>
      </p:sp>
      <p:sp>
        <p:nvSpPr>
          <p:cNvPr id="39" name="TextBox 38">
            <a:extLst>
              <a:ext uri="{FF2B5EF4-FFF2-40B4-BE49-F238E27FC236}">
                <a16:creationId xmlns:a16="http://schemas.microsoft.com/office/drawing/2014/main" id="{0CA2076A-9E3F-60E5-293D-6902F10208AF}"/>
              </a:ext>
            </a:extLst>
          </p:cNvPr>
          <p:cNvSpPr txBox="1"/>
          <p:nvPr/>
        </p:nvSpPr>
        <p:spPr>
          <a:xfrm>
            <a:off x="9423262" y="2613436"/>
            <a:ext cx="2027022" cy="738664"/>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Missing Values</a:t>
            </a:r>
          </a:p>
          <a:p>
            <a:pPr algn="ctr"/>
            <a:r>
              <a:rPr lang="en-US" sz="1200" dirty="0">
                <a:solidFill>
                  <a:schemeClr val="bg2">
                    <a:lumMod val="50000"/>
                  </a:schemeClr>
                </a:solidFill>
                <a:latin typeface="Avenir" panose="02000503020000020003" pitchFamily="2" charset="0"/>
              </a:rPr>
              <a:t>Outliers</a:t>
            </a:r>
          </a:p>
          <a:p>
            <a:pPr algn="ctr"/>
            <a:endParaRPr lang="en-US" dirty="0">
              <a:solidFill>
                <a:schemeClr val="bg2">
                  <a:lumMod val="50000"/>
                </a:schemeClr>
              </a:solidFill>
              <a:latin typeface="Avenir" panose="02000503020000020003" pitchFamily="2" charset="0"/>
            </a:endParaRPr>
          </a:p>
        </p:txBody>
      </p:sp>
      <p:sp>
        <p:nvSpPr>
          <p:cNvPr id="40" name="TextBox 39">
            <a:extLst>
              <a:ext uri="{FF2B5EF4-FFF2-40B4-BE49-F238E27FC236}">
                <a16:creationId xmlns:a16="http://schemas.microsoft.com/office/drawing/2014/main" id="{2B82774B-2102-49FF-29A6-A89D7848A7CC}"/>
              </a:ext>
            </a:extLst>
          </p:cNvPr>
          <p:cNvSpPr txBox="1"/>
          <p:nvPr/>
        </p:nvSpPr>
        <p:spPr>
          <a:xfrm>
            <a:off x="4794799" y="4271603"/>
            <a:ext cx="2027022" cy="923330"/>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Feature Engineering</a:t>
            </a:r>
          </a:p>
          <a:p>
            <a:pPr algn="ctr"/>
            <a:r>
              <a:rPr lang="en-US" sz="1200" dirty="0">
                <a:solidFill>
                  <a:schemeClr val="bg2">
                    <a:lumMod val="50000"/>
                  </a:schemeClr>
                </a:solidFill>
                <a:latin typeface="Avenir" panose="02000503020000020003" pitchFamily="2" charset="0"/>
              </a:rPr>
              <a:t>Train/Test/Validation Sets</a:t>
            </a:r>
          </a:p>
          <a:p>
            <a:pPr algn="ctr"/>
            <a:r>
              <a:rPr lang="en-US" sz="1200" dirty="0">
                <a:solidFill>
                  <a:schemeClr val="bg2">
                    <a:lumMod val="50000"/>
                  </a:schemeClr>
                </a:solidFill>
                <a:latin typeface="Avenir" panose="02000503020000020003" pitchFamily="2" charset="0"/>
              </a:rPr>
              <a:t>Data Augmentation</a:t>
            </a:r>
          </a:p>
          <a:p>
            <a:pPr algn="ctr"/>
            <a:endParaRPr lang="en-US" dirty="0">
              <a:solidFill>
                <a:schemeClr val="bg2">
                  <a:lumMod val="50000"/>
                </a:schemeClr>
              </a:solidFill>
              <a:latin typeface="Avenir" panose="02000503020000020003" pitchFamily="2" charset="0"/>
            </a:endParaRPr>
          </a:p>
        </p:txBody>
      </p:sp>
      <p:sp>
        <p:nvSpPr>
          <p:cNvPr id="41" name="TextBox 40">
            <a:extLst>
              <a:ext uri="{FF2B5EF4-FFF2-40B4-BE49-F238E27FC236}">
                <a16:creationId xmlns:a16="http://schemas.microsoft.com/office/drawing/2014/main" id="{03A202E4-F4AF-9AB7-0391-0C928EC560AB}"/>
              </a:ext>
            </a:extLst>
          </p:cNvPr>
          <p:cNvSpPr txBox="1"/>
          <p:nvPr/>
        </p:nvSpPr>
        <p:spPr>
          <a:xfrm>
            <a:off x="7082914" y="4263680"/>
            <a:ext cx="2027022" cy="830997"/>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Epochs </a:t>
            </a:r>
          </a:p>
          <a:p>
            <a:pPr algn="ctr"/>
            <a:r>
              <a:rPr lang="en-US" sz="1200" dirty="0">
                <a:solidFill>
                  <a:schemeClr val="bg2">
                    <a:lumMod val="50000"/>
                  </a:schemeClr>
                </a:solidFill>
                <a:latin typeface="Avenir" panose="02000503020000020003" pitchFamily="2" charset="0"/>
              </a:rPr>
              <a:t>Loss Function</a:t>
            </a:r>
          </a:p>
          <a:p>
            <a:pPr algn="ctr"/>
            <a:r>
              <a:rPr lang="en-US" sz="1200" dirty="0">
                <a:solidFill>
                  <a:schemeClr val="bg2">
                    <a:lumMod val="50000"/>
                  </a:schemeClr>
                </a:solidFill>
                <a:latin typeface="Avenir" panose="02000503020000020003" pitchFamily="2" charset="0"/>
              </a:rPr>
              <a:t>Optimizer</a:t>
            </a:r>
          </a:p>
          <a:p>
            <a:pPr algn="ctr"/>
            <a:r>
              <a:rPr lang="en-US" sz="1200" dirty="0">
                <a:solidFill>
                  <a:schemeClr val="bg2">
                    <a:lumMod val="50000"/>
                  </a:schemeClr>
                </a:solidFill>
                <a:latin typeface="Avenir" panose="02000503020000020003" pitchFamily="2" charset="0"/>
              </a:rPr>
              <a:t>Activation Functions</a:t>
            </a:r>
          </a:p>
        </p:txBody>
      </p:sp>
      <p:sp>
        <p:nvSpPr>
          <p:cNvPr id="42" name="TextBox 41">
            <a:extLst>
              <a:ext uri="{FF2B5EF4-FFF2-40B4-BE49-F238E27FC236}">
                <a16:creationId xmlns:a16="http://schemas.microsoft.com/office/drawing/2014/main" id="{F487B942-1491-D527-8388-5781A31212A8}"/>
              </a:ext>
            </a:extLst>
          </p:cNvPr>
          <p:cNvSpPr txBox="1"/>
          <p:nvPr/>
        </p:nvSpPr>
        <p:spPr>
          <a:xfrm>
            <a:off x="9472596" y="4253470"/>
            <a:ext cx="2027022" cy="553998"/>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GPU/Hardware</a:t>
            </a:r>
          </a:p>
          <a:p>
            <a:pPr algn="ctr"/>
            <a:endParaRPr lang="en-US" dirty="0">
              <a:solidFill>
                <a:schemeClr val="bg2">
                  <a:lumMod val="50000"/>
                </a:schemeClr>
              </a:solidFill>
              <a:latin typeface="Avenir" panose="02000503020000020003" pitchFamily="2" charset="0"/>
            </a:endParaRPr>
          </a:p>
        </p:txBody>
      </p:sp>
      <p:sp>
        <p:nvSpPr>
          <p:cNvPr id="43" name="TextBox 42">
            <a:extLst>
              <a:ext uri="{FF2B5EF4-FFF2-40B4-BE49-F238E27FC236}">
                <a16:creationId xmlns:a16="http://schemas.microsoft.com/office/drawing/2014/main" id="{31F0910A-A32A-2A3B-C86F-D146F49143BC}"/>
              </a:ext>
            </a:extLst>
          </p:cNvPr>
          <p:cNvSpPr txBox="1"/>
          <p:nvPr/>
        </p:nvSpPr>
        <p:spPr>
          <a:xfrm>
            <a:off x="8145308" y="6075688"/>
            <a:ext cx="2027022" cy="923330"/>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Open/Restricted</a:t>
            </a:r>
          </a:p>
          <a:p>
            <a:pPr algn="ctr"/>
            <a:r>
              <a:rPr lang="en-US" sz="1200" dirty="0" err="1">
                <a:solidFill>
                  <a:schemeClr val="bg2">
                    <a:lumMod val="50000"/>
                  </a:schemeClr>
                </a:solidFill>
                <a:latin typeface="Avenir" panose="02000503020000020003" pitchFamily="2" charset="0"/>
              </a:rPr>
              <a:t>Github</a:t>
            </a:r>
            <a:endParaRPr lang="en-US" sz="1200" dirty="0">
              <a:solidFill>
                <a:schemeClr val="bg2">
                  <a:lumMod val="50000"/>
                </a:schemeClr>
              </a:solidFill>
              <a:latin typeface="Avenir" panose="02000503020000020003" pitchFamily="2" charset="0"/>
            </a:endParaRPr>
          </a:p>
          <a:p>
            <a:pPr algn="ctr"/>
            <a:r>
              <a:rPr lang="en-US" sz="1200" dirty="0">
                <a:solidFill>
                  <a:schemeClr val="bg2">
                    <a:lumMod val="50000"/>
                  </a:schemeClr>
                </a:solidFill>
                <a:latin typeface="Avenir" panose="02000503020000020003" pitchFamily="2" charset="0"/>
              </a:rPr>
              <a:t>Data Repository</a:t>
            </a:r>
          </a:p>
          <a:p>
            <a:pPr algn="ctr"/>
            <a:endParaRPr lang="en-US" dirty="0">
              <a:solidFill>
                <a:schemeClr val="bg2">
                  <a:lumMod val="50000"/>
                </a:schemeClr>
              </a:solidFill>
              <a:latin typeface="Avenir" panose="02000503020000020003" pitchFamily="2" charset="0"/>
            </a:endParaRPr>
          </a:p>
        </p:txBody>
      </p:sp>
      <p:cxnSp>
        <p:nvCxnSpPr>
          <p:cNvPr id="45" name="Straight Arrow Connector 44">
            <a:extLst>
              <a:ext uri="{FF2B5EF4-FFF2-40B4-BE49-F238E27FC236}">
                <a16:creationId xmlns:a16="http://schemas.microsoft.com/office/drawing/2014/main" id="{6716638E-D692-AED2-83FE-6E9780CBC0CA}"/>
              </a:ext>
            </a:extLst>
          </p:cNvPr>
          <p:cNvCxnSpPr>
            <a:cxnSpLocks/>
          </p:cNvCxnSpPr>
          <p:nvPr/>
        </p:nvCxnSpPr>
        <p:spPr>
          <a:xfrm>
            <a:off x="1094704" y="1560590"/>
            <a:ext cx="0" cy="1074089"/>
          </a:xfrm>
          <a:prstGeom prst="straightConnector1">
            <a:avLst/>
          </a:prstGeom>
          <a:ln w="76200">
            <a:solidFill>
              <a:srgbClr val="6EC98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B981F3A-040F-9682-C726-52EF330277FE}"/>
              </a:ext>
            </a:extLst>
          </p:cNvPr>
          <p:cNvCxnSpPr/>
          <p:nvPr/>
        </p:nvCxnSpPr>
        <p:spPr>
          <a:xfrm>
            <a:off x="1094704" y="2096581"/>
            <a:ext cx="1405548"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99872D8-7849-4FE2-225B-BBAF27B5AFCB}"/>
              </a:ext>
            </a:extLst>
          </p:cNvPr>
          <p:cNvCxnSpPr>
            <a:cxnSpLocks/>
          </p:cNvCxnSpPr>
          <p:nvPr/>
        </p:nvCxnSpPr>
        <p:spPr>
          <a:xfrm>
            <a:off x="4456090" y="3784699"/>
            <a:ext cx="514592"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F9AFA35-D6E8-E8C0-C7E1-BFB3F4B9C316}"/>
              </a:ext>
            </a:extLst>
          </p:cNvPr>
          <p:cNvCxnSpPr>
            <a:cxnSpLocks/>
          </p:cNvCxnSpPr>
          <p:nvPr/>
        </p:nvCxnSpPr>
        <p:spPr>
          <a:xfrm>
            <a:off x="5394101" y="5633853"/>
            <a:ext cx="514592"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00E309D-ABE5-C3EB-07EB-55D56CC3F7B4}"/>
              </a:ext>
            </a:extLst>
          </p:cNvPr>
          <p:cNvCxnSpPr>
            <a:cxnSpLocks/>
          </p:cNvCxnSpPr>
          <p:nvPr/>
        </p:nvCxnSpPr>
        <p:spPr>
          <a:xfrm>
            <a:off x="4307574" y="2127157"/>
            <a:ext cx="637913"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AC901B2-FA21-E72F-491C-8D3F28048245}"/>
              </a:ext>
            </a:extLst>
          </p:cNvPr>
          <p:cNvCxnSpPr>
            <a:cxnSpLocks/>
          </p:cNvCxnSpPr>
          <p:nvPr/>
        </p:nvCxnSpPr>
        <p:spPr>
          <a:xfrm>
            <a:off x="6731592" y="2147118"/>
            <a:ext cx="582533"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94F54C0-7851-D367-9A23-18A33D6B5505}"/>
              </a:ext>
            </a:extLst>
          </p:cNvPr>
          <p:cNvCxnSpPr>
            <a:cxnSpLocks/>
          </p:cNvCxnSpPr>
          <p:nvPr/>
        </p:nvCxnSpPr>
        <p:spPr>
          <a:xfrm>
            <a:off x="9024756" y="2142857"/>
            <a:ext cx="566761" cy="10799"/>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7BEF03C-2E3B-9FA0-104C-012F06E508A9}"/>
              </a:ext>
            </a:extLst>
          </p:cNvPr>
          <p:cNvCxnSpPr>
            <a:cxnSpLocks/>
          </p:cNvCxnSpPr>
          <p:nvPr/>
        </p:nvCxnSpPr>
        <p:spPr>
          <a:xfrm>
            <a:off x="6761588" y="3773935"/>
            <a:ext cx="522057" cy="10764"/>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325E17-6378-1F7B-AC4A-CCAF38B30E8F}"/>
              </a:ext>
            </a:extLst>
          </p:cNvPr>
          <p:cNvCxnSpPr>
            <a:cxnSpLocks/>
          </p:cNvCxnSpPr>
          <p:nvPr/>
        </p:nvCxnSpPr>
        <p:spPr>
          <a:xfrm>
            <a:off x="9112844" y="3773079"/>
            <a:ext cx="485497" cy="1162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9A3716F-5D63-0BA4-B424-16720B982091}"/>
              </a:ext>
            </a:extLst>
          </p:cNvPr>
          <p:cNvCxnSpPr>
            <a:cxnSpLocks/>
            <a:stCxn id="26" idx="3"/>
          </p:cNvCxnSpPr>
          <p:nvPr/>
        </p:nvCxnSpPr>
        <p:spPr>
          <a:xfrm flipV="1">
            <a:off x="7725532" y="5633853"/>
            <a:ext cx="524812" cy="5252"/>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99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F9BE1E-2CCC-4AEC-B2BE-A65C30A0B73D}"/>
              </a:ext>
            </a:extLst>
          </p:cNvPr>
          <p:cNvPicPr>
            <a:picLocks noChangeAspect="1"/>
          </p:cNvPicPr>
          <p:nvPr/>
        </p:nvPicPr>
        <p:blipFill>
          <a:blip r:embed="rId3"/>
          <a:stretch>
            <a:fillRect/>
          </a:stretch>
        </p:blipFill>
        <p:spPr>
          <a:xfrm>
            <a:off x="1604962" y="1266825"/>
            <a:ext cx="8982075" cy="4324350"/>
          </a:xfrm>
          <a:prstGeom prst="rect">
            <a:avLst/>
          </a:prstGeom>
        </p:spPr>
      </p:pic>
    </p:spTree>
    <p:extLst>
      <p:ext uri="{BB962C8B-B14F-4D97-AF65-F5344CB8AC3E}">
        <p14:creationId xmlns:p14="http://schemas.microsoft.com/office/powerpoint/2010/main" val="145407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stretch>
            <a:fillRect/>
          </a:stretch>
        </p:blipFill>
        <p:spPr>
          <a:xfrm>
            <a:off x="3819525" y="1552575"/>
            <a:ext cx="4552950" cy="3752850"/>
          </a:xfrm>
          <a:prstGeom prst="rect">
            <a:avLst/>
          </a:prstGeom>
        </p:spPr>
      </p:pic>
    </p:spTree>
    <p:extLst>
      <p:ext uri="{BB962C8B-B14F-4D97-AF65-F5344CB8AC3E}">
        <p14:creationId xmlns:p14="http://schemas.microsoft.com/office/powerpoint/2010/main" val="64229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stretch>
            <a:fillRect/>
          </a:stretch>
        </p:blipFill>
        <p:spPr>
          <a:xfrm>
            <a:off x="3819525" y="1543050"/>
            <a:ext cx="4552950" cy="3771900"/>
          </a:xfrm>
          <a:prstGeom prst="rect">
            <a:avLst/>
          </a:prstGeom>
        </p:spPr>
      </p:pic>
    </p:spTree>
    <p:extLst>
      <p:ext uri="{BB962C8B-B14F-4D97-AF65-F5344CB8AC3E}">
        <p14:creationId xmlns:p14="http://schemas.microsoft.com/office/powerpoint/2010/main" val="23988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7C3BA-E214-469F-96CB-D017419FFD98}"/>
              </a:ext>
            </a:extLst>
          </p:cNvPr>
          <p:cNvPicPr/>
          <p:nvPr/>
        </p:nvPicPr>
        <p:blipFill>
          <a:blip r:embed="rId3"/>
          <a:stretch>
            <a:fillRect/>
          </a:stretch>
        </p:blipFill>
        <p:spPr>
          <a:xfrm>
            <a:off x="3124200" y="1933257"/>
            <a:ext cx="5943600" cy="2991485"/>
          </a:xfrm>
          <a:prstGeom prst="rect">
            <a:avLst/>
          </a:prstGeom>
        </p:spPr>
      </p:pic>
    </p:spTree>
    <p:extLst>
      <p:ext uri="{BB962C8B-B14F-4D97-AF65-F5344CB8AC3E}">
        <p14:creationId xmlns:p14="http://schemas.microsoft.com/office/powerpoint/2010/main" val="11713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898"/>
                    </a14:imgEffect>
                    <a14:imgEffect>
                      <a14:saturation sat="193000"/>
                    </a14:imgEffect>
                    <a14:imgEffect>
                      <a14:brightnessContrast contrast="40000"/>
                    </a14:imgEffect>
                  </a14:imgLayer>
                </a14:imgProps>
              </a:ext>
            </a:extLst>
          </a:blip>
          <a:stretch>
            <a:fillRect/>
          </a:stretch>
        </p:blipFill>
        <p:spPr>
          <a:xfrm>
            <a:off x="3819525" y="1552575"/>
            <a:ext cx="4552950" cy="3752850"/>
          </a:xfrm>
          <a:prstGeom prst="rect">
            <a:avLst/>
          </a:prstGeom>
        </p:spPr>
      </p:pic>
      <p:sp>
        <p:nvSpPr>
          <p:cNvPr id="2" name="Rectangle 1">
            <a:extLst>
              <a:ext uri="{FF2B5EF4-FFF2-40B4-BE49-F238E27FC236}">
                <a16:creationId xmlns:a16="http://schemas.microsoft.com/office/drawing/2014/main" id="{8FC401E8-5DCA-807E-08AE-6CBC6D529BE1}"/>
              </a:ext>
            </a:extLst>
          </p:cNvPr>
          <p:cNvSpPr/>
          <p:nvPr/>
        </p:nvSpPr>
        <p:spPr>
          <a:xfrm>
            <a:off x="4020671" y="3818965"/>
            <a:ext cx="927847" cy="564776"/>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3FDAA7-9765-ACF4-55F9-E6E56FA04B70}"/>
              </a:ext>
            </a:extLst>
          </p:cNvPr>
          <p:cNvSpPr/>
          <p:nvPr/>
        </p:nvSpPr>
        <p:spPr>
          <a:xfrm>
            <a:off x="5262283" y="2689412"/>
            <a:ext cx="1582270" cy="421340"/>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1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081"/>
                    </a14:imgEffect>
                    <a14:imgEffect>
                      <a14:saturation sat="167000"/>
                    </a14:imgEffect>
                    <a14:imgEffect>
                      <a14:brightnessContrast contrast="29000"/>
                    </a14:imgEffect>
                  </a14:imgLayer>
                </a14:imgProps>
              </a:ext>
            </a:extLst>
          </a:blip>
          <a:stretch>
            <a:fillRect/>
          </a:stretch>
        </p:blipFill>
        <p:spPr>
          <a:xfrm>
            <a:off x="3819525" y="1543050"/>
            <a:ext cx="4552950" cy="3771900"/>
          </a:xfrm>
          <a:prstGeom prst="rect">
            <a:avLst/>
          </a:prstGeom>
        </p:spPr>
      </p:pic>
      <p:sp>
        <p:nvSpPr>
          <p:cNvPr id="19" name="Freeform 18">
            <a:extLst>
              <a:ext uri="{FF2B5EF4-FFF2-40B4-BE49-F238E27FC236}">
                <a16:creationId xmlns:a16="http://schemas.microsoft.com/office/drawing/2014/main" id="{27EB33A9-5023-F140-C566-7C15F0AEA296}"/>
              </a:ext>
            </a:extLst>
          </p:cNvPr>
          <p:cNvSpPr/>
          <p:nvPr/>
        </p:nvSpPr>
        <p:spPr>
          <a:xfrm>
            <a:off x="5344038" y="3006022"/>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608BB287-5FC9-D176-6A9E-D68FD4D7C937}"/>
              </a:ext>
            </a:extLst>
          </p:cNvPr>
          <p:cNvSpPr/>
          <p:nvPr/>
        </p:nvSpPr>
        <p:spPr>
          <a:xfrm>
            <a:off x="5419782" y="3076291"/>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E27A2EB6-8C74-D585-69E9-A7C7296B8493}"/>
              </a:ext>
            </a:extLst>
          </p:cNvPr>
          <p:cNvSpPr/>
          <p:nvPr/>
        </p:nvSpPr>
        <p:spPr>
          <a:xfrm>
            <a:off x="5495526" y="3146560"/>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1AE7873-1989-9B76-E743-EEE1873F7BF6}"/>
              </a:ext>
            </a:extLst>
          </p:cNvPr>
          <p:cNvSpPr/>
          <p:nvPr/>
        </p:nvSpPr>
        <p:spPr>
          <a:xfrm>
            <a:off x="5571270" y="3216829"/>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037DCFAA-7EA7-59D7-5DD3-BE1B27FCAF17}"/>
              </a:ext>
            </a:extLst>
          </p:cNvPr>
          <p:cNvSpPr/>
          <p:nvPr/>
        </p:nvSpPr>
        <p:spPr>
          <a:xfrm>
            <a:off x="5641539" y="3287098"/>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13D384-DC1B-613B-86FE-20C2677CB4BD}"/>
              </a:ext>
            </a:extLst>
          </p:cNvPr>
          <p:cNvSpPr/>
          <p:nvPr/>
        </p:nvSpPr>
        <p:spPr>
          <a:xfrm>
            <a:off x="5721844" y="3350975"/>
            <a:ext cx="1511224" cy="1326887"/>
          </a:xfrm>
          <a:prstGeom prst="rect">
            <a:avLst/>
          </a:pr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1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21"/>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20"/>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7C3BA-E214-469F-96CB-D017419FFD98}"/>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081"/>
                    </a14:imgEffect>
                    <a14:imgEffect>
                      <a14:saturation sat="234000"/>
                    </a14:imgEffect>
                    <a14:imgEffect>
                      <a14:brightnessContrast contrast="35000"/>
                    </a14:imgEffect>
                  </a14:imgLayer>
                </a14:imgProps>
              </a:ext>
            </a:extLst>
          </a:blip>
          <a:srcRect r="50000" b="86702"/>
          <a:stretch/>
        </p:blipFill>
        <p:spPr>
          <a:xfrm>
            <a:off x="3124200" y="1933257"/>
            <a:ext cx="2971800" cy="397819"/>
          </a:xfrm>
          <a:prstGeom prst="rect">
            <a:avLst/>
          </a:prstGeom>
        </p:spPr>
      </p:pic>
      <p:pic>
        <p:nvPicPr>
          <p:cNvPr id="2" name="Picture 1">
            <a:extLst>
              <a:ext uri="{FF2B5EF4-FFF2-40B4-BE49-F238E27FC236}">
                <a16:creationId xmlns:a16="http://schemas.microsoft.com/office/drawing/2014/main" id="{91B1F35D-0B60-8666-ACE6-BB85987839AB}"/>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5081"/>
                    </a14:imgEffect>
                    <a14:imgEffect>
                      <a14:saturation sat="234000"/>
                    </a14:imgEffect>
                    <a14:imgEffect>
                      <a14:brightnessContrast contrast="35000"/>
                    </a14:imgEffect>
                  </a14:imgLayer>
                </a14:imgProps>
              </a:ext>
            </a:extLst>
          </a:blip>
          <a:srcRect l="65782" t="19923" b="3540"/>
          <a:stretch/>
        </p:blipFill>
        <p:spPr>
          <a:xfrm>
            <a:off x="7061916" y="2552884"/>
            <a:ext cx="2033789" cy="2289573"/>
          </a:xfrm>
          <a:prstGeom prst="rect">
            <a:avLst/>
          </a:prstGeom>
        </p:spPr>
      </p:pic>
      <p:pic>
        <p:nvPicPr>
          <p:cNvPr id="4" name="Picture 3">
            <a:extLst>
              <a:ext uri="{FF2B5EF4-FFF2-40B4-BE49-F238E27FC236}">
                <a16:creationId xmlns:a16="http://schemas.microsoft.com/office/drawing/2014/main" id="{F30DB11F-5E68-3EEA-3041-2E2E239BD17D}"/>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5081"/>
                    </a14:imgEffect>
                    <a14:imgEffect>
                      <a14:saturation sat="234000"/>
                    </a14:imgEffect>
                    <a14:imgEffect>
                      <a14:brightnessContrast contrast="35000"/>
                    </a14:imgEffect>
                  </a14:imgLayer>
                </a14:imgProps>
              </a:ext>
            </a:extLst>
          </a:blip>
          <a:srcRect t="55537" r="65457"/>
          <a:stretch/>
        </p:blipFill>
        <p:spPr>
          <a:xfrm>
            <a:off x="3115614" y="3631843"/>
            <a:ext cx="2053107" cy="1330110"/>
          </a:xfrm>
          <a:prstGeom prst="rect">
            <a:avLst/>
          </a:prstGeom>
        </p:spPr>
      </p:pic>
      <p:pic>
        <p:nvPicPr>
          <p:cNvPr id="5" name="Picture 4">
            <a:extLst>
              <a:ext uri="{FF2B5EF4-FFF2-40B4-BE49-F238E27FC236}">
                <a16:creationId xmlns:a16="http://schemas.microsoft.com/office/drawing/2014/main" id="{95E160B8-DD05-3433-B628-68C47043DC2C}"/>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7">
                    <a14:imgEffect>
                      <a14:colorTemperature colorTemp="5081"/>
                    </a14:imgEffect>
                    <a14:imgEffect>
                      <a14:saturation sat="234000"/>
                    </a14:imgEffect>
                    <a14:imgEffect>
                      <a14:brightnessContrast contrast="35000"/>
                    </a14:imgEffect>
                  </a14:imgLayer>
                </a14:imgProps>
              </a:ext>
            </a:extLst>
          </a:blip>
          <a:srcRect l="33568" t="16289" r="33929" b="3635"/>
          <a:stretch/>
        </p:blipFill>
        <p:spPr>
          <a:xfrm>
            <a:off x="5121498" y="2459866"/>
            <a:ext cx="1931832" cy="2395470"/>
          </a:xfrm>
          <a:prstGeom prst="rect">
            <a:avLst/>
          </a:prstGeom>
        </p:spPr>
      </p:pic>
    </p:spTree>
    <p:extLst>
      <p:ext uri="{BB962C8B-B14F-4D97-AF65-F5344CB8AC3E}">
        <p14:creationId xmlns:p14="http://schemas.microsoft.com/office/powerpoint/2010/main" val="361103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18359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Questions, Data, Methods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02660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E96C13B-40E9-7FAF-35BA-2019D8CE3A7C}"/>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Getting Started</a:t>
            </a:r>
          </a:p>
        </p:txBody>
      </p:sp>
      <p:pic>
        <p:nvPicPr>
          <p:cNvPr id="12" name="Picture 11">
            <a:extLst>
              <a:ext uri="{FF2B5EF4-FFF2-40B4-BE49-F238E27FC236}">
                <a16:creationId xmlns:a16="http://schemas.microsoft.com/office/drawing/2014/main" id="{F9384A53-8700-AA0F-F1C5-29F34869820C}"/>
              </a:ext>
            </a:extLst>
          </p:cNvPr>
          <p:cNvPicPr>
            <a:picLocks noChangeAspect="1"/>
          </p:cNvPicPr>
          <p:nvPr/>
        </p:nvPicPr>
        <p:blipFill>
          <a:blip r:embed="rId3"/>
          <a:stretch>
            <a:fillRect/>
          </a:stretch>
        </p:blipFill>
        <p:spPr>
          <a:xfrm>
            <a:off x="4356453" y="1653372"/>
            <a:ext cx="3479093" cy="4193654"/>
          </a:xfrm>
          <a:prstGeom prst="rect">
            <a:avLst/>
          </a:prstGeom>
        </p:spPr>
      </p:pic>
    </p:spTree>
    <p:extLst>
      <p:ext uri="{BB962C8B-B14F-4D97-AF65-F5344CB8AC3E}">
        <p14:creationId xmlns:p14="http://schemas.microsoft.com/office/powerpoint/2010/main" val="326590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0" y="3048917"/>
            <a:ext cx="12192000" cy="760165"/>
          </a:xfrm>
        </p:spPr>
        <p:txBody>
          <a:bodyPr>
            <a:normAutofit/>
          </a:bodyPr>
          <a:lstStyle/>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4840</TotalTime>
  <Words>2466</Words>
  <Application>Microsoft Office PowerPoint</Application>
  <PresentationFormat>Widescreen</PresentationFormat>
  <Paragraphs>219</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Avenir</vt:lpstr>
      <vt:lpstr>Avenir Black</vt:lpstr>
      <vt:lpstr>Avenir Heavy</vt:lpstr>
      <vt:lpstr>Calibri</vt:lpstr>
      <vt:lpstr>Calibri Light</vt:lpstr>
      <vt:lpstr>Georgia</vt:lpstr>
      <vt:lpstr>Palatino Linotype</vt:lpstr>
      <vt:lpstr>Office Theme</vt:lpstr>
      <vt:lpstr>PowerPoint Presentation</vt:lpstr>
      <vt:lpstr>PowerPoint Presentation</vt:lpstr>
      <vt:lpstr>PowerPoint Presentation</vt:lpstr>
      <vt:lpstr>PowerPoint Presentation</vt:lpstr>
      <vt:lpstr>PowerPoint Presentation</vt:lpstr>
      <vt:lpstr>Tensors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323</cp:revision>
  <cp:lastPrinted>2021-10-19T13:01:34Z</cp:lastPrinted>
  <dcterms:created xsi:type="dcterms:W3CDTF">2021-03-18T17:30:04Z</dcterms:created>
  <dcterms:modified xsi:type="dcterms:W3CDTF">2023-01-10T17:57:46Z</dcterms:modified>
</cp:coreProperties>
</file>