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33" r:id="rId2"/>
    <p:sldId id="295" r:id="rId3"/>
    <p:sldId id="330" r:id="rId4"/>
    <p:sldId id="318" r:id="rId5"/>
    <p:sldId id="319" r:id="rId6"/>
    <p:sldId id="331" r:id="rId7"/>
    <p:sldId id="338" r:id="rId8"/>
    <p:sldId id="334" r:id="rId9"/>
    <p:sldId id="303" r:id="rId10"/>
    <p:sldId id="310" r:id="rId11"/>
    <p:sldId id="307" r:id="rId12"/>
    <p:sldId id="335" r:id="rId13"/>
    <p:sldId id="325" r:id="rId14"/>
    <p:sldId id="324" r:id="rId15"/>
    <p:sldId id="314" r:id="rId16"/>
    <p:sldId id="317" r:id="rId17"/>
    <p:sldId id="332" r:id="rId18"/>
    <p:sldId id="326" r:id="rId19"/>
    <p:sldId id="327" r:id="rId20"/>
    <p:sldId id="337" r:id="rId21"/>
    <p:sldId id="312" r:id="rId22"/>
    <p:sldId id="320" r:id="rId23"/>
    <p:sldId id="321" r:id="rId24"/>
    <p:sldId id="313" r:id="rId25"/>
    <p:sldId id="336" r:id="rId26"/>
    <p:sldId id="301" r:id="rId27"/>
    <p:sldId id="302" r:id="rId28"/>
    <p:sldId id="304" r:id="rId29"/>
    <p:sldId id="328" r:id="rId30"/>
    <p:sldId id="323" r:id="rId31"/>
    <p:sldId id="306"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E28F41"/>
    <a:srgbClr val="6C9AC3"/>
    <a:srgbClr val="FA4616"/>
    <a:srgbClr val="0021A5"/>
    <a:srgbClr val="6666FF"/>
    <a:srgbClr val="FF00FF"/>
    <a:srgbClr val="FF33CC"/>
    <a:srgbClr val="FF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3" autoAdjust="0"/>
    <p:restoredTop sz="50337" autoAdjust="0"/>
  </p:normalViewPr>
  <p:slideViewPr>
    <p:cSldViewPr snapToGrid="0" showGuides="1">
      <p:cViewPr varScale="1">
        <p:scale>
          <a:sx n="33" d="100"/>
          <a:sy n="33" d="100"/>
        </p:scale>
        <p:origin x="1648"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the AI Ethics segment of our Deep Learning Workshop…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33333"/>
                </a:solidFill>
                <a:effectLst/>
                <a:latin typeface="Helvetica Neue"/>
              </a:rPr>
              <a:t>Consequentialism</a:t>
            </a:r>
          </a:p>
          <a:p>
            <a:pPr marL="685800" lvl="1" indent="-228600">
              <a:buAutoNum type="arabicPeriod"/>
            </a:pPr>
            <a:r>
              <a:rPr lang="en-US" b="0" i="0" dirty="0">
                <a:solidFill>
                  <a:srgbClr val="333333"/>
                </a:solidFill>
                <a:effectLst/>
                <a:latin typeface="Helvetica Neue"/>
              </a:rPr>
              <a:t>Jeremy Bentham &amp; John Stuart Mill (Left)</a:t>
            </a:r>
          </a:p>
          <a:p>
            <a:pPr marL="685800" lvl="1" indent="-228600">
              <a:buAutoNum type="arabicPeriod"/>
            </a:pPr>
            <a:r>
              <a:rPr lang="en-US" b="0" i="0" dirty="0">
                <a:solidFill>
                  <a:srgbClr val="333333"/>
                </a:solidFill>
                <a:effectLst/>
                <a:latin typeface="Helvetica Neue"/>
              </a:rPr>
              <a:t>“The end justifies the means” – qualified with “as long as the end state is better than the one that preceded it…”</a:t>
            </a:r>
          </a:p>
          <a:p>
            <a:pPr marL="685800" lvl="1" indent="-228600">
              <a:buAutoNum type="arabicPeriod"/>
            </a:pPr>
            <a:r>
              <a:rPr lang="en-US" b="0" i="0" dirty="0">
                <a:solidFill>
                  <a:srgbClr val="333333"/>
                </a:solidFill>
                <a:effectLst/>
                <a:latin typeface="Helvetica Neue"/>
              </a:rPr>
              <a:t>Principle of Beneficence – Consequentialism </a:t>
            </a:r>
          </a:p>
          <a:p>
            <a:pPr marL="228600" lvl="0" indent="-228600">
              <a:buAutoNum type="arabicPeriod"/>
            </a:pPr>
            <a:r>
              <a:rPr lang="en-US" b="0" i="0" dirty="0">
                <a:solidFill>
                  <a:srgbClr val="333333"/>
                </a:solidFill>
                <a:effectLst/>
                <a:latin typeface="Helvetica Neue"/>
              </a:rPr>
              <a:t>Deontology</a:t>
            </a:r>
          </a:p>
          <a:p>
            <a:pPr marL="685800" lvl="1" indent="-228600">
              <a:buAutoNum type="arabicPeriod"/>
            </a:pPr>
            <a:r>
              <a:rPr lang="en-US" b="0" i="0" dirty="0">
                <a:solidFill>
                  <a:srgbClr val="333333"/>
                </a:solidFill>
                <a:effectLst/>
                <a:latin typeface="Helvetica Neue"/>
              </a:rPr>
              <a:t>Immanuel Kant (Right)</a:t>
            </a:r>
          </a:p>
          <a:p>
            <a:pPr marL="685800" lvl="1" indent="-228600">
              <a:buAutoNum type="arabicPeriod"/>
            </a:pPr>
            <a:r>
              <a:rPr lang="en-US" b="0" i="0" dirty="0">
                <a:solidFill>
                  <a:srgbClr val="333333"/>
                </a:solidFill>
                <a:effectLst/>
                <a:latin typeface="Helvetica Neue"/>
              </a:rPr>
              <a:t>Ethical duties and responsibilities, independent of their consequences</a:t>
            </a:r>
          </a:p>
          <a:p>
            <a:pPr marL="685800" lvl="1" indent="-228600">
              <a:buAutoNum type="arabicPeriod"/>
            </a:pPr>
            <a:r>
              <a:rPr lang="en-US" b="0" i="0" dirty="0">
                <a:solidFill>
                  <a:srgbClr val="333333"/>
                </a:solidFill>
                <a:effectLst/>
                <a:latin typeface="Helvetica Neue"/>
              </a:rPr>
              <a:t>Golden rule – Kant:  “</a:t>
            </a:r>
            <a:r>
              <a:rPr lang="en-US" b="0" i="1" dirty="0">
                <a:solidFill>
                  <a:srgbClr val="202124"/>
                </a:solidFill>
                <a:effectLst/>
                <a:latin typeface="Roboto" panose="02000000000000000000" pitchFamily="2" charset="0"/>
              </a:rPr>
              <a:t>Act only according to that maxim whereby you can, at the same time, will that it should become a universal law</a:t>
            </a:r>
            <a:r>
              <a:rPr lang="en-US" b="0" i="0" dirty="0">
                <a:solidFill>
                  <a:srgbClr val="202124"/>
                </a:solidFill>
                <a:effectLst/>
                <a:latin typeface="Roboto" panose="02000000000000000000" pitchFamily="2" charset="0"/>
              </a:rPr>
              <a:t>. </a:t>
            </a:r>
            <a:r>
              <a:rPr lang="en-US" b="0" i="0" dirty="0">
                <a:solidFill>
                  <a:srgbClr val="333333"/>
                </a:solidFill>
                <a:effectLst/>
                <a:latin typeface="Helvetica Neue"/>
              </a:rPr>
              <a:t> The principle of </a:t>
            </a:r>
            <a:r>
              <a:rPr lang="en-US" b="0" i="1" dirty="0">
                <a:solidFill>
                  <a:srgbClr val="333333"/>
                </a:solidFill>
                <a:effectLst/>
                <a:latin typeface="Helvetica Neue"/>
              </a:rPr>
              <a:t>Respect for Persons</a:t>
            </a:r>
            <a:r>
              <a:rPr lang="en-US" b="0" i="0" dirty="0">
                <a:solidFill>
                  <a:srgbClr val="333333"/>
                </a:solidFill>
                <a:effectLst/>
                <a:latin typeface="Helvetica Neue"/>
              </a:rPr>
              <a:t>”</a:t>
            </a:r>
          </a:p>
          <a:p>
            <a:pPr marL="685800" lvl="1" indent="-228600">
              <a:buAutoNum type="arabicPeriod"/>
            </a:pPr>
            <a:r>
              <a:rPr lang="en-US" b="0" i="0" dirty="0">
                <a:solidFill>
                  <a:srgbClr val="333333"/>
                </a:solidFill>
                <a:effectLst/>
                <a:latin typeface="Helvetica Neue"/>
              </a:rPr>
              <a:t>Principle of Respect for Persons – Deontology</a:t>
            </a:r>
          </a:p>
          <a:p>
            <a:pPr marL="228600" lvl="0" indent="-228600">
              <a:buAutoNum type="arabicPeriod"/>
            </a:pPr>
            <a:r>
              <a:rPr lang="en-US" b="0" i="0" dirty="0">
                <a:solidFill>
                  <a:srgbClr val="333333"/>
                </a:solidFill>
                <a:effectLst/>
                <a:latin typeface="Helvetica Neue"/>
              </a:rPr>
              <a:t>Deontology vs Consequentialism</a:t>
            </a:r>
          </a:p>
          <a:p>
            <a:pPr marL="685800" lvl="1" indent="-228600">
              <a:buAutoNum type="arabicPeriod"/>
            </a:pPr>
            <a:r>
              <a:rPr lang="en-US" b="0" i="0" dirty="0">
                <a:solidFill>
                  <a:srgbClr val="333333"/>
                </a:solidFill>
                <a:effectLst/>
                <a:latin typeface="Helvetica Neue"/>
              </a:rPr>
              <a:t>Opposite ends of a spectrum</a:t>
            </a:r>
          </a:p>
          <a:p>
            <a:pPr marL="685800" lvl="1" indent="-228600">
              <a:buAutoNum type="arabicPeriod"/>
            </a:pPr>
            <a:r>
              <a:rPr lang="en-US" b="0" i="0" dirty="0">
                <a:solidFill>
                  <a:srgbClr val="333333"/>
                </a:solidFill>
                <a:effectLst/>
                <a:latin typeface="Helvetica Neue"/>
              </a:rPr>
              <a:t>Two ships passing in the night</a:t>
            </a:r>
          </a:p>
          <a:p>
            <a:pPr marL="685800" lvl="1" indent="-228600">
              <a:buAutoNum type="arabicPeriod"/>
            </a:pPr>
            <a:r>
              <a:rPr lang="en-US" b="0" i="0" dirty="0">
                <a:solidFill>
                  <a:srgbClr val="333333"/>
                </a:solidFill>
                <a:effectLst/>
                <a:latin typeface="Helvetica Neue"/>
              </a:rPr>
              <a:t>Blend of the two approaches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b="1" i="0" dirty="0">
                <a:solidFill>
                  <a:srgbClr val="333333"/>
                </a:solidFill>
                <a:effectLst/>
                <a:latin typeface="Helvetica Neue"/>
              </a:rPr>
              <a:t>Consequentialism </a:t>
            </a:r>
            <a:r>
              <a:rPr lang="en-US" b="0" i="0" dirty="0">
                <a:solidFill>
                  <a:srgbClr val="333333"/>
                </a:solidFill>
                <a:effectLst/>
                <a:latin typeface="Helvetica Neue"/>
              </a:rPr>
              <a:t>has its roots in the work of Jeremy Bentham and John Stuart Mill.  John is pictured here.  A concise but somewhat extreme statement of the consequentialist position is that the “the end justified the means.”  Of course, a consequentialist would probably qualify that by adding, “as long as the end state is better than the one that preceded it” (Sinnott-Armstrong 2014).  The principle of </a:t>
            </a:r>
            <a:r>
              <a:rPr lang="en-US" b="0" i="1" dirty="0">
                <a:solidFill>
                  <a:srgbClr val="333333"/>
                </a:solidFill>
                <a:effectLst/>
                <a:latin typeface="Helvetica Neue"/>
              </a:rPr>
              <a:t>Beneficence</a:t>
            </a:r>
            <a:r>
              <a:rPr lang="en-US" b="0" i="0" dirty="0">
                <a:solidFill>
                  <a:srgbClr val="333333"/>
                </a:solidFill>
                <a:effectLst/>
                <a:latin typeface="Helvetica Neue"/>
              </a:rPr>
              <a:t> – the need to balance risk and benefits – is deeply rooted in consequentialist thinking.</a:t>
            </a:r>
          </a:p>
          <a:p>
            <a:endParaRPr lang="en-US" b="0" i="0" dirty="0">
              <a:solidFill>
                <a:srgbClr val="333333"/>
              </a:solidFill>
              <a:effectLst/>
              <a:latin typeface="Helvetica Neue"/>
            </a:endParaRPr>
          </a:p>
          <a:p>
            <a:r>
              <a:rPr lang="en-US" b="0" i="0" dirty="0">
                <a:solidFill>
                  <a:srgbClr val="333333"/>
                </a:solidFill>
                <a:effectLst/>
                <a:latin typeface="Helvetica Neue"/>
              </a:rPr>
              <a:t>By contrast, </a:t>
            </a:r>
            <a:r>
              <a:rPr lang="en-US" b="1" i="0" dirty="0">
                <a:solidFill>
                  <a:srgbClr val="333333"/>
                </a:solidFill>
                <a:effectLst/>
                <a:latin typeface="Helvetica Neue"/>
              </a:rPr>
              <a:t>Deontology</a:t>
            </a:r>
            <a:r>
              <a:rPr lang="en-US" b="0" i="0" dirty="0">
                <a:solidFill>
                  <a:srgbClr val="333333"/>
                </a:solidFill>
                <a:effectLst/>
                <a:latin typeface="Helvetica Neue"/>
              </a:rPr>
              <a:t>, has its roots in the work of Immanuel Kant.  Here the focus is on ethical duties and responsibilities, independent of their consequences (Alexander and Moore 2015).  The golden rule is a concise statement of this position, though Kant stated it more philosophically. </a:t>
            </a:r>
            <a:r>
              <a:rPr lang="en-US" b="0" i="1" dirty="0">
                <a:solidFill>
                  <a:srgbClr val="202124"/>
                </a:solidFill>
                <a:effectLst/>
                <a:latin typeface="Roboto" panose="02000000000000000000" pitchFamily="2" charset="0"/>
              </a:rPr>
              <a:t>Act only according to that maxim whereby you can, at the same time, will that it should become a universal law</a:t>
            </a:r>
            <a:r>
              <a:rPr lang="en-US" b="0" i="0" dirty="0">
                <a:solidFill>
                  <a:srgbClr val="202124"/>
                </a:solidFill>
                <a:effectLst/>
                <a:latin typeface="Roboto" panose="02000000000000000000" pitchFamily="2" charset="0"/>
              </a:rPr>
              <a:t>. </a:t>
            </a:r>
            <a:r>
              <a:rPr lang="en-US" b="0" i="0" dirty="0">
                <a:solidFill>
                  <a:srgbClr val="333333"/>
                </a:solidFill>
                <a:effectLst/>
                <a:latin typeface="Helvetica Neue"/>
              </a:rPr>
              <a:t> The principle of </a:t>
            </a:r>
            <a:r>
              <a:rPr lang="en-US" b="0" i="1" dirty="0">
                <a:solidFill>
                  <a:srgbClr val="333333"/>
                </a:solidFill>
                <a:effectLst/>
                <a:latin typeface="Helvetica Neue"/>
              </a:rPr>
              <a:t>Respect for Persons</a:t>
            </a:r>
            <a:r>
              <a:rPr lang="en-US" b="0" i="0" dirty="0">
                <a:solidFill>
                  <a:srgbClr val="333333"/>
                </a:solidFill>
                <a:effectLst/>
                <a:latin typeface="Helvetica Neue"/>
              </a:rPr>
              <a:t> – the autonomy of research participants – is deeply rooted in deontological thinking.</a:t>
            </a:r>
          </a:p>
          <a:p>
            <a:endParaRPr lang="en-US" b="0" i="0" dirty="0">
              <a:solidFill>
                <a:srgbClr val="333333"/>
              </a:solidFill>
              <a:effectLst/>
              <a:latin typeface="Helvetica Neue"/>
            </a:endParaRPr>
          </a:p>
          <a:p>
            <a:r>
              <a:rPr lang="en-US" b="0" i="0" dirty="0">
                <a:solidFill>
                  <a:srgbClr val="333333"/>
                </a:solidFill>
                <a:effectLst/>
                <a:latin typeface="Helvetica Neue"/>
              </a:rPr>
              <a:t>Clearly, these two philosophies fall at opposite ends of a spectrum. Deontologists focus on </a:t>
            </a:r>
            <a:r>
              <a:rPr lang="en-US" b="0" i="1" dirty="0">
                <a:solidFill>
                  <a:srgbClr val="333333"/>
                </a:solidFill>
                <a:effectLst/>
                <a:latin typeface="Helvetica Neue"/>
              </a:rPr>
              <a:t>means</a:t>
            </a:r>
            <a:r>
              <a:rPr lang="en-US" b="0" i="0" dirty="0">
                <a:solidFill>
                  <a:srgbClr val="333333"/>
                </a:solidFill>
                <a:effectLst/>
                <a:latin typeface="Helvetica Neue"/>
              </a:rPr>
              <a:t> while consequentialists focus on </a:t>
            </a:r>
            <a:r>
              <a:rPr lang="en-US" b="0" i="1" dirty="0">
                <a:solidFill>
                  <a:srgbClr val="333333"/>
                </a:solidFill>
                <a:effectLst/>
                <a:latin typeface="Helvetica Neue"/>
              </a:rPr>
              <a:t>ends</a:t>
            </a:r>
            <a:r>
              <a:rPr lang="en-US" b="0" i="0" dirty="0">
                <a:solidFill>
                  <a:srgbClr val="333333"/>
                </a:solidFill>
                <a:effectLst/>
                <a:latin typeface="Helvetica Neue"/>
              </a:rPr>
              <a:t>.</a:t>
            </a:r>
          </a:p>
          <a:p>
            <a:endParaRPr lang="en-US" b="0" i="0" dirty="0">
              <a:solidFill>
                <a:srgbClr val="333333"/>
              </a:solidFill>
              <a:effectLst/>
              <a:latin typeface="Helvetica Neue"/>
            </a:endParaRPr>
          </a:p>
          <a:p>
            <a:r>
              <a:rPr lang="en-US" b="0" i="0" dirty="0">
                <a:solidFill>
                  <a:srgbClr val="333333"/>
                </a:solidFill>
                <a:effectLst/>
                <a:latin typeface="Helvetica Neue"/>
              </a:rPr>
              <a:t>In practice, most AI researchers implicitly embrace a blend of these two ethical frameworks.  However, the fundamental differences between them is the reason why many ethical debates do not make much progress. Consequentialists offer arguments about ends whereas Deontologists offer arguments about means.  And, neither side finds the arguments of the other as convincing.  The  two groups are like two ships passing in the night.</a:t>
            </a:r>
          </a:p>
          <a:p>
            <a:endParaRPr lang="en-U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277676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https://bit.ly/3HoSl8n</a:t>
            </a:r>
          </a:p>
          <a:p>
            <a:endParaRPr lang="en-US" dirty="0"/>
          </a:p>
          <a:p>
            <a:r>
              <a:rPr lang="en-US" dirty="0"/>
              <a:t>Original Link</a:t>
            </a:r>
          </a:p>
          <a:p>
            <a:r>
              <a:rPr lang="en-US" dirty="0"/>
              <a:t>https://docs.google.com/document/d/1ootsqYoUS1nb9Ta5yRJeNTnZ4Ohftdb64TKKrQWpRKY/edit?usp=sharing</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779271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68044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Big data != good data if unbalanced</a:t>
            </a:r>
          </a:p>
          <a:p>
            <a:pPr marL="228600" indent="-228600">
              <a:buAutoNum type="arabicPeriod"/>
            </a:pPr>
            <a:r>
              <a:rPr lang="en-US" dirty="0"/>
              <a:t>Sample – Population </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Let’s now consider some of the issues that arise when the data used to train an AI model is unbalanced or biased.  Here we see two datasets, one balanced, the other not.  What kinds of problems arise when we train our models on data like this?  Let’s consider the makeup of two popular image datasets, frequently used to train classifiers. </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68290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Pie charts of country of origin for images in the Open Images and ImageNet datasets – mostly Western </a:t>
            </a:r>
          </a:p>
          <a:p>
            <a:pPr marL="228600" indent="-228600">
              <a:buAutoNum type="arabicPeriod"/>
            </a:pPr>
            <a:r>
              <a:rPr lang="en-US" dirty="0"/>
              <a:t>Where’s Asia, where’s China?</a:t>
            </a:r>
          </a:p>
          <a:p>
            <a:pPr marL="228600" indent="-228600">
              <a:buAutoNum type="arabicPeriod"/>
            </a:pPr>
            <a:r>
              <a:rPr lang="en-US" dirty="0"/>
              <a:t>Unbalanced data = poor model performance</a:t>
            </a:r>
          </a:p>
          <a:p>
            <a:pPr marL="228600" indent="-228600">
              <a:buAutoNum type="arabicPeriod"/>
            </a:pPr>
            <a:r>
              <a:rPr lang="en-US" dirty="0"/>
              <a:t>Authors of this study conclude: “We analyzed two large, publicly available image data sets to assess geo-diversity and found that these data sets appear to exhibit an observable amerocentric and eurocentric representation bias. Further, we analyzed classifiers trained on these data sets to assess the impact of these training distributions and found strong differences in the relative performance on images from different locales.”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The pie charts pictured here indicate that a majority of images in the Open Images and ImageNet datasets come from the US and other Western countries.  So why does this matter?  Well, image classification models trained on unbalanced or biased data sets like these will perform worse when asked to classify images from non-Western countries and cultures.  The authors of this research article – see citation at the bottom – write, “We analyzed two large, publicly available image data sets to assess geo-diversity and found that these data sets appear to exhibit an observable amerocentric and eurocentric representation bias. Further, we analyzed classifiers trained on these data sets to assess the impact of these training distributions and found strong differences in the relative performance on images from different locales.”  Or stated more simply, biased data results in poor model performance.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739012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Image on left – big name models classify this as food.</a:t>
            </a:r>
          </a:p>
          <a:p>
            <a:pPr marL="228600" indent="-228600">
              <a:buAutoNum type="arabicPeriod"/>
            </a:pPr>
            <a:r>
              <a:rPr lang="en-US" dirty="0"/>
              <a:t>Study discovered poor model performance for lower-income countries.</a:t>
            </a:r>
          </a:p>
          <a:p>
            <a:pPr marL="228600" indent="-228600">
              <a:buAutoNum type="arabicPeriod"/>
            </a:pPr>
            <a:r>
              <a:rPr lang="en-US" dirty="0"/>
              <a:t>AI models can only learn what they ‘see.’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So, what happens when a model is trained with a biased data set? Let’s consider a concrete example.  With the image on the left, we see that the models have all classified it as food.  What’s even more surprising is that all of these classifiers were developed by major AI players (Google, IBM, Tencent).  What’s going on here?  Well, what the authors of this article discovered is this:  models trained on unbalanced or biased data sets have much greater difficulty identifying household items (such as soap, spices, sofas, or beds) when the image is from a lower-income country.  In short, the models misclassified this image because they had not “seen” enough images like it during training.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3268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Data can reflect cultural and historical biases</a:t>
            </a:r>
          </a:p>
          <a:p>
            <a:pPr marL="228600" indent="-228600">
              <a:buAutoNum type="arabicPeriod"/>
            </a:pPr>
            <a:r>
              <a:rPr lang="en-US" dirty="0"/>
              <a:t>Google Translate – Turkish gender-neutral pronoun ‘O’ </a:t>
            </a:r>
          </a:p>
          <a:p>
            <a:pPr marL="228600" indent="-228600">
              <a:buAutoNum type="arabicPeriod"/>
            </a:pPr>
            <a:r>
              <a:rPr lang="en-US" dirty="0"/>
              <a:t>Male jobs = ‘He’  / Female jobs = ‘She’</a:t>
            </a:r>
          </a:p>
          <a:p>
            <a:pPr marL="228600" indent="-228600">
              <a:buAutoNum type="arabicPeriod"/>
            </a:pPr>
            <a:r>
              <a:rPr lang="en-US" dirty="0"/>
              <a:t>Google has now fixed this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Data can also reflect cultural and historical biases.  Consider this example.  In 2017, an article in the </a:t>
            </a:r>
            <a:r>
              <a:rPr lang="en-US" i="1" dirty="0"/>
              <a:t>New York Post </a:t>
            </a:r>
            <a:r>
              <a:rPr lang="en-US" i="0" dirty="0"/>
              <a:t>reported that</a:t>
            </a:r>
            <a:r>
              <a:rPr lang="en-US" i="1" dirty="0"/>
              <a:t> </a:t>
            </a:r>
            <a:r>
              <a:rPr lang="en-US" dirty="0"/>
              <a:t>Google Translate showed systematic bias in how it translated the Turkish gender-neutral pronoun “o” into English.  When applied to jobs often associated with males, it used “he.”   But when applied to jobs often associated with females, it used “she”.  Once again, the data used to train this NLP system reflects the reality as present in the data; namely, that more men are doctors than women.  Thankfully, this is changing as medical schools now admit as many women as men…</a:t>
            </a:r>
          </a:p>
          <a:p>
            <a:endParaRPr lang="en-US" dirty="0"/>
          </a:p>
          <a:p>
            <a:r>
              <a:rPr lang="en-US" dirty="0"/>
              <a:t>BTW: Google has now fixed this problem as Translate now provides both masculine and feminine translations.</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861957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we’ve discussed unbalanced (biased) data, let’s move on to our fourth and final section for today – Model Ethics.</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718139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our starting point is the proposition that the “map is not the territory.”  I like this Norvig quote as it is both concrete and memorable.  Martin’s job was “not to land on Mars, but to land on the model of Mars provided by the Geologists.”</a:t>
            </a:r>
          </a:p>
          <a:p>
            <a:endParaRPr lang="en-US" dirty="0"/>
          </a:p>
          <a:p>
            <a:r>
              <a:rPr lang="en-US" dirty="0"/>
              <a:t>So, what happens when we place too much faith in a model’s representation of reality?  </a:t>
            </a:r>
          </a:p>
          <a:p>
            <a:endParaRPr lang="en-US" dirty="0"/>
          </a:p>
          <a:p>
            <a:r>
              <a:rPr lang="en-US" dirty="0"/>
              <a:t>Well, consider what happened on September 26, 1983…</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03001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just after midnight, and Soviet duty officer Stanislav Petrov was in a bunker outside of Moscow, monitoring the Oko early-warning satellite system.  Suddenly the screen lit up and sirens began to wail.  The system indicated that an LGM-30 Minuteman intercontinental ballistic missile was inbound from the United States.</a:t>
            </a:r>
          </a:p>
          <a:p>
            <a:endParaRPr lang="en-US" dirty="0"/>
          </a:p>
          <a:p>
            <a:r>
              <a:rPr lang="en-US" dirty="0"/>
              <a:t>“Giant blood-red letters appeared on our main screen,” he says.  The letters said, “LAUNCH”  The siren went off again.  A second missile had been launched.  Then a third.  Then a fourth.  Then a fifth.  The early warning system reported that the reliability of its alert was “highest.”  The rules were clear.  Petrov was to report the inbound strike to his superiors, who would decide whether to order a full retaliation.</a:t>
            </a:r>
          </a:p>
          <a:p>
            <a:endParaRPr lang="en-US" dirty="0"/>
          </a:p>
          <a:p>
            <a:r>
              <a:rPr lang="en-US" dirty="0"/>
              <a:t>Let’s take a poll…</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36287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quick look at today’s agenda.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you’ve completed today’s workshop, our hope is that you will ‘understand some of the basic ethical issues related to artificial intelligence.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motivate today’s learning, let’s take a trip back in time…</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Thankfully, Petrov ignored the warning, picked up the phone and told his superiors that the alarm was false.  </a:t>
            </a:r>
          </a:p>
          <a:p>
            <a:endParaRPr lang="en-US" dirty="0"/>
          </a:p>
          <a:p>
            <a:r>
              <a:rPr lang="en-US" dirty="0"/>
              <a:t>As it turned out, this was a system (model) error: nothing more than sunlight, reflecting off the clouds over North Dakota.</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2878593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High confidence – AlexNet 99.6% confident that rainbow image is a Jack Fruit</a:t>
            </a:r>
          </a:p>
          <a:p>
            <a:pPr marL="228600" indent="-228600">
              <a:buAutoNum type="arabicPeriod"/>
            </a:pPr>
            <a:r>
              <a:rPr lang="en-US" dirty="0"/>
              <a:t>No hallucination mechanism</a:t>
            </a:r>
          </a:p>
          <a:p>
            <a:pPr marL="228600" indent="-228600">
              <a:buAutoNum type="arabicPeriod"/>
            </a:pPr>
            <a:r>
              <a:rPr lang="en-US" dirty="0"/>
              <a:t>Adversarial examples</a:t>
            </a:r>
          </a:p>
          <a:p>
            <a:pPr marL="685800" lvl="1" indent="-228600">
              <a:buAutoNum type="arabicPeriod"/>
            </a:pPr>
            <a:r>
              <a:rPr lang="en-US" dirty="0"/>
              <a:t>Imperceptible alteration of image = dramatically different prediction (Panda image (57.5%) classified as a Gibbon (99.3%))</a:t>
            </a:r>
          </a:p>
          <a:p>
            <a:pPr marL="228600" lvl="0" indent="-228600">
              <a:buAutoNum type="arabicPeriod"/>
            </a:pPr>
            <a:r>
              <a:rPr lang="en-US" dirty="0"/>
              <a:t>Brittle AI systems are easily broken</a:t>
            </a:r>
          </a:p>
          <a:p>
            <a:pPr marL="228600" indent="-228600">
              <a:buAutoNum type="arabicPeriod"/>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The problem is that many AI models not only make erroneous judgements, but they make them with outrageously high confidence.  It is a well-known property of deep-learning systems that they are </a:t>
            </a:r>
            <a:r>
              <a:rPr lang="en-US" b="1" dirty="0"/>
              <a:t>brittle</a:t>
            </a:r>
            <a:r>
              <a:rPr lang="en-US" dirty="0"/>
              <a:t>.  Pre-trained models such as AlexNet and ResNet do a great job of correctly categorizing a wide variety of images.  But here’s the catch.  AlexNet categorizes every image you present to it, including randomly generated rainbow-colored static.  AlexNet, for example, is 99.6% confident that the rainbow-colored image pictured here is a Jack fruit.   Not only is the system hallucinating, but it appears to have no mechanism to detect, let alone communicate that it is doing so.  In their book </a:t>
            </a:r>
            <a:r>
              <a:rPr lang="en-US" i="1" dirty="0"/>
              <a:t>Rebooting AI</a:t>
            </a:r>
            <a:r>
              <a:rPr lang="en-US" dirty="0"/>
              <a:t>, Gary Marcus and Ernest Davis discuss this issue at length.  Or, as a highly-cited 2015 paper put it, “Deep Neural Networks are Easily Fooled.”</a:t>
            </a:r>
          </a:p>
          <a:p>
            <a:endParaRPr lang="en-US" dirty="0"/>
          </a:p>
          <a:p>
            <a:r>
              <a:rPr lang="en-US" dirty="0"/>
              <a:t>A closely related problem is adversarial examples.  Take, for instance, a system which classifies a Panda image at a 57.5% confidence level.  But when that image is altered just slightly – an imperceptible change to its pixels – the model suddenly classifies the altered image as a Gibbon at a 99.3% confidence level.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 Alignment Problem – </a:t>
            </a:r>
            <a:r>
              <a:rPr lang="en-US" i="0" dirty="0"/>
              <a:t>chapter 9 (Uncertainty)</a:t>
            </a:r>
            <a:endParaRPr lang="en-US" i="1"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0201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https://bit.ly/3kFZWFJ</a:t>
            </a:r>
          </a:p>
          <a:p>
            <a:endParaRPr lang="en-US" dirty="0"/>
          </a:p>
          <a:p>
            <a:r>
              <a:rPr lang="en-US" dirty="0"/>
              <a:t>Original Link</a:t>
            </a:r>
          </a:p>
          <a:p>
            <a:r>
              <a:rPr lang="en-US" dirty="0"/>
              <a:t>https://docs.google.com/document/d/1eBOct2LumJB8gAnqDOg0NoddjuBtuDdksh3ttESz71s/edit?usp=sharing</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90109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Thomas Dietterich – Open Category Problem</a:t>
            </a:r>
          </a:p>
          <a:p>
            <a:pPr marL="685800" lvl="1" indent="-228600">
              <a:buAutoNum type="arabicPeriod"/>
            </a:pPr>
            <a:r>
              <a:rPr lang="en-US" dirty="0"/>
              <a:t>Models assume the world is comprised of a </a:t>
            </a:r>
            <a:r>
              <a:rPr lang="en-US" b="1" dirty="0"/>
              <a:t>limited</a:t>
            </a:r>
            <a:r>
              <a:rPr lang="en-US" dirty="0"/>
              <a:t> number of categories.</a:t>
            </a:r>
          </a:p>
          <a:p>
            <a:pPr marL="685800" lvl="1" indent="-228600">
              <a:buAutoNum type="arabicPeriod"/>
            </a:pPr>
            <a:r>
              <a:rPr lang="en-US" dirty="0"/>
              <a:t>Example: ResNet models limited to 1000 categories</a:t>
            </a:r>
          </a:p>
          <a:p>
            <a:pPr marL="685800" lvl="1" indent="-228600">
              <a:buAutoNum type="arabicPeriod"/>
            </a:pPr>
            <a:r>
              <a:rPr lang="en-US" dirty="0"/>
              <a:t>The world is more complex than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A system like AlexNet, ResNet, or the insect classification system discussed in the previous case-study are trained on a set of images tagged as belonging to a </a:t>
            </a:r>
            <a:r>
              <a:rPr lang="en-US" b="1" dirty="0"/>
              <a:t>limited</a:t>
            </a:r>
            <a:r>
              <a:rPr lang="en-US" dirty="0"/>
              <a:t> number of categories.  In the case of AlexNet and ResNet, that number is large.  Nevertheless, such systems implicitly assume that the world consists of only, say, a thousand different kinds of objects.  The classification system Dietterich created was limited to 29 species.  He notes, “But in doing all of that sort of classic machine-learning work, we forgot about the fact that when these guys are out in the stream collecting additional things, there are going to be many other species, and even other non-bugs, that will get captured in the process: bits of leaves and twigs and rocks and so on.  And, you know, our system assumed that every image it saw belonged to one of these 29 classes.”  Dietterich calls this the “open category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840737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George Box quotation.</a:t>
            </a:r>
          </a:p>
          <a:p>
            <a:pPr marL="228600" indent="-228600">
              <a:buAutoNum type="arabicPeriod"/>
            </a:pPr>
            <a:r>
              <a:rPr lang="en-US" dirty="0"/>
              <a:t>Common-sense question,  “Does this model’s output even make sense?”  Or to put it another way, let’s not launch the ballistic missiles immediately.</a:t>
            </a:r>
          </a:p>
          <a:p>
            <a:pPr marL="228600" indent="-228600">
              <a:buAutoNum type="arabicPeriod"/>
            </a:pPr>
            <a:r>
              <a:rPr lang="en-US" dirty="0"/>
              <a:t>Know the social context in which your model is operating</a:t>
            </a:r>
          </a:p>
          <a:p>
            <a:pPr marL="228600" indent="-228600">
              <a:buAutoNum type="arabicPeriod"/>
            </a:pPr>
            <a:r>
              <a:rPr lang="en-US" dirty="0"/>
              <a:t>Identify the system’s primary goal</a:t>
            </a:r>
          </a:p>
          <a:p>
            <a:pPr marL="685800" lvl="1" indent="-228600">
              <a:buAutoNum type="arabicPeriod"/>
            </a:pPr>
            <a:r>
              <a:rPr lang="en-US" dirty="0"/>
              <a:t>Reduce recidivism rates</a:t>
            </a:r>
          </a:p>
          <a:p>
            <a:pPr marL="685800" lvl="1" indent="-228600">
              <a:buAutoNum type="arabicPeriod"/>
            </a:pPr>
            <a:r>
              <a:rPr lang="en-US" dirty="0"/>
              <a:t>Minimize loan risk</a:t>
            </a:r>
          </a:p>
          <a:p>
            <a:pPr marL="685800" lvl="1" indent="-228600">
              <a:buAutoNum type="arabicPeriod"/>
            </a:pPr>
            <a:r>
              <a:rPr lang="en-US" dirty="0"/>
              <a:t>Enhance profit margins (Amazon recommendations)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All that to say – as George Box put it – All models are wrong, but some are useful.  The key point here is that critical evaluation (thinking) must be part of AI model construction from start to finish.  Stop and ask yourself,  “Does this model’s output even make sense?”  Or to put it another way, let’s not launch the ballistic missiles immediately.  Rather, let’s step back and do what Stanislov Petrov did in 1983.  Let’s think about what we’re doing, the assumptions built into our models, the possibility of data bias, and the impact of a particular model on society at large.   </a:t>
            </a:r>
          </a:p>
          <a:p>
            <a:endParaRPr lang="en-US" dirty="0"/>
          </a:p>
          <a:p>
            <a:r>
              <a:rPr lang="en-US" dirty="0"/>
              <a:t>Too often, we create and deploy our AI models without adequate consideration of the social environment or context in which they operate.  I’d like to end today’s workshop on a practical note, with a set of guidelines you might wish to consider in your AI projects.</a:t>
            </a:r>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1423006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List of practical guidelines – don’t have time to cover these here. </a:t>
            </a:r>
          </a:p>
          <a:p>
            <a:pPr marL="228600" indent="-228600" algn="l">
              <a:buAutoNum type="arabicPeriod"/>
            </a:pPr>
            <a:r>
              <a:rPr lang="en-US" dirty="0">
                <a:latin typeface="+mn-lt"/>
              </a:rPr>
              <a:t>Please review those guidelines in the handout at the link provided</a:t>
            </a:r>
            <a:endParaRPr lang="en-US" sz="1200" b="0" i="0" u="none" strike="noStrike" baseline="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https://docs.google.com/document/d/1C7Br1q1t50npj3XSkA188OUeyYEUFA23_60uskNnk4g/edit?usp=sharing</a:t>
            </a:r>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3292299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321243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820934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important idea when making decisions about studies with unknown risk is </a:t>
            </a:r>
            <a:r>
              <a:rPr lang="en-US" i="1" dirty="0"/>
              <a:t>power analysis</a:t>
            </a:r>
            <a:r>
              <a:rPr lang="en-US" i="0" dirty="0"/>
              <a:t>, which allows researchers to calculate the sample size they will need to reliably detect an effect of a given size (Cohen 1988). Even though some researchers are obsessed with making studies as big as possible, research ethics suggests that researchers should make the studies as small as possible.  Power analysis is not new, of course, but there is an important difference between the way it was used in the analog age and how it should be used today.  In the analog age, researchers generally did power analysis to make sure that their study was not too small (i.e. under-powered).  Now, however, researchers should do power analysis to make sure that their study is not too big (over-powered).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Bit by Bit, </a:t>
            </a:r>
            <a:r>
              <a:rPr lang="en-US" i="0" dirty="0"/>
              <a:t>Salganik, p. 319.</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286165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IBM – computer company of the 1930’s</a:t>
            </a:r>
          </a:p>
          <a:p>
            <a:pPr marL="685800" lvl="1" indent="-228600">
              <a:buAutoNum type="arabicPeriod"/>
            </a:pPr>
            <a:r>
              <a:rPr lang="en-US" dirty="0"/>
              <a:t>Tabulating machines</a:t>
            </a:r>
          </a:p>
          <a:p>
            <a:pPr marL="685800" lvl="1" indent="-228600">
              <a:buAutoNum type="arabicPeriod"/>
            </a:pPr>
            <a:r>
              <a:rPr lang="en-US" dirty="0"/>
              <a:t>Population statistics</a:t>
            </a:r>
          </a:p>
          <a:p>
            <a:endParaRPr lang="en-US" dirty="0"/>
          </a:p>
          <a:p>
            <a:r>
              <a:rPr lang="en-US" dirty="0"/>
              <a:t>=====</a:t>
            </a:r>
          </a:p>
          <a:p>
            <a:r>
              <a:rPr lang="en-US" dirty="0"/>
              <a:t>In the late 1930’s, IBM was the computing giant of its day, a position it held into the late 1980’s.  The company manufactured tabulating machines, an incredibly important and useful technology for census work.  The machinery IBM manufactured allowed governments to create a statistical picture of their population.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3338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lifecycle of an AI / machine learning project looks something like this.  At each step, consider the entire AI system, including the social context in which it operates.  As we have already discussed ethical concerns from both a model (algorithm) and data perspective, let’s step back briefly and end with some practical guidelines applicable to the entire project, from both a deontological and consequentialist perspective.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30</a:t>
            </a:fld>
            <a:endParaRPr lang="en-US"/>
          </a:p>
        </p:txBody>
      </p:sp>
    </p:spTree>
    <p:extLst>
      <p:ext uri="{BB962C8B-B14F-4D97-AF65-F5344CB8AC3E}">
        <p14:creationId xmlns:p14="http://schemas.microsoft.com/office/powerpoint/2010/main" val="1313138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https://bit.ly/3HoHcVe</a:t>
            </a:r>
          </a:p>
          <a:p>
            <a:endParaRPr lang="en-US" dirty="0"/>
          </a:p>
          <a:p>
            <a:r>
              <a:rPr lang="en-US" dirty="0"/>
              <a:t>Original Link</a:t>
            </a:r>
          </a:p>
          <a:p>
            <a:r>
              <a:rPr lang="en-US" dirty="0"/>
              <a:t>https://docs.google.com/document/d/1fmYbVVM4wqZsk_klB1RW2jXBSTHeBdOBghV9nHyAbwc/edit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1503134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https://bit.ly/30x2wXR</a:t>
            </a:r>
          </a:p>
          <a:p>
            <a:endParaRPr lang="en-US" dirty="0"/>
          </a:p>
          <a:p>
            <a:r>
              <a:rPr lang="en-US" dirty="0"/>
              <a:t>Original Link</a:t>
            </a:r>
          </a:p>
          <a:p>
            <a:r>
              <a:rPr lang="en-US" dirty="0"/>
              <a:t>https://docs.google.com/document/d/1Lycn08UI5mZsn44prBFe3N8VhW8kwJhP4BJBWlXxjOo/edit</a:t>
            </a:r>
          </a:p>
        </p:txBody>
      </p:sp>
      <p:sp>
        <p:nvSpPr>
          <p:cNvPr id="4" name="Slide Number Placeholder 3"/>
          <p:cNvSpPr>
            <a:spLocks noGrp="1"/>
          </p:cNvSpPr>
          <p:nvPr>
            <p:ph type="sldNum" sz="quarter" idx="5"/>
          </p:nvPr>
        </p:nvSpPr>
        <p:spPr/>
        <p:txBody>
          <a:bodyPr/>
          <a:lstStyle/>
          <a:p>
            <a:fld id="{3148858F-F1DB-4027-9C85-CCA6849540DD}" type="slidenum">
              <a:rPr lang="en-US" smtClean="0"/>
              <a:t>32</a:t>
            </a:fld>
            <a:endParaRPr lang="en-US"/>
          </a:p>
        </p:txBody>
      </p:sp>
    </p:spTree>
    <p:extLst>
      <p:ext uri="{BB962C8B-B14F-4D97-AF65-F5344CB8AC3E}">
        <p14:creationId xmlns:p14="http://schemas.microsoft.com/office/powerpoint/2010/main" val="20591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Nazi Germany – big IBM customer</a:t>
            </a:r>
          </a:p>
          <a:p>
            <a:pPr marL="228600" indent="-228600">
              <a:buAutoNum type="arabicPeriod"/>
            </a:pPr>
            <a:r>
              <a:rPr lang="en-US" dirty="0"/>
              <a:t>Tabulation machines </a:t>
            </a:r>
          </a:p>
          <a:p>
            <a:pPr marL="685800" lvl="1" indent="-228600">
              <a:buAutoNum type="arabicPeriod"/>
            </a:pPr>
            <a:r>
              <a:rPr lang="en-US" dirty="0"/>
              <a:t>Extermination of Jews and undesirables</a:t>
            </a:r>
          </a:p>
          <a:p>
            <a:pPr marL="228600" lvl="0" indent="-228600">
              <a:buAutoNum type="arabicPeriod"/>
            </a:pPr>
            <a:r>
              <a:rPr lang="en-US" dirty="0"/>
              <a:t>Thomas J. Watson approved 1939 release of IBM alphabetizing machines – deportation of Polish Jews</a:t>
            </a:r>
          </a:p>
          <a:p>
            <a:pPr marL="228600" lvl="0" indent="-228600">
              <a:buAutoNum type="arabicPeriod"/>
            </a:pPr>
            <a:r>
              <a:rPr lang="en-US" dirty="0"/>
              <a:t>Watson awarded service to Reich medal (1937)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IBM enjoyed a booming business and one of its best customers was Nazi Germany. In 2001, a Swiss judge ruled that it was not unreasonable to conclude that “IBM’s technical assistance facilitated the tasks of the Nazis in the commission of their crimes against humanity…”</a:t>
            </a:r>
          </a:p>
          <a:p>
            <a:endParaRPr lang="en-US" dirty="0"/>
          </a:p>
          <a:p>
            <a:r>
              <a:rPr lang="en-US" dirty="0"/>
              <a:t>IBM, you see, supplied the Nazis with the data tabulation products needed to track the extermination of Jews and other undesirables.  In fact, the relationship was driven from the top of the company, with marketing aimed at Hitler and his leadership team.  Company President Thomas Watson personally approved the 1939 release of special IBM alphabetizing machines to help organize the deportation of Polish Jews.   Here we see Adolf Hitler (far left) meeting with IBM CEO Tom Watson Sr. (second from left), shortly before Hitler awarded Watson a special “Service to the Reich” medal in 1937.</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807241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IBM training and support @ concentration camps</a:t>
            </a:r>
          </a:p>
          <a:p>
            <a:pPr marL="685800" lvl="1" indent="-228600">
              <a:buAutoNum type="arabicPeriod"/>
            </a:pPr>
            <a:r>
              <a:rPr lang="en-US" dirty="0"/>
              <a:t>Jews: code (8) – 6 million killed</a:t>
            </a:r>
          </a:p>
          <a:p>
            <a:pPr marL="685800" lvl="1" indent="-228600">
              <a:buAutoNum type="arabicPeriod"/>
            </a:pPr>
            <a:r>
              <a:rPr lang="en-US" dirty="0"/>
              <a:t>Romanis: code (12) – 300,000 killed</a:t>
            </a:r>
          </a:p>
          <a:p>
            <a:pPr marL="685800" lvl="1" indent="-228600">
              <a:buAutoNum type="arabicPeriod"/>
            </a:pPr>
            <a:r>
              <a:rPr lang="en-US" dirty="0"/>
              <a:t>General execution (4)</a:t>
            </a:r>
          </a:p>
          <a:p>
            <a:pPr marL="685800" lvl="1" indent="-228600">
              <a:buAutoNum type="arabicPeriod"/>
            </a:pPr>
            <a:r>
              <a:rPr lang="en-US" dirty="0"/>
              <a:t>Gas chamber (6)</a:t>
            </a:r>
          </a:p>
          <a:p>
            <a:pPr marL="228600" lvl="0" indent="-228600">
              <a:buAutoNum type="arabicPeriod"/>
            </a:pPr>
            <a:r>
              <a:rPr lang="en-US" dirty="0"/>
              <a:t>IBM project managers, engineers, and technicians said nothing (upright, church-attending people)</a:t>
            </a:r>
          </a:p>
          <a:p>
            <a:pPr marL="228600" lvl="0" indent="-228600">
              <a:buAutoNum type="arabicPeriod"/>
            </a:pPr>
            <a:r>
              <a:rPr lang="en-US" dirty="0"/>
              <a:t>How would you feel if you discovered that you were working on a system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Meetings like the one just pictured were not isolated incidents – the organization’s involvement was extensive. IBM and its subsidiaries provided training and onsite maintenance at the concentration camps: printing off cards, configuring machines, and repairing them when they broke. IBM set up categorizations on its punch card system to indicate how each person was killed, what group they belonged to, and other logistical information to track them through the vast Holocaust system. IBM’s code for Jews in the concentration camps was 8: some 6,000,000 were killed. Its code for Romanis was 12, some 300,000 were killed in the “Gypsy camp”. General executions were coded as 4, death in the gas chambers as 6.</a:t>
            </a:r>
          </a:p>
          <a:p>
            <a:endParaRPr lang="en-US" dirty="0"/>
          </a:p>
          <a:p>
            <a:r>
              <a:rPr lang="en-US" dirty="0"/>
              <a:t>Of course, IBM’s project managers and engineers and technicians were just ordinary citizens, living ordinary lives.  Caring for their families, going to church on Sunday, doing their jobs the best they could. They followed orders. The marketing department was just doing what they could to achieve IBM’s business development goals. As Edwin Black writes, “To the blind technocrat, the means were more important than the ends. The destruction of the Jewish people became even less important because the invigorating nature of IBM’s technical achievement was only heightened by the fantastic profits to be made at a time when bread lines stretched across the world.”</a:t>
            </a:r>
          </a:p>
          <a:p>
            <a:endParaRPr lang="en-US" dirty="0"/>
          </a:p>
          <a:p>
            <a:r>
              <a:rPr lang="en-US" dirty="0"/>
              <a:t>Step back for a moment and consider: How would you feel if you discovered that you had been part of a system that ended up hurting society? Would you be open to finding out?  How can you help make sure this doesn’t happen?  Clearly, this story is an outlier… You might say, “Well, I am not working on a genocide system and never plan to do so!” But ethics is difficult precisely because we live in a world of subtle shades.  Where do you draw the line?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183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facial recognition systems?  In recent years, law enforcement organizations around the world have begun to use this technology to maintain social order  Would you work for a company that built and sold AI-enabled recognition systems?  Would you conduct research to enhance the capabilities of these systems?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10626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Palatino Linotype" panose="02040502050505030304" pitchFamily="18" charset="0"/>
              </a:rPr>
              <a:t>How would you decide if a given AI project or work assignment is unethical?  Would you work at Affectiva, an emotion recognition company.</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96040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60804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33333"/>
                </a:solidFill>
                <a:effectLst/>
                <a:latin typeface="Helvetica Neue"/>
              </a:rPr>
              <a:t>Principles – Belmont Report (1979) and Menlo Report (2011)</a:t>
            </a:r>
          </a:p>
          <a:p>
            <a:pPr marL="685800" lvl="1" indent="-228600">
              <a:buAutoNum type="arabicPeriod"/>
            </a:pPr>
            <a:r>
              <a:rPr lang="en-US" b="0" i="0" dirty="0">
                <a:solidFill>
                  <a:srgbClr val="333333"/>
                </a:solidFill>
                <a:effectLst/>
                <a:latin typeface="Helvetica Neue"/>
              </a:rPr>
              <a:t>4 principles</a:t>
            </a:r>
          </a:p>
          <a:p>
            <a:pPr marL="685800" lvl="1" indent="-228600">
              <a:buAutoNum type="arabicPeriod"/>
            </a:pPr>
            <a:r>
              <a:rPr lang="en-US" b="0" i="0" dirty="0">
                <a:solidFill>
                  <a:srgbClr val="333333"/>
                </a:solidFill>
                <a:effectLst/>
                <a:latin typeface="Helvetica Neue"/>
              </a:rPr>
              <a:t>Balancing principles</a:t>
            </a:r>
          </a:p>
          <a:p>
            <a:pPr marL="228600" lvl="0" indent="-228600">
              <a:buAutoNum type="arabicPeriod"/>
            </a:pPr>
            <a:r>
              <a:rPr lang="en-US" b="0" i="0" dirty="0">
                <a:solidFill>
                  <a:srgbClr val="333333"/>
                </a:solidFill>
                <a:effectLst/>
                <a:latin typeface="Helvetica Neue"/>
              </a:rPr>
              <a:t>Principles derived from two ethical frameworks</a:t>
            </a:r>
          </a:p>
          <a:p>
            <a:pPr marL="685800" lvl="1" indent="-228600">
              <a:buAutoNum type="arabicPeriod"/>
            </a:pPr>
            <a:r>
              <a:rPr lang="en-US" b="0" i="0" dirty="0">
                <a:solidFill>
                  <a:srgbClr val="333333"/>
                </a:solidFill>
                <a:effectLst/>
                <a:latin typeface="Helvetica Neue"/>
              </a:rPr>
              <a:t>Consequentialism</a:t>
            </a:r>
          </a:p>
          <a:p>
            <a:pPr marL="685800" lvl="1" indent="-228600">
              <a:buAutoNum type="arabicPeriod"/>
            </a:pPr>
            <a:r>
              <a:rPr lang="en-US" b="0" i="0" dirty="0">
                <a:solidFill>
                  <a:srgbClr val="333333"/>
                </a:solidFill>
                <a:effectLst/>
                <a:latin typeface="Helvetica Neue"/>
              </a:rPr>
              <a:t>Deontology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b="0" i="0" dirty="0">
                <a:solidFill>
                  <a:srgbClr val="333333"/>
                </a:solidFill>
                <a:effectLst/>
                <a:latin typeface="Helvetica Neue"/>
              </a:rPr>
              <a:t>Now that we’ve established the rationale and importance of data ethics, I would like to step back and provide a philosophical context.  A good starting point is the principles expressed in two reports—the Belmont Report of 1979 and the Menlo Report of 2011.  Together, the Belmont Report and the Menlo Report offer four principles to guide ethical deliberations by researchers: </a:t>
            </a:r>
            <a:r>
              <a:rPr lang="en-US" b="0" i="1" dirty="0">
                <a:solidFill>
                  <a:srgbClr val="333333"/>
                </a:solidFill>
                <a:effectLst/>
                <a:latin typeface="Helvetica Neue"/>
              </a:rPr>
              <a:t>Respect for Persons</a:t>
            </a:r>
            <a:r>
              <a:rPr lang="en-US" b="0" i="0" dirty="0">
                <a:solidFill>
                  <a:srgbClr val="333333"/>
                </a:solidFill>
                <a:effectLst/>
                <a:latin typeface="Helvetica Neue"/>
              </a:rPr>
              <a:t>, </a:t>
            </a:r>
            <a:r>
              <a:rPr lang="en-US" b="0" i="1" dirty="0">
                <a:solidFill>
                  <a:srgbClr val="333333"/>
                </a:solidFill>
                <a:effectLst/>
                <a:latin typeface="Helvetica Neue"/>
              </a:rPr>
              <a:t>Beneficence</a:t>
            </a:r>
            <a:r>
              <a:rPr lang="en-US" b="0" i="0" dirty="0">
                <a:solidFill>
                  <a:srgbClr val="333333"/>
                </a:solidFill>
                <a:effectLst/>
                <a:latin typeface="Helvetica Neue"/>
              </a:rPr>
              <a:t>, </a:t>
            </a:r>
            <a:r>
              <a:rPr lang="en-US" b="0" i="1" dirty="0">
                <a:solidFill>
                  <a:srgbClr val="333333"/>
                </a:solidFill>
                <a:effectLst/>
                <a:latin typeface="Helvetica Neue"/>
              </a:rPr>
              <a:t>Justice</a:t>
            </a:r>
            <a:r>
              <a:rPr lang="en-US" b="0" i="0" dirty="0">
                <a:solidFill>
                  <a:srgbClr val="333333"/>
                </a:solidFill>
                <a:effectLst/>
                <a:latin typeface="Helvetica Neue"/>
              </a:rPr>
              <a:t>, and </a:t>
            </a:r>
            <a:r>
              <a:rPr lang="en-US" b="0" i="1" dirty="0">
                <a:solidFill>
                  <a:srgbClr val="333333"/>
                </a:solidFill>
                <a:effectLst/>
                <a:latin typeface="Helvetica Neue"/>
              </a:rPr>
              <a:t>Respect for Law and Public Interest</a:t>
            </a:r>
            <a:r>
              <a:rPr lang="en-US" b="0" i="0" dirty="0">
                <a:solidFill>
                  <a:srgbClr val="333333"/>
                </a:solidFill>
                <a:effectLst/>
                <a:latin typeface="Helvetica Neue"/>
              </a:rPr>
              <a:t>. Applying these four principles in practice is not always straightforward, and it can require difficult balancing. The principles, however, clarify trade-offs, suggest improvements to data management, and enable researchers to explain their reasoning to each other and the public.</a:t>
            </a:r>
          </a:p>
          <a:p>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four ethical principles of Respect for Persons, Beneficence, Justice, and Respect for Law and Public Interest are themselves largely derived from two more abstract ethical frameworks: </a:t>
            </a:r>
            <a:r>
              <a:rPr lang="en-US" b="1" i="0" dirty="0">
                <a:solidFill>
                  <a:srgbClr val="333333"/>
                </a:solidFill>
                <a:effectLst/>
                <a:latin typeface="Helvetica Neue"/>
              </a:rPr>
              <a:t>consequentialism</a:t>
            </a:r>
            <a:r>
              <a:rPr lang="en-US" b="0" i="0" dirty="0">
                <a:solidFill>
                  <a:srgbClr val="333333"/>
                </a:solidFill>
                <a:effectLst/>
                <a:latin typeface="Helvetica Neue"/>
              </a:rPr>
              <a:t> and </a:t>
            </a:r>
            <a:r>
              <a:rPr lang="en-US" b="1" i="0" dirty="0">
                <a:solidFill>
                  <a:srgbClr val="333333"/>
                </a:solidFill>
                <a:effectLst/>
                <a:latin typeface="Helvetica Neue"/>
              </a:rPr>
              <a:t>deontology</a:t>
            </a:r>
            <a:r>
              <a:rPr lang="en-US" b="0" i="0" dirty="0">
                <a:solidFill>
                  <a:srgbClr val="333333"/>
                </a:solidFill>
                <a:effectLst/>
                <a:latin typeface="Helvetica Neue"/>
              </a:rPr>
              <a:t>.  Understanding these frameworks is helpful because it will enable you identify and then reason about one of the most fundamental tensions in AI ethics: using potentially unethical means to achieve ethical 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And finally, we must translate all of this into practice.  That’s where the rubber meets the road!</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3626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document/d/1ootsqYoUS1nb9Ta5yRJeNTnZ4Ohftdb64TKKrQWpRKY/edit?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bit.ly/3HoSl8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epositphotos.com/stock-photos/jackfruit.html" TargetMode="External"/><Relationship Id="rId5" Type="http://schemas.openxmlformats.org/officeDocument/2006/relationships/hyperlink" Target="https://www.wallpaperbetter.com/3d-and-abstract-wallpaper/blur-color-abstract-174759" TargetMode="Externa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document/d/1eBOct2LumJB8gAnqDOg0NoddjuBtuDdksh3ttESz71s/edi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bit.ly/3kFZWFJ"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document/d/1fmYbVVM4wqZsk_klB1RW2jXBSTHeBdOBghV9nHyAbwc/edit?usp=sharin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bit.ly/3HoHcV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document/d/1Lycn08UI5mZsn44prBFe3N8VhW8kwJhP4BJBWlXxjOo/edit?usp=shar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bit.ly/30x2wX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AI Ethics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A984E16-330D-415A-B989-1151A6D89D0D}"/>
              </a:ext>
            </a:extLst>
          </p:cNvPr>
          <p:cNvSpPr>
            <a:spLocks noGrp="1"/>
          </p:cNvSpPr>
          <p:nvPr>
            <p:ph idx="1"/>
          </p:nvPr>
        </p:nvSpPr>
        <p:spPr>
          <a:xfrm>
            <a:off x="949327" y="4578011"/>
            <a:ext cx="4029559" cy="557940"/>
          </a:xfrm>
        </p:spPr>
        <p:txBody>
          <a:bodyPr>
            <a:normAutofit fontScale="77500" lnSpcReduction="20000"/>
          </a:bodyPr>
          <a:lstStyle/>
          <a:p>
            <a:pPr marL="0" indent="0" algn="ctr">
              <a:buNone/>
            </a:pPr>
            <a:r>
              <a:rPr lang="en-US" sz="4400" dirty="0">
                <a:latin typeface="Palatino Linotype" panose="02040502050505030304" pitchFamily="18" charset="0"/>
              </a:rPr>
              <a:t>Consequentialism	</a:t>
            </a:r>
          </a:p>
        </p:txBody>
      </p:sp>
      <p:sp>
        <p:nvSpPr>
          <p:cNvPr id="7" name="Content Placeholder 4">
            <a:extLst>
              <a:ext uri="{FF2B5EF4-FFF2-40B4-BE49-F238E27FC236}">
                <a16:creationId xmlns:a16="http://schemas.microsoft.com/office/drawing/2014/main" id="{574D9E93-F34D-472F-9D14-FC9A0DADEDD3}"/>
              </a:ext>
            </a:extLst>
          </p:cNvPr>
          <p:cNvSpPr txBox="1">
            <a:spLocks/>
          </p:cNvSpPr>
          <p:nvPr/>
        </p:nvSpPr>
        <p:spPr>
          <a:xfrm>
            <a:off x="7569575" y="4578011"/>
            <a:ext cx="4029559" cy="557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400" dirty="0">
                <a:latin typeface="Palatino Linotype" panose="02040502050505030304" pitchFamily="18" charset="0"/>
              </a:rPr>
              <a:t>Deontology	</a:t>
            </a:r>
          </a:p>
        </p:txBody>
      </p:sp>
      <p:pic>
        <p:nvPicPr>
          <p:cNvPr id="1026" name="Picture 2" descr="Popular Science Monthly/Volume 3/July 1873/John Stuart Mill - Wikisource,  the free online library">
            <a:extLst>
              <a:ext uri="{FF2B5EF4-FFF2-40B4-BE49-F238E27FC236}">
                <a16:creationId xmlns:a16="http://schemas.microsoft.com/office/drawing/2014/main" id="{47473B35-5B1A-4F78-9377-A0644A16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569" y="1424533"/>
            <a:ext cx="2193074" cy="27545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a:extLst>
              <a:ext uri="{FF2B5EF4-FFF2-40B4-BE49-F238E27FC236}">
                <a16:creationId xmlns:a16="http://schemas.microsoft.com/office/drawing/2014/main" id="{F41117A5-7B99-4865-9055-E39E52CADFA3}"/>
              </a:ext>
            </a:extLst>
          </p:cNvPr>
          <p:cNvSpPr txBox="1">
            <a:spLocks/>
          </p:cNvSpPr>
          <p:nvPr/>
        </p:nvSpPr>
        <p:spPr>
          <a:xfrm>
            <a:off x="1150805" y="5381340"/>
            <a:ext cx="3529684" cy="557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latin typeface="Palatino Linotype" panose="02040502050505030304" pitchFamily="18" charset="0"/>
              </a:rPr>
              <a:t>The end justifies the means…	</a:t>
            </a:r>
          </a:p>
        </p:txBody>
      </p:sp>
      <p:sp>
        <p:nvSpPr>
          <p:cNvPr id="9" name="Content Placeholder 4">
            <a:extLst>
              <a:ext uri="{FF2B5EF4-FFF2-40B4-BE49-F238E27FC236}">
                <a16:creationId xmlns:a16="http://schemas.microsoft.com/office/drawing/2014/main" id="{B33AC80C-6AD2-4FBC-92E2-8956CA3E1471}"/>
              </a:ext>
            </a:extLst>
          </p:cNvPr>
          <p:cNvSpPr txBox="1">
            <a:spLocks/>
          </p:cNvSpPr>
          <p:nvPr/>
        </p:nvSpPr>
        <p:spPr>
          <a:xfrm>
            <a:off x="6989736" y="5381340"/>
            <a:ext cx="4609398" cy="7860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0" i="0" dirty="0">
                <a:solidFill>
                  <a:srgbClr val="000000"/>
                </a:solidFill>
                <a:effectLst/>
                <a:latin typeface="Palatino Linotype" panose="02040502050505030304" pitchFamily="18" charset="0"/>
              </a:rPr>
              <a:t>Do unto others as you would have them do unto you…</a:t>
            </a:r>
            <a:endParaRPr lang="en-US" sz="1800" dirty="0">
              <a:latin typeface="Palatino Linotype" panose="02040502050505030304" pitchFamily="18" charset="0"/>
            </a:endParaRPr>
          </a:p>
        </p:txBody>
      </p:sp>
      <p:pic>
        <p:nvPicPr>
          <p:cNvPr id="3" name="Picture 2" descr="A picture containing text, person, old, suit&#10;&#10;Description automatically generated">
            <a:extLst>
              <a:ext uri="{FF2B5EF4-FFF2-40B4-BE49-F238E27FC236}">
                <a16:creationId xmlns:a16="http://schemas.microsoft.com/office/drawing/2014/main" id="{0A727F10-F0FC-4072-82F9-7D483436F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8251" y="1203346"/>
            <a:ext cx="2975688" cy="2975688"/>
          </a:xfrm>
          <a:prstGeom prst="rect">
            <a:avLst/>
          </a:prstGeom>
        </p:spPr>
      </p:pic>
    </p:spTree>
    <p:extLst>
      <p:ext uri="{BB962C8B-B14F-4D97-AF65-F5344CB8AC3E}">
        <p14:creationId xmlns:p14="http://schemas.microsoft.com/office/powerpoint/2010/main" val="232249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961059" y="1250520"/>
            <a:ext cx="10269882" cy="5498941"/>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The 50 Centers (Discussion questions)</a:t>
            </a:r>
            <a:endParaRPr lang="en-US" sz="1400" b="0" i="0" u="none" strike="noStrike" dirty="0">
              <a:solidFill>
                <a:srgbClr val="434343"/>
              </a:solidFill>
              <a:effectLst/>
              <a:latin typeface="Palatino Linotype" panose="02040502050505030304" pitchFamily="18" charset="0"/>
            </a:endParaRPr>
          </a:p>
          <a:p>
            <a:pPr rtl="0" fontAlgn="base">
              <a:spcBef>
                <a:spcPts val="0"/>
              </a:spcBef>
              <a:spcAft>
                <a:spcPts val="0"/>
              </a:spcAft>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Part one of the study was based on a leaked archive of private email communications.  </a:t>
            </a:r>
            <a:r>
              <a:rPr lang="en-US" b="1" i="0" u="none" strike="noStrike" dirty="0">
                <a:solidFill>
                  <a:srgbClr val="000000"/>
                </a:solidFill>
                <a:effectLst/>
                <a:latin typeface="Palatino Linotype" panose="02040502050505030304" pitchFamily="18" charset="0"/>
              </a:rPr>
              <a:t>Is it (ever) ethical to use leaked, private data for research?</a:t>
            </a: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What if the data are from communications involving a government entity rather than civilian communications?</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Do the goals of the study matter (in this case, understanding the behavior of a repressive government)?</a:t>
            </a: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In part two of the study, the Chinese social media users who were the subject of the research did not consent to being studied and were unaware they were being studied.  </a:t>
            </a:r>
            <a:r>
              <a:rPr lang="en-US" b="1" i="0" u="none" strike="noStrike" dirty="0">
                <a:solidFill>
                  <a:srgbClr val="000000"/>
                </a:solidFill>
                <a:effectLst/>
                <a:latin typeface="Palatino Linotype" panose="02040502050505030304" pitchFamily="18" charset="0"/>
              </a:rPr>
              <a:t>Was this ethical?</a:t>
            </a: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lnSpc>
                <a:spcPct val="150000"/>
              </a:lnSpc>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Why do you think this was approved by the IRB?</a:t>
            </a:r>
          </a:p>
          <a:p>
            <a:pPr marL="742950" lvl="1" indent="-285750" rtl="0" fontAlgn="base">
              <a:lnSpc>
                <a:spcPct val="150000"/>
              </a:lnSpc>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Should it have been approved?</a:t>
            </a: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b="0" i="0" u="none" strike="noStrike" dirty="0">
                <a:solidFill>
                  <a:srgbClr val="000000"/>
                </a:solidFill>
                <a:effectLst/>
                <a:latin typeface="Palatino Linotype" panose="02040502050505030304" pitchFamily="18" charset="0"/>
                <a:hlinkClick r:id="rId3"/>
              </a:rPr>
              <a:t>Abstract</a:t>
            </a:r>
            <a:r>
              <a:rPr lang="en-US" b="0" i="0" u="none" strike="noStrike" dirty="0">
                <a:solidFill>
                  <a:srgbClr val="000000"/>
                </a:solidFill>
                <a:effectLst/>
                <a:latin typeface="Palatino Linotype" panose="02040502050505030304" pitchFamily="18" charset="0"/>
              </a:rPr>
              <a:t>  : </a:t>
            </a:r>
            <a:r>
              <a:rPr lang="en-US" dirty="0">
                <a:latin typeface="Palatino Linotype" panose="02040502050505030304" pitchFamily="18" charset="0"/>
                <a:hlinkClick r:id="rId4"/>
              </a:rPr>
              <a:t>https://bit.ly/3HoSl8n</a:t>
            </a:r>
            <a:r>
              <a:rPr lang="en-US" dirty="0">
                <a:latin typeface="Palatino Linotype" panose="02040502050505030304" pitchFamily="18" charset="0"/>
              </a:rPr>
              <a:t> </a:t>
            </a:r>
          </a:p>
        </p:txBody>
      </p:sp>
      <p:pic>
        <p:nvPicPr>
          <p:cNvPr id="8" name="Picture 7">
            <a:extLst>
              <a:ext uri="{FF2B5EF4-FFF2-40B4-BE49-F238E27FC236}">
                <a16:creationId xmlns:a16="http://schemas.microsoft.com/office/drawing/2014/main" id="{BCF0BF99-790B-46ED-826E-F1778D62E1D0}"/>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3397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5F30770B-4059-46B9-AF7E-16AC41C008D6}"/>
              </a:ext>
            </a:extLst>
          </p:cNvPr>
          <p:cNvSpPr txBox="1"/>
          <p:nvPr/>
        </p:nvSpPr>
        <p:spPr>
          <a:xfrm>
            <a:off x="0" y="3136612"/>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Unbalanced (Biased) Data</a:t>
            </a:r>
          </a:p>
        </p:txBody>
      </p:sp>
    </p:spTree>
    <p:extLst>
      <p:ext uri="{BB962C8B-B14F-4D97-AF65-F5344CB8AC3E}">
        <p14:creationId xmlns:p14="http://schemas.microsoft.com/office/powerpoint/2010/main" val="388434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97641F-1C73-4D04-B796-C0F3A0D5E60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ea typeface="Verdana" panose="020B0604030504040204" pitchFamily="34" charset="0"/>
              </a:rPr>
              <a:t>Image Credit: </a:t>
            </a:r>
            <a:r>
              <a:rPr lang="en-US" sz="1400" b="0" i="0" dirty="0">
                <a:solidFill>
                  <a:schemeClr val="tx1">
                    <a:lumMod val="50000"/>
                    <a:lumOff val="50000"/>
                  </a:schemeClr>
                </a:solidFill>
                <a:effectLst/>
                <a:latin typeface="+mj-lt"/>
                <a:ea typeface="Verdana" panose="020B0604030504040204" pitchFamily="34" charset="0"/>
              </a:rPr>
              <a:t> https://medium.com/strands-tech-corner/unbalanced-datasets-what-to-do-144e0552d9cd</a:t>
            </a:r>
            <a:endParaRPr lang="en-US" sz="1400" dirty="0">
              <a:solidFill>
                <a:schemeClr val="tx1">
                  <a:lumMod val="50000"/>
                  <a:lumOff val="50000"/>
                </a:schemeClr>
              </a:solidFill>
              <a:latin typeface="+mj-lt"/>
              <a:ea typeface="Verdana" panose="020B0604030504040204" pitchFamily="34" charset="0"/>
            </a:endParaRPr>
          </a:p>
        </p:txBody>
      </p:sp>
      <p:pic>
        <p:nvPicPr>
          <p:cNvPr id="2" name="Picture 2" descr="Unbalanced Datasets &amp;amp; What To Do About Them | by German Lahera | Strands  Tech Corner | Medium">
            <a:extLst>
              <a:ext uri="{FF2B5EF4-FFF2-40B4-BE49-F238E27FC236}">
                <a16:creationId xmlns:a16="http://schemas.microsoft.com/office/drawing/2014/main" id="{4D87FEB0-ECEF-4DBE-A4A1-04EB056D2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691" y="1302544"/>
            <a:ext cx="8338618" cy="425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4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s showing how the vast majority of images in popular training datasets come from the US or Western Europe">
            <a:extLst>
              <a:ext uri="{FF2B5EF4-FFF2-40B4-BE49-F238E27FC236}">
                <a16:creationId xmlns:a16="http://schemas.microsoft.com/office/drawing/2014/main" id="{E63F7256-BAF2-4290-B17C-18ED853BC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45" y="1734306"/>
            <a:ext cx="11678109" cy="3389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833053-E01F-4176-B2E4-4983BF6C395C}"/>
              </a:ext>
            </a:extLst>
          </p:cNvPr>
          <p:cNvSpPr txBox="1"/>
          <p:nvPr/>
        </p:nvSpPr>
        <p:spPr>
          <a:xfrm>
            <a:off x="0" y="6334780"/>
            <a:ext cx="12192000" cy="523220"/>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Shankar, S, et. al. (2017). No classifi</a:t>
            </a:r>
            <a:r>
              <a:rPr lang="en-US" sz="1400" dirty="0">
                <a:solidFill>
                  <a:schemeClr val="tx1">
                    <a:lumMod val="50000"/>
                    <a:lumOff val="50000"/>
                  </a:schemeClr>
                </a:solidFill>
                <a:latin typeface="+mj-lt"/>
              </a:rPr>
              <a:t>cation without representation: Assessing geodiversity issues in open data sets for the developing world</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https://oreil.ly/VqtOA.</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20358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B509F-B69C-463C-BFFB-F6468F8E4C25}"/>
              </a:ext>
            </a:extLst>
          </p:cNvPr>
          <p:cNvPicPr>
            <a:picLocks noChangeAspect="1"/>
          </p:cNvPicPr>
          <p:nvPr/>
        </p:nvPicPr>
        <p:blipFill>
          <a:blip r:embed="rId3"/>
          <a:stretch>
            <a:fillRect/>
          </a:stretch>
        </p:blipFill>
        <p:spPr>
          <a:xfrm>
            <a:off x="2394018" y="1026507"/>
            <a:ext cx="7403963" cy="4804985"/>
          </a:xfrm>
          <a:prstGeom prst="rect">
            <a:avLst/>
          </a:prstGeom>
        </p:spPr>
      </p:pic>
      <p:sp>
        <p:nvSpPr>
          <p:cNvPr id="3" name="TextBox 2">
            <a:extLst>
              <a:ext uri="{FF2B5EF4-FFF2-40B4-BE49-F238E27FC236}">
                <a16:creationId xmlns:a16="http://schemas.microsoft.com/office/drawing/2014/main" id="{B8AC4C8B-533D-42AC-9F4B-602F39F4ED4E}"/>
              </a:ext>
            </a:extLst>
          </p:cNvPr>
          <p:cNvSpPr txBox="1"/>
          <p:nvPr/>
        </p:nvSpPr>
        <p:spPr>
          <a:xfrm>
            <a:off x="0" y="6550223"/>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DeVries, </a:t>
            </a:r>
            <a:r>
              <a:rPr lang="en-US" sz="1400" dirty="0">
                <a:solidFill>
                  <a:schemeClr val="tx1">
                    <a:lumMod val="50000"/>
                    <a:lumOff val="50000"/>
                  </a:schemeClr>
                </a:solidFill>
                <a:latin typeface="+mj-lt"/>
              </a:rPr>
              <a:t>T</a:t>
            </a:r>
            <a:r>
              <a:rPr lang="en-US" sz="1400" b="0" i="0" dirty="0">
                <a:solidFill>
                  <a:schemeClr val="tx1">
                    <a:lumMod val="50000"/>
                    <a:lumOff val="50000"/>
                  </a:schemeClr>
                </a:solidFill>
                <a:effectLst/>
                <a:latin typeface="+mj-lt"/>
              </a:rPr>
              <a:t>, et. al. (2019). </a:t>
            </a:r>
            <a:r>
              <a:rPr lang="en-US" sz="1400" dirty="0">
                <a:solidFill>
                  <a:schemeClr val="tx1">
                    <a:lumMod val="50000"/>
                    <a:lumOff val="50000"/>
                  </a:schemeClr>
                </a:solidFill>
                <a:latin typeface="+mj-lt"/>
              </a:rPr>
              <a:t>Does object recognition work for everyone?</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https://oreil.ly/BkFjL.</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362152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2052" name="Picture 4" descr="Figure showing gender bias in data ets used to train language models showing up in translations">
            <a:extLst>
              <a:ext uri="{FF2B5EF4-FFF2-40B4-BE49-F238E27FC236}">
                <a16:creationId xmlns:a16="http://schemas.microsoft.com/office/drawing/2014/main" id="{7402BA1A-3B75-4E68-8F2B-AF1635FA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526" y="937736"/>
            <a:ext cx="9290902" cy="4982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DB293A-4A2D-41C1-B88C-B17FDB245438}"/>
              </a:ext>
            </a:extLst>
          </p:cNvPr>
          <p:cNvSpPr txBox="1"/>
          <p:nvPr/>
        </p:nvSpPr>
        <p:spPr>
          <a:xfrm>
            <a:off x="0" y="6550223"/>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Tousignant, </a:t>
            </a:r>
            <a:r>
              <a:rPr lang="en-US" sz="1400" dirty="0">
                <a:solidFill>
                  <a:schemeClr val="tx1">
                    <a:lumMod val="50000"/>
                    <a:lumOff val="50000"/>
                  </a:schemeClr>
                </a:solidFill>
                <a:latin typeface="+mj-lt"/>
              </a:rPr>
              <a:t>L. </a:t>
            </a:r>
            <a:r>
              <a:rPr lang="en-US" sz="1400" b="0" i="0" dirty="0">
                <a:solidFill>
                  <a:schemeClr val="tx1">
                    <a:lumMod val="50000"/>
                    <a:lumOff val="50000"/>
                  </a:schemeClr>
                </a:solidFill>
                <a:effectLst/>
                <a:latin typeface="+mj-lt"/>
              </a:rPr>
              <a:t>(2017). Google Translate’s</a:t>
            </a:r>
            <a:r>
              <a:rPr lang="en-US" sz="1400" dirty="0">
                <a:solidFill>
                  <a:schemeClr val="tx1">
                    <a:lumMod val="50000"/>
                    <a:lumOff val="50000"/>
                  </a:schemeClr>
                </a:solidFill>
                <a:latin typeface="+mj-lt"/>
              </a:rPr>
              <a:t> algorithm has gender bias.</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https://oreil.ly/Vt_vT.</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25615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3149217"/>
            <a:ext cx="12192000" cy="559565"/>
          </a:xfrm>
        </p:spPr>
        <p:txBody>
          <a:bodyPr>
            <a:normAutofit fontScale="90000"/>
          </a:bodyPr>
          <a:lstStyle/>
          <a:p>
            <a:pPr algn="ctr"/>
            <a:r>
              <a:rPr lang="en-US" sz="3600" dirty="0">
                <a:solidFill>
                  <a:schemeClr val="tx1">
                    <a:lumMod val="65000"/>
                    <a:lumOff val="35000"/>
                  </a:schemeClr>
                </a:solidFill>
                <a:latin typeface="Palatino Linotype" panose="02040502050505030304" pitchFamily="18" charset="0"/>
              </a:rPr>
              <a:t>Model Ethics</a:t>
            </a:r>
          </a:p>
        </p:txBody>
      </p:sp>
    </p:spTree>
    <p:extLst>
      <p:ext uri="{BB962C8B-B14F-4D97-AF65-F5344CB8AC3E}">
        <p14:creationId xmlns:p14="http://schemas.microsoft.com/office/powerpoint/2010/main" val="370701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37BDB-6C56-4356-9C61-E05639C6E345}"/>
              </a:ext>
            </a:extLst>
          </p:cNvPr>
          <p:cNvSpPr txBox="1"/>
          <p:nvPr/>
        </p:nvSpPr>
        <p:spPr>
          <a:xfrm>
            <a:off x="1060647" y="1180432"/>
            <a:ext cx="6543311" cy="3539430"/>
          </a:xfrm>
          <a:prstGeom prst="rect">
            <a:avLst/>
          </a:prstGeom>
          <a:noFill/>
        </p:spPr>
        <p:txBody>
          <a:bodyPr wrap="square" rtlCol="0">
            <a:spAutoFit/>
          </a:bodyPr>
          <a:lstStyle/>
          <a:p>
            <a:r>
              <a:rPr lang="en-US" sz="2800" dirty="0">
                <a:latin typeface="Palatino Linotype" panose="02040502050505030304" pitchFamily="18" charset="0"/>
              </a:rPr>
              <a:t>I remember in 2000 hearing James Martin, the leader of the Viking Mission to Mars, saying that his job as a spacecraft engineer was not to land on Mars, but to land on the </a:t>
            </a:r>
            <a:r>
              <a:rPr lang="en-US" sz="2800" dirty="0">
                <a:solidFill>
                  <a:schemeClr val="accent2">
                    <a:lumMod val="75000"/>
                  </a:schemeClr>
                </a:solidFill>
                <a:latin typeface="Palatino Linotype" panose="02040502050505030304" pitchFamily="18" charset="0"/>
              </a:rPr>
              <a:t>model</a:t>
            </a:r>
            <a:r>
              <a:rPr lang="en-US" sz="2800" dirty="0">
                <a:latin typeface="Palatino Linotype" panose="02040502050505030304" pitchFamily="18" charset="0"/>
              </a:rPr>
              <a:t> of Mars provided by the Geologists</a:t>
            </a:r>
          </a:p>
          <a:p>
            <a:endParaRPr lang="en-US" sz="2800" dirty="0">
              <a:latin typeface="Palatino Linotype" panose="02040502050505030304" pitchFamily="18" charset="0"/>
            </a:endParaRPr>
          </a:p>
          <a:p>
            <a:r>
              <a:rPr lang="en-US" sz="2800" dirty="0">
                <a:latin typeface="Palatino Linotype" panose="02040502050505030304" pitchFamily="18" charset="0"/>
              </a:rPr>
              <a:t>                                        Peter Norvig</a:t>
            </a:r>
          </a:p>
        </p:txBody>
      </p:sp>
      <p:pic>
        <p:nvPicPr>
          <p:cNvPr id="3074" name="Picture 2" descr="Viking at 40: How NASA Mission Brought Mars Into the Light | Space">
            <a:extLst>
              <a:ext uri="{FF2B5EF4-FFF2-40B4-BE49-F238E27FC236}">
                <a16:creationId xmlns:a16="http://schemas.microsoft.com/office/drawing/2014/main" id="{12E5F6FD-3AC3-492C-88AE-476FFAC8C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558" y="1279657"/>
            <a:ext cx="2910481" cy="25102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4E85864-D5AC-453E-BC1E-2F67329AC5D8}"/>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 https://www.space.com/33482-viking-mars-landing-science-legacy.html </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2206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98ED2C-53DE-4BE6-86AC-1FA98E5D7DE3}"/>
              </a:ext>
            </a:extLst>
          </p:cNvPr>
          <p:cNvSpPr>
            <a:spLocks noGrp="1"/>
          </p:cNvSpPr>
          <p:nvPr>
            <p:ph type="title"/>
          </p:nvPr>
        </p:nvSpPr>
        <p:spPr>
          <a:xfrm>
            <a:off x="0" y="2962915"/>
            <a:ext cx="12192000" cy="932170"/>
          </a:xfrm>
        </p:spPr>
        <p:txBody>
          <a:bodyPr>
            <a:normAutofit/>
          </a:bodyPr>
          <a:lstStyle/>
          <a:p>
            <a:pPr algn="ctr"/>
            <a:r>
              <a:rPr lang="en-US" sz="4000" dirty="0">
                <a:solidFill>
                  <a:srgbClr val="C00000"/>
                </a:solidFill>
                <a:latin typeface="OCR A Extended" panose="02010509020102010303" pitchFamily="50" charset="0"/>
                <a:cs typeface="Courier New" panose="02070309020205020404" pitchFamily="49" charset="0"/>
              </a:rPr>
              <a:t> Launch?</a:t>
            </a:r>
          </a:p>
        </p:txBody>
      </p:sp>
      <p:sp>
        <p:nvSpPr>
          <p:cNvPr id="4" name="TextBox 3">
            <a:extLst>
              <a:ext uri="{FF2B5EF4-FFF2-40B4-BE49-F238E27FC236}">
                <a16:creationId xmlns:a16="http://schemas.microsoft.com/office/drawing/2014/main" id="{F67FDF0A-B86B-4F43-81F3-207FCABE8869}"/>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Christian, B (2020). </a:t>
            </a:r>
            <a:r>
              <a:rPr lang="en-US" sz="1400" i="1" dirty="0">
                <a:solidFill>
                  <a:schemeClr val="tx1">
                    <a:lumMod val="50000"/>
                    <a:lumOff val="50000"/>
                  </a:schemeClr>
                </a:solidFill>
                <a:latin typeface="+mj-lt"/>
              </a:rPr>
              <a:t>The alignment problem: Machine learning and human values</a:t>
            </a:r>
            <a:r>
              <a:rPr lang="en-US" sz="1400" b="0" i="0" dirty="0">
                <a:solidFill>
                  <a:schemeClr val="tx1">
                    <a:lumMod val="50000"/>
                    <a:lumOff val="50000"/>
                  </a:schemeClr>
                </a:solidFill>
                <a:effectLst/>
                <a:latin typeface="+mj-lt"/>
              </a:rPr>
              <a:t>. New York, NY: </a:t>
            </a:r>
            <a:r>
              <a:rPr lang="en-US" sz="1400" dirty="0">
                <a:solidFill>
                  <a:schemeClr val="tx1">
                    <a:lumMod val="50000"/>
                    <a:lumOff val="50000"/>
                  </a:schemeClr>
                </a:solidFill>
                <a:latin typeface="+mj-lt"/>
              </a:rPr>
              <a:t>W.W. Norton &amp; Company</a:t>
            </a:r>
            <a:r>
              <a:rPr lang="en-US" sz="1400" b="0" i="0" dirty="0">
                <a:solidFill>
                  <a:schemeClr val="tx1">
                    <a:lumMod val="50000"/>
                    <a:lumOff val="50000"/>
                  </a:schemeClr>
                </a:solidFill>
                <a:effectLst/>
                <a:latin typeface="+mj-lt"/>
              </a:rPr>
              <a:t>.</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193069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0" y="365127"/>
            <a:ext cx="12191999" cy="827416"/>
          </a:xfrm>
        </p:spPr>
        <p:txBody>
          <a:bodyPr>
            <a:normAutofit/>
          </a:bodyPr>
          <a:lstStyle/>
          <a:p>
            <a:pPr algn="ct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Agenda</a:t>
            </a:r>
          </a:p>
        </p:txBody>
      </p:sp>
      <p:sp>
        <p:nvSpPr>
          <p:cNvPr id="6" name="TextBox 5">
            <a:extLst>
              <a:ext uri="{FF2B5EF4-FFF2-40B4-BE49-F238E27FC236}">
                <a16:creationId xmlns:a16="http://schemas.microsoft.com/office/drawing/2014/main" id="{5F30770B-4059-46B9-AF7E-16AC41C008D6}"/>
              </a:ext>
            </a:extLst>
          </p:cNvPr>
          <p:cNvSpPr txBox="1"/>
          <p:nvPr/>
        </p:nvSpPr>
        <p:spPr>
          <a:xfrm>
            <a:off x="524185" y="2216180"/>
            <a:ext cx="10924126" cy="2831544"/>
          </a:xfrm>
          <a:prstGeom prst="rect">
            <a:avLst/>
          </a:prstGeom>
          <a:noFill/>
        </p:spPr>
        <p:txBody>
          <a:bodyPr wrap="square">
            <a:spAutoFit/>
          </a:bodyPr>
          <a:lstStyle/>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Why Ethics Matter in AI</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Two Philosophical Frameworks</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Unbalanced (Biased) Data</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Model Ethics</a:t>
            </a:r>
            <a:endParaRPr lang="en-US" sz="3200" dirty="0">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FDF0A-B86B-4F43-81F3-207FCABE8869}"/>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Christian, B (2020). </a:t>
            </a:r>
            <a:r>
              <a:rPr lang="en-US" sz="1400" i="1" dirty="0">
                <a:solidFill>
                  <a:schemeClr val="tx1">
                    <a:lumMod val="50000"/>
                    <a:lumOff val="50000"/>
                  </a:schemeClr>
                </a:solidFill>
                <a:latin typeface="+mj-lt"/>
              </a:rPr>
              <a:t>The alignment problem: Machine learning and human values</a:t>
            </a:r>
            <a:r>
              <a:rPr lang="en-US" sz="1400" b="0" i="0" dirty="0">
                <a:solidFill>
                  <a:schemeClr val="tx1">
                    <a:lumMod val="50000"/>
                    <a:lumOff val="50000"/>
                  </a:schemeClr>
                </a:solidFill>
                <a:effectLst/>
                <a:latin typeface="+mj-lt"/>
              </a:rPr>
              <a:t>. New York, NY: </a:t>
            </a:r>
            <a:r>
              <a:rPr lang="en-US" sz="1400" dirty="0">
                <a:solidFill>
                  <a:schemeClr val="tx1">
                    <a:lumMod val="50000"/>
                    <a:lumOff val="50000"/>
                  </a:schemeClr>
                </a:solidFill>
                <a:latin typeface="+mj-lt"/>
              </a:rPr>
              <a:t>W.W. Norton &amp; Company</a:t>
            </a:r>
            <a:r>
              <a:rPr lang="en-US" sz="1400" b="0" i="0" dirty="0">
                <a:solidFill>
                  <a:schemeClr val="tx1">
                    <a:lumMod val="50000"/>
                    <a:lumOff val="50000"/>
                  </a:schemeClr>
                </a:solidFill>
                <a:effectLst/>
                <a:latin typeface="+mj-lt"/>
              </a:rPr>
              <a:t>.</a:t>
            </a:r>
            <a:endParaRPr lang="en-US" sz="1400" dirty="0">
              <a:solidFill>
                <a:schemeClr val="tx1">
                  <a:lumMod val="50000"/>
                  <a:lumOff val="50000"/>
                </a:schemeClr>
              </a:solidFill>
              <a:latin typeface="+mj-lt"/>
            </a:endParaRPr>
          </a:p>
        </p:txBody>
      </p:sp>
      <p:sp>
        <p:nvSpPr>
          <p:cNvPr id="5" name="Rectangle 4">
            <a:extLst>
              <a:ext uri="{FF2B5EF4-FFF2-40B4-BE49-F238E27FC236}">
                <a16:creationId xmlns:a16="http://schemas.microsoft.com/office/drawing/2014/main" id="{0965A731-2830-4DB1-946A-F8C5C30B73DE}"/>
              </a:ext>
            </a:extLst>
          </p:cNvPr>
          <p:cNvSpPr/>
          <p:nvPr/>
        </p:nvSpPr>
        <p:spPr>
          <a:xfrm>
            <a:off x="7576057" y="2277538"/>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Maybe</a:t>
            </a:r>
            <a:endParaRPr lang="en-US" dirty="0"/>
          </a:p>
        </p:txBody>
      </p:sp>
      <p:sp>
        <p:nvSpPr>
          <p:cNvPr id="6" name="Rectangle 5">
            <a:extLst>
              <a:ext uri="{FF2B5EF4-FFF2-40B4-BE49-F238E27FC236}">
                <a16:creationId xmlns:a16="http://schemas.microsoft.com/office/drawing/2014/main" id="{8D44F923-3D86-4908-97FD-125E9C627CB1}"/>
              </a:ext>
            </a:extLst>
          </p:cNvPr>
          <p:cNvSpPr/>
          <p:nvPr/>
        </p:nvSpPr>
        <p:spPr>
          <a:xfrm>
            <a:off x="5283200" y="2277538"/>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No</a:t>
            </a:r>
            <a:endParaRPr lang="en-US" dirty="0"/>
          </a:p>
        </p:txBody>
      </p:sp>
      <p:sp>
        <p:nvSpPr>
          <p:cNvPr id="7" name="Rectangle 6">
            <a:extLst>
              <a:ext uri="{FF2B5EF4-FFF2-40B4-BE49-F238E27FC236}">
                <a16:creationId xmlns:a16="http://schemas.microsoft.com/office/drawing/2014/main" id="{E37A3652-4D6A-4FD1-9302-CEAFE2DFAA06}"/>
              </a:ext>
            </a:extLst>
          </p:cNvPr>
          <p:cNvSpPr/>
          <p:nvPr/>
        </p:nvSpPr>
        <p:spPr>
          <a:xfrm>
            <a:off x="3035300" y="2277538"/>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Yes</a:t>
            </a:r>
            <a:endParaRPr lang="en-US" dirty="0"/>
          </a:p>
        </p:txBody>
      </p:sp>
      <p:pic>
        <p:nvPicPr>
          <p:cNvPr id="8" name="Picture 7">
            <a:extLst>
              <a:ext uri="{FF2B5EF4-FFF2-40B4-BE49-F238E27FC236}">
                <a16:creationId xmlns:a16="http://schemas.microsoft.com/office/drawing/2014/main" id="{D73B00BA-7335-481C-AD2B-4C35C7785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340" y="2716240"/>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754185-F777-4356-BFC2-C893078EF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240" y="2716240"/>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CD018EA-1603-410F-ADB6-81AB20E56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6097" y="2716240"/>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30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65FD640-7552-4E33-9D2A-3A512F75AAAA}"/>
              </a:ext>
            </a:extLst>
          </p:cNvPr>
          <p:cNvSpPr>
            <a:spLocks noGrp="1"/>
          </p:cNvSpPr>
          <p:nvPr>
            <p:ph idx="1"/>
          </p:nvPr>
        </p:nvSpPr>
        <p:spPr>
          <a:xfrm>
            <a:off x="1" y="4440432"/>
            <a:ext cx="12192000" cy="1590797"/>
          </a:xfrm>
        </p:spPr>
        <p:txBody>
          <a:bodyPr>
            <a:noAutofit/>
          </a:bodyPr>
          <a:lstStyle/>
          <a:p>
            <a:pPr marL="0" indent="0">
              <a:lnSpc>
                <a:spcPct val="100000"/>
              </a:lnSpc>
              <a:spcBef>
                <a:spcPts val="0"/>
              </a:spcBef>
              <a:buNone/>
            </a:pPr>
            <a:r>
              <a:rPr lang="en-US" sz="2400" dirty="0">
                <a:latin typeface="+mj-lt"/>
              </a:rPr>
              <a:t>                          Jack fruit: 99.6% Confidence Level 		    The Real Deal</a:t>
            </a:r>
          </a:p>
          <a:p>
            <a:pPr marL="0" indent="0">
              <a:lnSpc>
                <a:spcPct val="100000"/>
              </a:lnSpc>
              <a:spcBef>
                <a:spcPts val="0"/>
              </a:spcBef>
              <a:buNone/>
            </a:pPr>
            <a:r>
              <a:rPr lang="en-US" sz="2400" dirty="0">
                <a:latin typeface="+mj-lt"/>
              </a:rPr>
              <a:t>                                                 (AlexNet) 	</a:t>
            </a:r>
          </a:p>
        </p:txBody>
      </p:sp>
      <p:pic>
        <p:nvPicPr>
          <p:cNvPr id="2052" name="Picture 4" descr="7,501 Jackfruit Stock Photos | Free &amp;amp; Royalty-free Jackfruit Images |  Depositphotos">
            <a:extLst>
              <a:ext uri="{FF2B5EF4-FFF2-40B4-BE49-F238E27FC236}">
                <a16:creationId xmlns:a16="http://schemas.microsoft.com/office/drawing/2014/main" id="{9A5DB43F-C5BE-4C91-B287-9FC0F1D39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981" y="1862188"/>
            <a:ext cx="2987262" cy="2255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ur, Color, Abstract wallpaper,blur HD wallpaper,color HD wallpaper,2560x1600 wallpaper">
            <a:extLst>
              <a:ext uri="{FF2B5EF4-FFF2-40B4-BE49-F238E27FC236}">
                <a16:creationId xmlns:a16="http://schemas.microsoft.com/office/drawing/2014/main" id="{50706634-234C-47C6-BB30-88CDF83C3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757" y="1998433"/>
            <a:ext cx="3457575" cy="21600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5AC1EC-7765-4FBF-B3F7-0EBD7D53F73B}"/>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Credits</a:t>
            </a:r>
            <a:r>
              <a:rPr lang="en-US" sz="1400" b="0" i="0" dirty="0">
                <a:solidFill>
                  <a:schemeClr val="tx1">
                    <a:lumMod val="50000"/>
                    <a:lumOff val="50000"/>
                  </a:schemeClr>
                </a:solidFill>
                <a:effectLst/>
                <a:latin typeface="+mj-lt"/>
              </a:rPr>
              <a:t>: </a:t>
            </a:r>
            <a:r>
              <a:rPr lang="en-US" sz="1400" i="1" dirty="0">
                <a:solidFill>
                  <a:schemeClr val="tx1">
                    <a:lumMod val="50000"/>
                    <a:lumOff val="50000"/>
                  </a:schemeClr>
                </a:solidFill>
                <a:latin typeface="+mj-lt"/>
                <a:hlinkClick r:id="rId5">
                  <a:extLst>
                    <a:ext uri="{A12FA001-AC4F-418D-AE19-62706E023703}">
                      <ahyp:hlinkClr xmlns:ahyp="http://schemas.microsoft.com/office/drawing/2018/hyperlinkcolor" val="tx"/>
                    </a:ext>
                  </a:extLst>
                </a:hlinkClick>
              </a:rPr>
              <a:t>https://www.wallpaperbetter.com/3d-and-abstract-wallpaper/blur-color-abstract-174759</a:t>
            </a:r>
            <a:r>
              <a:rPr lang="en-US" sz="1400" i="1" dirty="0">
                <a:solidFill>
                  <a:schemeClr val="tx1">
                    <a:lumMod val="50000"/>
                    <a:lumOff val="50000"/>
                  </a:schemeClr>
                </a:solidFill>
                <a:latin typeface="+mj-lt"/>
              </a:rPr>
              <a:t> ; </a:t>
            </a:r>
            <a:r>
              <a:rPr lang="en-US" sz="1400" i="1" dirty="0">
                <a:solidFill>
                  <a:schemeClr val="tx1">
                    <a:lumMod val="50000"/>
                    <a:lumOff val="50000"/>
                  </a:schemeClr>
                </a:solidFill>
                <a:latin typeface="+mj-lt"/>
                <a:hlinkClick r:id="rId6">
                  <a:extLst>
                    <a:ext uri="{A12FA001-AC4F-418D-AE19-62706E023703}">
                      <ahyp:hlinkClr xmlns:ahyp="http://schemas.microsoft.com/office/drawing/2018/hyperlinkcolor" val="tx"/>
                    </a:ext>
                  </a:extLst>
                </a:hlinkClick>
              </a:rPr>
              <a:t>https://depositphotos.com/stock-photos/jackfruit.html</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20542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618696" y="2480022"/>
            <a:ext cx="10954606" cy="1897955"/>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Insect Classification (Discussion question)</a:t>
            </a:r>
            <a:endParaRPr lang="en-US" sz="2400" b="1" dirty="0">
              <a:effectLst/>
              <a:latin typeface="Palatino Linotype" panose="02040502050505030304" pitchFamily="18"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What assumption(s) underpin the automated classification system Thomas Dietterich created?</a:t>
            </a:r>
            <a:endParaRPr lang="en-US" dirty="0">
              <a:solidFill>
                <a:srgbClr val="000000"/>
              </a:solidFill>
              <a:latin typeface="Palatino Linotype" panose="02040502050505030304" pitchFamily="18" charset="0"/>
            </a:endParaRPr>
          </a:p>
          <a:p>
            <a:pPr rtl="0" fontAlgn="base">
              <a:spcBef>
                <a:spcPts val="0"/>
              </a:spcBef>
              <a:spcAft>
                <a:spcPts val="0"/>
              </a:spcAft>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https://bit.ly/3kFZWFJ</a:t>
            </a:r>
            <a:r>
              <a:rPr lang="en-US" dirty="0">
                <a:latin typeface="Palatino Linotype" panose="02040502050505030304" pitchFamily="18" charset="0"/>
              </a:rPr>
              <a:t> </a:t>
            </a:r>
          </a:p>
        </p:txBody>
      </p:sp>
      <p:pic>
        <p:nvPicPr>
          <p:cNvPr id="5" name="Picture 4">
            <a:extLst>
              <a:ext uri="{FF2B5EF4-FFF2-40B4-BE49-F238E27FC236}">
                <a16:creationId xmlns:a16="http://schemas.microsoft.com/office/drawing/2014/main" id="{4BD5A503-02A6-4FCA-8A0F-9CC9FB043AC6}"/>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297729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0" y="365760"/>
            <a:ext cx="12192000" cy="646331"/>
          </a:xfrm>
          <a:prstGeom prst="rect">
            <a:avLst/>
          </a:prstGeom>
          <a:noFill/>
        </p:spPr>
        <p:txBody>
          <a:bodyPr wrap="square">
            <a:spAutoFit/>
          </a:bodyPr>
          <a:lstStyle/>
          <a:p>
            <a:pPr algn="ctr" rtl="0">
              <a:spcBef>
                <a:spcPts val="1600"/>
              </a:spcBef>
              <a:spcAft>
                <a:spcPts val="400"/>
              </a:spcAft>
            </a:pPr>
            <a:r>
              <a:rPr lang="en-US" sz="3600" dirty="0">
                <a:solidFill>
                  <a:srgbClr val="000000"/>
                </a:solidFill>
                <a:latin typeface="Palatino Linotype" panose="02040502050505030304" pitchFamily="18" charset="0"/>
              </a:rPr>
              <a:t>Open Category Problem</a:t>
            </a:r>
          </a:p>
        </p:txBody>
      </p:sp>
      <p:pic>
        <p:nvPicPr>
          <p:cNvPr id="1026" name="Picture 2" descr="A Basic Guide to the Electronic Common Technical Document">
            <a:extLst>
              <a:ext uri="{FF2B5EF4-FFF2-40B4-BE49-F238E27FC236}">
                <a16:creationId xmlns:a16="http://schemas.microsoft.com/office/drawing/2014/main" id="{9AEB4F1E-240E-47E6-8EA2-91A764E06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490" y="1994597"/>
            <a:ext cx="4351020" cy="286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0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3EB0A3-E7DB-46C6-82BA-CA1727EBAB0E}"/>
              </a:ext>
            </a:extLst>
          </p:cNvPr>
          <p:cNvSpPr txBox="1">
            <a:spLocks/>
          </p:cNvSpPr>
          <p:nvPr/>
        </p:nvSpPr>
        <p:spPr>
          <a:xfrm>
            <a:off x="0" y="2574446"/>
            <a:ext cx="12192000" cy="1709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All models are wrong, but some are useful</a:t>
            </a:r>
          </a:p>
          <a:p>
            <a:pPr algn="ctr"/>
            <a:r>
              <a:rPr lang="en-US" sz="2000" dirty="0">
                <a:latin typeface="Palatino Linotype" panose="02040502050505030304" pitchFamily="18" charset="0"/>
                <a:cs typeface="Segoe UI Light" panose="020B0502040204020203" pitchFamily="34" charset="0"/>
              </a:rPr>
              <a:t>George E.P. Box</a:t>
            </a:r>
          </a:p>
          <a:p>
            <a:pPr algn="ctr"/>
            <a:endParaRPr lang="en-US" sz="36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77199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682062"/>
            <a:ext cx="12192000" cy="559565"/>
          </a:xfrm>
        </p:spPr>
        <p:txBody>
          <a:bodyPr>
            <a:noAutofit/>
          </a:bodyPr>
          <a:lstStyle/>
          <a:p>
            <a:pPr algn="ctr"/>
            <a:r>
              <a:rPr lang="en-US" sz="3600" dirty="0">
                <a:solidFill>
                  <a:schemeClr val="tx1">
                    <a:lumMod val="65000"/>
                    <a:lumOff val="35000"/>
                  </a:schemeClr>
                </a:solidFill>
                <a:latin typeface="Palatino Linotype" panose="02040502050505030304" pitchFamily="18" charset="0"/>
              </a:rPr>
              <a:t>Practical Guidelines</a:t>
            </a:r>
          </a:p>
        </p:txBody>
      </p:sp>
      <p:pic>
        <p:nvPicPr>
          <p:cNvPr id="4" name="Picture 2" descr="Free Handout Cliparts, Download Free Handout Cliparts png images, Free  ClipArts on Clipart Library">
            <a:extLst>
              <a:ext uri="{FF2B5EF4-FFF2-40B4-BE49-F238E27FC236}">
                <a16:creationId xmlns:a16="http://schemas.microsoft.com/office/drawing/2014/main" id="{ED724E2C-5084-4A86-83E9-6EBA52BA1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44ED5C-4F5D-45E4-8AB5-7AE0A674987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http://clipart-library.com/clipart/338971.htm</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12860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Salganik, M. J. (2019). </a:t>
            </a:r>
            <a:r>
              <a:rPr lang="en-US" sz="2400" i="1" dirty="0">
                <a:solidFill>
                  <a:schemeClr val="tx1">
                    <a:lumMod val="85000"/>
                    <a:lumOff val="15000"/>
                  </a:schemeClr>
                </a:solidFill>
                <a:latin typeface="Palatino Linotype" panose="02040502050505030304" pitchFamily="18" charset="0"/>
              </a:rPr>
              <a:t>Bit by bit: Social research in the digital age.  </a:t>
            </a:r>
            <a:r>
              <a:rPr lang="en-US" sz="2400" dirty="0">
                <a:solidFill>
                  <a:schemeClr val="tx1">
                    <a:lumMod val="85000"/>
                    <a:lumOff val="15000"/>
                  </a:schemeClr>
                </a:solidFill>
                <a:latin typeface="Palatino Linotype" panose="02040502050505030304" pitchFamily="18" charset="0"/>
              </a:rPr>
              <a:t>Princeton, NJ: Princeton University Press</a:t>
            </a:r>
          </a:p>
          <a:p>
            <a:pPr marL="0" indent="0">
              <a:lnSpc>
                <a:spcPct val="100000"/>
              </a:lnSpc>
              <a:spcBef>
                <a:spcPts val="0"/>
              </a:spcBef>
              <a:buNone/>
            </a:pPr>
            <a:endParaRPr lang="en-US" sz="2400" dirty="0">
              <a:solidFill>
                <a:schemeClr val="tx1">
                  <a:lumMod val="85000"/>
                  <a:lumOff val="15000"/>
                </a:schemeClr>
              </a:solidFill>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Howard, J. &amp; Gugger, S. (2020). </a:t>
            </a:r>
            <a:r>
              <a:rPr lang="en-US" sz="2400" i="1" dirty="0">
                <a:solidFill>
                  <a:schemeClr val="tx1">
                    <a:lumMod val="85000"/>
                    <a:lumOff val="15000"/>
                  </a:schemeClr>
                </a:solidFill>
                <a:latin typeface="Palatino Linotype" panose="02040502050505030304" pitchFamily="18" charset="0"/>
              </a:rPr>
              <a:t>Deep learning for coders with fastai &amp; PyTorch: AI applications without a PhD.  </a:t>
            </a:r>
            <a:r>
              <a:rPr lang="en-US" sz="2400" dirty="0">
                <a:solidFill>
                  <a:schemeClr val="tx1">
                    <a:lumMod val="85000"/>
                    <a:lumOff val="15000"/>
                  </a:schemeClr>
                </a:solidFill>
                <a:latin typeface="Palatino Linotype" panose="02040502050505030304" pitchFamily="18" charset="0"/>
              </a:rPr>
              <a:t>Sebastopol, CA: O’Reilly-Media</a:t>
            </a: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61875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D6A09C-14BD-4827-827A-532D40118BE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8477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Statistical Power &amp; Data Ethics</a:t>
            </a:r>
          </a:p>
        </p:txBody>
      </p:sp>
      <p:pic>
        <p:nvPicPr>
          <p:cNvPr id="9" name="Picture 8" descr="Logo, icon&#10;&#10;Description automatically generated">
            <a:extLst>
              <a:ext uri="{FF2B5EF4-FFF2-40B4-BE49-F238E27FC236}">
                <a16:creationId xmlns:a16="http://schemas.microsoft.com/office/drawing/2014/main" id="{B455383E-0A2A-4909-8A69-873EC609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721" y="2154476"/>
            <a:ext cx="3322558" cy="3269294"/>
          </a:xfrm>
          <a:prstGeom prst="rect">
            <a:avLst/>
          </a:prstGeom>
        </p:spPr>
      </p:pic>
    </p:spTree>
    <p:extLst>
      <p:ext uri="{BB962C8B-B14F-4D97-AF65-F5344CB8AC3E}">
        <p14:creationId xmlns:p14="http://schemas.microsoft.com/office/powerpoint/2010/main" val="335464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pic>
        <p:nvPicPr>
          <p:cNvPr id="1026" name="Picture 2" descr="IBM Logo Transparent PNG, IBM Emblem Free Download - Free Transparent PNG  Logos">
            <a:extLst>
              <a:ext uri="{FF2B5EF4-FFF2-40B4-BE49-F238E27FC236}">
                <a16:creationId xmlns:a16="http://schemas.microsoft.com/office/drawing/2014/main" id="{AD1F817E-EBAC-4B85-A755-D17FE2334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08" y="2040006"/>
            <a:ext cx="3703983" cy="277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7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BDB90-DEEA-4DE3-A3F9-5E48C44137B9}"/>
              </a:ext>
            </a:extLst>
          </p:cNvPr>
          <p:cNvPicPr>
            <a:picLocks noChangeAspect="1"/>
          </p:cNvPicPr>
          <p:nvPr/>
        </p:nvPicPr>
        <p:blipFill>
          <a:blip r:embed="rId3"/>
          <a:stretch>
            <a:fillRect/>
          </a:stretch>
        </p:blipFill>
        <p:spPr>
          <a:xfrm>
            <a:off x="1929114" y="978061"/>
            <a:ext cx="8333772" cy="4901878"/>
          </a:xfrm>
          <a:prstGeom prst="rect">
            <a:avLst/>
          </a:prstGeom>
        </p:spPr>
      </p:pic>
      <p:sp>
        <p:nvSpPr>
          <p:cNvPr id="4" name="TextBox 3">
            <a:extLst>
              <a:ext uri="{FF2B5EF4-FFF2-40B4-BE49-F238E27FC236}">
                <a16:creationId xmlns:a16="http://schemas.microsoft.com/office/drawing/2014/main" id="{46DF0F14-6CB4-48BD-97D4-6AC50E7B5005}"/>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a:t>
            </a:r>
            <a:r>
              <a:rPr lang="en-US" sz="1400" dirty="0">
                <a:solidFill>
                  <a:schemeClr val="tx1">
                    <a:lumMod val="50000"/>
                    <a:lumOff val="50000"/>
                  </a:schemeClr>
                </a:solidFill>
                <a:latin typeface="+mj-lt"/>
              </a:rPr>
              <a:t>Aurelien, G</a:t>
            </a:r>
            <a:r>
              <a:rPr lang="en-US" sz="1400" b="0" i="0" dirty="0">
                <a:solidFill>
                  <a:schemeClr val="tx1">
                    <a:lumMod val="50000"/>
                    <a:lumOff val="50000"/>
                  </a:schemeClr>
                </a:solidFill>
                <a:effectLst/>
                <a:latin typeface="+mj-lt"/>
              </a:rPr>
              <a:t> (2019). </a:t>
            </a:r>
            <a:r>
              <a:rPr lang="en-US" sz="1400" b="0" i="1" dirty="0">
                <a:solidFill>
                  <a:schemeClr val="tx1">
                    <a:lumMod val="50000"/>
                    <a:lumOff val="50000"/>
                  </a:schemeClr>
                </a:solidFill>
                <a:effectLst/>
                <a:latin typeface="+mj-lt"/>
              </a:rPr>
              <a:t>Hands-on machine le</a:t>
            </a:r>
            <a:r>
              <a:rPr lang="en-US" sz="1400" i="1" dirty="0">
                <a:solidFill>
                  <a:schemeClr val="tx1">
                    <a:lumMod val="50000"/>
                    <a:lumOff val="50000"/>
                  </a:schemeClr>
                </a:solidFill>
                <a:latin typeface="+mj-lt"/>
              </a:rPr>
              <a:t>arning with Sci-Kit Learn, Keras &amp; Tensorflow</a:t>
            </a:r>
            <a:r>
              <a:rPr lang="en-US" sz="1400" b="0" i="0" dirty="0">
                <a:solidFill>
                  <a:schemeClr val="tx1">
                    <a:lumMod val="50000"/>
                    <a:lumOff val="50000"/>
                  </a:schemeClr>
                </a:solidFill>
                <a:effectLst/>
                <a:latin typeface="+mj-lt"/>
              </a:rPr>
              <a:t>. </a:t>
            </a:r>
            <a:r>
              <a:rPr lang="en-US" sz="1400" b="0" i="0" dirty="0">
                <a:solidFill>
                  <a:schemeClr val="tx1">
                    <a:lumMod val="50000"/>
                    <a:lumOff val="50000"/>
                  </a:schemeClr>
                </a:solidFill>
                <a:effectLst/>
                <a:latin typeface="+mj-lt"/>
                <a:ea typeface="Verdana" panose="020B0604030504040204" pitchFamily="34" charset="0"/>
              </a:rPr>
              <a:t>Sebastopol, CA: O'Reilly Media, Inc</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30901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9B2464A3-74EF-4461-AA43-D61E9579CFB4}"/>
              </a:ext>
            </a:extLst>
          </p:cNvPr>
          <p:cNvSpPr txBox="1"/>
          <p:nvPr/>
        </p:nvSpPr>
        <p:spPr>
          <a:xfrm>
            <a:off x="618697" y="1995607"/>
            <a:ext cx="10954606" cy="3816429"/>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Google Image Dataset (Discussion questions)</a:t>
            </a:r>
          </a:p>
          <a:p>
            <a:pPr rtl="0">
              <a:spcBef>
                <a:spcPts val="1600"/>
              </a:spcBef>
              <a:spcAft>
                <a:spcPts val="400"/>
              </a:spcAft>
            </a:pPr>
            <a:endParaRPr lang="en-US" b="1" dirty="0">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Do the researchers adequately describe how the dataset was created as well as its contents?</a:t>
            </a:r>
          </a:p>
          <a:p>
            <a:pPr rtl="0" fontAlgn="base">
              <a:spcBef>
                <a:spcPts val="0"/>
              </a:spcBef>
              <a:spcAft>
                <a:spcPts val="0"/>
              </a:spcAft>
              <a:buFont typeface="+mj-lt"/>
              <a:buAutoNum type="arabicPeriod"/>
            </a:pP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How transparent should a private company be about the data used for published research?</a:t>
            </a:r>
          </a:p>
          <a:p>
            <a:pPr rtl="0" fontAlgn="base">
              <a:spcBef>
                <a:spcPts val="0"/>
              </a:spcBef>
              <a:spcAft>
                <a:spcPts val="0"/>
              </a:spcAft>
              <a:buFont typeface="+mj-lt"/>
              <a:buAutoNum type="arabicPeriod"/>
            </a:pP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Should all data be FAIR (Findable, Accessible, Interoperable, Reusable)?  If not, what kinds of data ought to be exempted and why?</a:t>
            </a:r>
          </a:p>
          <a:p>
            <a:pPr rtl="0" fontAlgn="base">
              <a:spcBef>
                <a:spcPts val="0"/>
              </a:spcBef>
              <a:spcAft>
                <a:spcPts val="0"/>
              </a:spcAft>
            </a:pPr>
            <a:endParaRPr lang="en-US" sz="1800" b="0" i="0" u="none" strike="noStrike" dirty="0">
              <a:solidFill>
                <a:srgbClr val="000000"/>
              </a:solidFill>
              <a:effectLst/>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https://bit.ly/3HoHcVe</a:t>
            </a:r>
            <a:r>
              <a:rPr lang="en-US" dirty="0">
                <a:latin typeface="Palatino Linotype" panose="02040502050505030304" pitchFamily="18" charset="0"/>
              </a:rPr>
              <a:t> </a:t>
            </a: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endParaRPr lang="en-US" dirty="0">
              <a:solidFill>
                <a:srgbClr val="000000"/>
              </a:solidFill>
              <a:latin typeface="Palatino Linotype" panose="02040502050505030304" pitchFamily="18" charset="0"/>
            </a:endParaRPr>
          </a:p>
          <a:p>
            <a:pPr rtl="0" fontAlgn="base">
              <a:spcBef>
                <a:spcPts val="0"/>
              </a:spcBef>
              <a:spcAft>
                <a:spcPts val="0"/>
              </a:spcAft>
            </a:pPr>
            <a:endParaRPr lang="en-US" sz="1800" b="0" i="0" u="none" strike="noStrike" dirty="0">
              <a:solidFill>
                <a:srgbClr val="000000"/>
              </a:solidFill>
              <a:effectLst/>
              <a:latin typeface="Palatino Linotype" panose="02040502050505030304" pitchFamily="18" charset="0"/>
            </a:endParaRPr>
          </a:p>
        </p:txBody>
      </p:sp>
      <p:pic>
        <p:nvPicPr>
          <p:cNvPr id="11" name="Picture 10">
            <a:extLst>
              <a:ext uri="{FF2B5EF4-FFF2-40B4-BE49-F238E27FC236}">
                <a16:creationId xmlns:a16="http://schemas.microsoft.com/office/drawing/2014/main" id="{2F424833-A155-4AB2-ADE8-D904CF60548F}"/>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3774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9B2464A3-74EF-4461-AA43-D61E9579CFB4}"/>
              </a:ext>
            </a:extLst>
          </p:cNvPr>
          <p:cNvSpPr txBox="1"/>
          <p:nvPr/>
        </p:nvSpPr>
        <p:spPr>
          <a:xfrm>
            <a:off x="618697" y="1508760"/>
            <a:ext cx="10954606" cy="4944943"/>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Encore Discussion questions</a:t>
            </a:r>
            <a:endParaRPr lang="en-US" sz="2400" b="1" dirty="0">
              <a:effectLst/>
              <a:latin typeface="Palatino Linotype" panose="02040502050505030304" pitchFamily="18"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In this case-study, the IRB at Georgia Tech declined review because it did not involve human subjects.</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In your opinion, were human subjects involved in this study?</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From an ethical point-of-view, was the decision to decline review right or wrong?</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What ethical obligations do researchers have in cases where an IRB declines review?</a:t>
            </a: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As well, the study did not include informed consent.</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Was informed consent needed in this particular case?</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Are there cases where the value of the research might override informed consent?</a:t>
            </a: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https://bit.ly/30x2wXR</a:t>
            </a:r>
            <a:r>
              <a:rPr lang="en-US" dirty="0">
                <a:latin typeface="Palatino Linotype" panose="02040502050505030304" pitchFamily="18" charset="0"/>
              </a:rPr>
              <a:t> </a:t>
            </a:r>
          </a:p>
        </p:txBody>
      </p:sp>
      <p:pic>
        <p:nvPicPr>
          <p:cNvPr id="8" name="Picture 7">
            <a:extLst>
              <a:ext uri="{FF2B5EF4-FFF2-40B4-BE49-F238E27FC236}">
                <a16:creationId xmlns:a16="http://schemas.microsoft.com/office/drawing/2014/main" id="{2675B1D6-972F-469F-B44A-3448E929742A}"/>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415140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icture of IBM CEO Tom Watson Sr. meeting with Adolf Hitler">
            <a:extLst>
              <a:ext uri="{FF2B5EF4-FFF2-40B4-BE49-F238E27FC236}">
                <a16:creationId xmlns:a16="http://schemas.microsoft.com/office/drawing/2014/main" id="{8FBC9470-9CBF-4C82-B856-336AEFEFD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47775"/>
            <a:ext cx="5715000" cy="4362450"/>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35803F27-984A-4E79-8E0F-328D7D7DA134}"/>
              </a:ext>
            </a:extLst>
          </p:cNvPr>
          <p:cNvSpPr/>
          <p:nvPr/>
        </p:nvSpPr>
        <p:spPr>
          <a:xfrm>
            <a:off x="3421380" y="2146852"/>
            <a:ext cx="994410" cy="10601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FB66203-E812-42B2-BE8D-7617F66D9F32}"/>
              </a:ext>
            </a:extLst>
          </p:cNvPr>
          <p:cNvSpPr/>
          <p:nvPr/>
        </p:nvSpPr>
        <p:spPr>
          <a:xfrm>
            <a:off x="4415790" y="1788032"/>
            <a:ext cx="924836" cy="955167"/>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80966A-6E0A-4ECE-8146-BADD2890D228}"/>
              </a:ext>
            </a:extLst>
          </p:cNvPr>
          <p:cNvSpPr txBox="1"/>
          <p:nvPr/>
        </p:nvSpPr>
        <p:spPr>
          <a:xfrm>
            <a:off x="1978219" y="2503670"/>
            <a:ext cx="1260281" cy="369332"/>
          </a:xfrm>
          <a:prstGeom prst="rect">
            <a:avLst/>
          </a:prstGeom>
          <a:noFill/>
        </p:spPr>
        <p:txBody>
          <a:bodyPr wrap="none" rtlCol="0">
            <a:spAutoFit/>
          </a:bodyPr>
          <a:lstStyle/>
          <a:p>
            <a:r>
              <a:rPr lang="en-US" dirty="0">
                <a:solidFill>
                  <a:schemeClr val="tx1">
                    <a:lumMod val="75000"/>
                    <a:lumOff val="25000"/>
                  </a:schemeClr>
                </a:solidFill>
              </a:rPr>
              <a:t>Adolf Hitler</a:t>
            </a:r>
          </a:p>
        </p:txBody>
      </p:sp>
      <p:sp>
        <p:nvSpPr>
          <p:cNvPr id="6" name="TextBox 5">
            <a:extLst>
              <a:ext uri="{FF2B5EF4-FFF2-40B4-BE49-F238E27FC236}">
                <a16:creationId xmlns:a16="http://schemas.microsoft.com/office/drawing/2014/main" id="{6733833E-7B44-44A1-A197-CA0CDFFFC5DD}"/>
              </a:ext>
            </a:extLst>
          </p:cNvPr>
          <p:cNvSpPr txBox="1"/>
          <p:nvPr/>
        </p:nvSpPr>
        <p:spPr>
          <a:xfrm>
            <a:off x="4415790" y="1333238"/>
            <a:ext cx="2256387" cy="369332"/>
          </a:xfrm>
          <a:prstGeom prst="rect">
            <a:avLst/>
          </a:prstGeom>
          <a:noFill/>
        </p:spPr>
        <p:txBody>
          <a:bodyPr wrap="none" rtlCol="0">
            <a:spAutoFit/>
          </a:bodyPr>
          <a:lstStyle/>
          <a:p>
            <a:r>
              <a:rPr lang="en-US" dirty="0">
                <a:solidFill>
                  <a:schemeClr val="tx1">
                    <a:lumMod val="75000"/>
                    <a:lumOff val="25000"/>
                  </a:schemeClr>
                </a:solidFill>
              </a:rPr>
              <a:t>Thomas J. Watson (Sr)</a:t>
            </a:r>
          </a:p>
        </p:txBody>
      </p:sp>
      <p:sp>
        <p:nvSpPr>
          <p:cNvPr id="5" name="TextBox 4">
            <a:extLst>
              <a:ext uri="{FF2B5EF4-FFF2-40B4-BE49-F238E27FC236}">
                <a16:creationId xmlns:a16="http://schemas.microsoft.com/office/drawing/2014/main" id="{322E1CBE-2C44-4BDD-9F63-3C84D10B5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Howard, J. &amp; Gugger S. (2020). </a:t>
            </a:r>
            <a:r>
              <a:rPr lang="en-US" sz="1400" i="1" dirty="0">
                <a:solidFill>
                  <a:schemeClr val="tx1">
                    <a:lumMod val="65000"/>
                    <a:lumOff val="35000"/>
                  </a:schemeClr>
                </a:solidFill>
                <a:latin typeface="+mj-lt"/>
                <a:ea typeface="Verdana" panose="020B0604030504040204" pitchFamily="34" charset="0"/>
              </a:rPr>
              <a:t>Deep learning for coders with fastai &amp; Pytorch: AI applications without a PhD</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6943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cture of a punch card used by IBM in concentration camps">
            <a:extLst>
              <a:ext uri="{FF2B5EF4-FFF2-40B4-BE49-F238E27FC236}">
                <a16:creationId xmlns:a16="http://schemas.microsoft.com/office/drawing/2014/main" id="{18282E63-2D9A-4E1B-B8A9-AA2DD533C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7145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2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ial Recognition Tech Keeps Its Digital Eye On The Masses, And So Do The  Organizations Using It">
            <a:extLst>
              <a:ext uri="{FF2B5EF4-FFF2-40B4-BE49-F238E27FC236}">
                <a16:creationId xmlns:a16="http://schemas.microsoft.com/office/drawing/2014/main" id="{7CB3CB11-F531-4405-A8C1-38DD30581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365" y="1926195"/>
            <a:ext cx="4503269" cy="30056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F59E4C-203A-4AAF-A140-434A8282A585}"/>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50000"/>
                    <a:lumOff val="50000"/>
                  </a:schemeClr>
                </a:solidFill>
                <a:latin typeface="+mj-lt"/>
                <a:ea typeface="Verdana" panose="020B0604030504040204" pitchFamily="34" charset="0"/>
              </a:rPr>
              <a:t>Image Credit: </a:t>
            </a:r>
            <a:r>
              <a:rPr lang="en-US" sz="1400" b="0" i="0" dirty="0">
                <a:solidFill>
                  <a:schemeClr val="tx1">
                    <a:lumMod val="50000"/>
                    <a:lumOff val="50000"/>
                  </a:schemeClr>
                </a:solidFill>
                <a:effectLst/>
                <a:latin typeface="+mj-lt"/>
                <a:ea typeface="Verdana" panose="020B0604030504040204" pitchFamily="34" charset="0"/>
              </a:rPr>
              <a:t> </a:t>
            </a:r>
            <a:r>
              <a:rPr lang="en-US" sz="1400" dirty="0">
                <a:solidFill>
                  <a:schemeClr val="tx1">
                    <a:lumMod val="50000"/>
                    <a:lumOff val="50000"/>
                  </a:schemeClr>
                </a:solidFill>
                <a:latin typeface="+mj-lt"/>
              </a:rPr>
              <a:t>https://semify.com/?Facial-Recognition-Tech-Keeps-Its-Digital-Eye-On-The-Masses,-And-So-Do-The-Organizations-Using-It-&amp;AID=1779</a:t>
            </a:r>
          </a:p>
          <a:p>
            <a:endParaRPr lang="en-US" sz="1400" dirty="0">
              <a:solidFill>
                <a:schemeClr val="tx1">
                  <a:lumMod val="50000"/>
                  <a:lumOff val="50000"/>
                </a:schemeClr>
              </a:solidFill>
              <a:latin typeface="+mj-lt"/>
              <a:ea typeface="Verdana" panose="020B0604030504040204" pitchFamily="34" charset="0"/>
            </a:endParaRPr>
          </a:p>
        </p:txBody>
      </p:sp>
    </p:spTree>
    <p:extLst>
      <p:ext uri="{BB962C8B-B14F-4D97-AF65-F5344CB8AC3E}">
        <p14:creationId xmlns:p14="http://schemas.microsoft.com/office/powerpoint/2010/main" val="243344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0B686E-852C-4E60-A05C-0CCB2FCC2206}"/>
              </a:ext>
            </a:extLst>
          </p:cNvPr>
          <p:cNvSpPr/>
          <p:nvPr/>
        </p:nvSpPr>
        <p:spPr>
          <a:xfrm>
            <a:off x="7253262" y="3797186"/>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Maybe</a:t>
            </a:r>
            <a:endParaRPr lang="en-US" dirty="0"/>
          </a:p>
        </p:txBody>
      </p:sp>
      <p:sp>
        <p:nvSpPr>
          <p:cNvPr id="8" name="Rectangle 7">
            <a:extLst>
              <a:ext uri="{FF2B5EF4-FFF2-40B4-BE49-F238E27FC236}">
                <a16:creationId xmlns:a16="http://schemas.microsoft.com/office/drawing/2014/main" id="{5D152B19-BE45-425A-98CA-13C2BD7B2868}"/>
              </a:ext>
            </a:extLst>
          </p:cNvPr>
          <p:cNvSpPr/>
          <p:nvPr/>
        </p:nvSpPr>
        <p:spPr>
          <a:xfrm>
            <a:off x="4960405" y="3797186"/>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No</a:t>
            </a:r>
            <a:endParaRPr lang="en-US" dirty="0"/>
          </a:p>
        </p:txBody>
      </p:sp>
      <p:sp>
        <p:nvSpPr>
          <p:cNvPr id="2" name="Rectangle 1">
            <a:extLst>
              <a:ext uri="{FF2B5EF4-FFF2-40B4-BE49-F238E27FC236}">
                <a16:creationId xmlns:a16="http://schemas.microsoft.com/office/drawing/2014/main" id="{796B247D-42CF-4169-8E49-0D0399F19725}"/>
              </a:ext>
            </a:extLst>
          </p:cNvPr>
          <p:cNvSpPr/>
          <p:nvPr/>
        </p:nvSpPr>
        <p:spPr>
          <a:xfrm>
            <a:off x="2712505" y="3797186"/>
            <a:ext cx="1625600"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Yes</a:t>
            </a:r>
            <a:endParaRPr lang="en-US" dirty="0"/>
          </a:p>
        </p:txBody>
      </p:sp>
      <p:pic>
        <p:nvPicPr>
          <p:cNvPr id="5" name="Picture 4">
            <a:extLst>
              <a:ext uri="{FF2B5EF4-FFF2-40B4-BE49-F238E27FC236}">
                <a16:creationId xmlns:a16="http://schemas.microsoft.com/office/drawing/2014/main" id="{B3DFFDEF-2165-44D7-ABC7-0588FA782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545" y="4235888"/>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80AF249-125D-44A1-A48B-7B492FE04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445" y="4235888"/>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0505DFE-44A4-4B3F-ACF5-03B66CFD3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302" y="4235888"/>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text, clipart&#10;&#10;Description automatically generated">
            <a:extLst>
              <a:ext uri="{FF2B5EF4-FFF2-40B4-BE49-F238E27FC236}">
                <a16:creationId xmlns:a16="http://schemas.microsoft.com/office/drawing/2014/main" id="{95173D85-D9A7-4C17-8E98-8931ECC77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178" y="1274821"/>
            <a:ext cx="6772054" cy="1735759"/>
          </a:xfrm>
          <a:prstGeom prst="rect">
            <a:avLst/>
          </a:prstGeom>
        </p:spPr>
      </p:pic>
    </p:spTree>
    <p:extLst>
      <p:ext uri="{BB962C8B-B14F-4D97-AF65-F5344CB8AC3E}">
        <p14:creationId xmlns:p14="http://schemas.microsoft.com/office/powerpoint/2010/main" val="96970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5F30770B-4059-46B9-AF7E-16AC41C008D6}"/>
              </a:ext>
            </a:extLst>
          </p:cNvPr>
          <p:cNvSpPr txBox="1"/>
          <p:nvPr/>
        </p:nvSpPr>
        <p:spPr>
          <a:xfrm>
            <a:off x="0" y="3136612"/>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Two Philosophical Frameworks</a:t>
            </a:r>
          </a:p>
        </p:txBody>
      </p:sp>
    </p:spTree>
    <p:extLst>
      <p:ext uri="{BB962C8B-B14F-4D97-AF65-F5344CB8AC3E}">
        <p14:creationId xmlns:p14="http://schemas.microsoft.com/office/powerpoint/2010/main" val="35754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B1F5CB85-96EA-468D-8F87-F881FC90F478}"/>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Salganik, M. J. (2018). </a:t>
            </a:r>
            <a:r>
              <a:rPr lang="en-US" sz="1400" b="0" i="1" dirty="0">
                <a:solidFill>
                  <a:schemeClr val="tx1">
                    <a:lumMod val="50000"/>
                    <a:lumOff val="50000"/>
                  </a:schemeClr>
                </a:solidFill>
                <a:effectLst/>
                <a:latin typeface="+mj-lt"/>
              </a:rPr>
              <a:t>Bit by bit: Social research in the digital age</a:t>
            </a:r>
            <a:r>
              <a:rPr lang="en-US" sz="1400" b="0" i="0" dirty="0">
                <a:solidFill>
                  <a:schemeClr val="tx1">
                    <a:lumMod val="50000"/>
                    <a:lumOff val="50000"/>
                  </a:schemeClr>
                </a:solidFill>
                <a:effectLst/>
                <a:latin typeface="+mj-lt"/>
              </a:rPr>
              <a:t>. Princeton, NJ: Princeton University Press.</a:t>
            </a:r>
            <a:endParaRPr lang="en-US" sz="1400" dirty="0">
              <a:solidFill>
                <a:schemeClr val="tx1">
                  <a:lumMod val="50000"/>
                  <a:lumOff val="50000"/>
                </a:schemeClr>
              </a:solidFill>
              <a:latin typeface="+mj-lt"/>
            </a:endParaRPr>
          </a:p>
        </p:txBody>
      </p:sp>
      <p:pic>
        <p:nvPicPr>
          <p:cNvPr id="3" name="Picture 2">
            <a:extLst>
              <a:ext uri="{FF2B5EF4-FFF2-40B4-BE49-F238E27FC236}">
                <a16:creationId xmlns:a16="http://schemas.microsoft.com/office/drawing/2014/main" id="{70F9C419-A4E5-4A8E-9446-5288763069D2}"/>
              </a:ext>
            </a:extLst>
          </p:cNvPr>
          <p:cNvPicPr>
            <a:picLocks noChangeAspect="1"/>
          </p:cNvPicPr>
          <p:nvPr/>
        </p:nvPicPr>
        <p:blipFill>
          <a:blip r:embed="rId3"/>
          <a:stretch>
            <a:fillRect/>
          </a:stretch>
        </p:blipFill>
        <p:spPr>
          <a:xfrm>
            <a:off x="4491452" y="2339975"/>
            <a:ext cx="3757735" cy="2178050"/>
          </a:xfrm>
          <a:prstGeom prst="rect">
            <a:avLst/>
          </a:prstGeom>
        </p:spPr>
      </p:pic>
      <p:pic>
        <p:nvPicPr>
          <p:cNvPr id="7" name="Picture 6">
            <a:extLst>
              <a:ext uri="{FF2B5EF4-FFF2-40B4-BE49-F238E27FC236}">
                <a16:creationId xmlns:a16="http://schemas.microsoft.com/office/drawing/2014/main" id="{2FD32773-BD14-4CB4-9E9D-8B6ABC1E3042}"/>
              </a:ext>
            </a:extLst>
          </p:cNvPr>
          <p:cNvPicPr>
            <a:picLocks noChangeAspect="1"/>
          </p:cNvPicPr>
          <p:nvPr/>
        </p:nvPicPr>
        <p:blipFill>
          <a:blip r:embed="rId4"/>
          <a:stretch>
            <a:fillRect/>
          </a:stretch>
        </p:blipFill>
        <p:spPr>
          <a:xfrm>
            <a:off x="1087491" y="1926237"/>
            <a:ext cx="3403961" cy="2591788"/>
          </a:xfrm>
          <a:prstGeom prst="rect">
            <a:avLst/>
          </a:prstGeom>
        </p:spPr>
      </p:pic>
      <p:pic>
        <p:nvPicPr>
          <p:cNvPr id="9" name="Picture 8">
            <a:extLst>
              <a:ext uri="{FF2B5EF4-FFF2-40B4-BE49-F238E27FC236}">
                <a16:creationId xmlns:a16="http://schemas.microsoft.com/office/drawing/2014/main" id="{5FD51B26-8793-4785-9EA0-7539BDA832FB}"/>
              </a:ext>
            </a:extLst>
          </p:cNvPr>
          <p:cNvPicPr>
            <a:picLocks noChangeAspect="1"/>
          </p:cNvPicPr>
          <p:nvPr/>
        </p:nvPicPr>
        <p:blipFill>
          <a:blip r:embed="rId5"/>
          <a:stretch>
            <a:fillRect/>
          </a:stretch>
        </p:blipFill>
        <p:spPr>
          <a:xfrm>
            <a:off x="8040370" y="2339975"/>
            <a:ext cx="2871470" cy="2171400"/>
          </a:xfrm>
          <a:prstGeom prst="rect">
            <a:avLst/>
          </a:prstGeom>
        </p:spPr>
      </p:pic>
    </p:spTree>
    <p:extLst>
      <p:ext uri="{BB962C8B-B14F-4D97-AF65-F5344CB8AC3E}">
        <p14:creationId xmlns:p14="http://schemas.microsoft.com/office/powerpoint/2010/main" val="14412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10867</TotalTime>
  <Words>4537</Words>
  <Application>Microsoft Office PowerPoint</Application>
  <PresentationFormat>Widescreen</PresentationFormat>
  <Paragraphs>304</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Helvetica Neue</vt:lpstr>
      <vt:lpstr>Arial</vt:lpstr>
      <vt:lpstr>Calibri</vt:lpstr>
      <vt:lpstr>Calibri Light</vt:lpstr>
      <vt:lpstr>Courier New</vt:lpstr>
      <vt:lpstr>OCR A Extended</vt:lpstr>
      <vt:lpstr>Palatino Linotype</vt:lpstr>
      <vt:lpstr>Roboto</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Ethics</vt:lpstr>
      <vt:lpstr>PowerPoint Presentation</vt:lpstr>
      <vt:lpstr> Launch?</vt:lpstr>
      <vt:lpstr>PowerPoint Presentation</vt:lpstr>
      <vt:lpstr>PowerPoint Presentation</vt:lpstr>
      <vt:lpstr>PowerPoint Presentation</vt:lpstr>
      <vt:lpstr>PowerPoint Presentation</vt:lpstr>
      <vt:lpstr>PowerPoint Presentation</vt:lpstr>
      <vt:lpstr>Practical Guidelines</vt:lpstr>
      <vt:lpstr>Questions</vt:lpstr>
      <vt:lpstr>PowerPoint Presentation</vt:lpstr>
      <vt:lpstr>PowerPoint Presentation</vt:lpstr>
      <vt:lpstr>Statistical Power &amp; Data Ethics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1157</cp:revision>
  <dcterms:created xsi:type="dcterms:W3CDTF">2020-06-14T19:48:25Z</dcterms:created>
  <dcterms:modified xsi:type="dcterms:W3CDTF">2022-08-05T19:51:34Z</dcterms:modified>
</cp:coreProperties>
</file>