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11" r:id="rId2"/>
    <p:sldId id="347" r:id="rId3"/>
    <p:sldId id="307" r:id="rId4"/>
    <p:sldId id="312" r:id="rId5"/>
    <p:sldId id="314" r:id="rId6"/>
    <p:sldId id="315" r:id="rId7"/>
    <p:sldId id="316" r:id="rId8"/>
    <p:sldId id="317" r:id="rId9"/>
    <p:sldId id="318" r:id="rId10"/>
    <p:sldId id="319" r:id="rId11"/>
    <p:sldId id="279" r:id="rId12"/>
    <p:sldId id="262" r:id="rId13"/>
    <p:sldId id="308" r:id="rId14"/>
    <p:sldId id="309" r:id="rId15"/>
    <p:sldId id="348" r:id="rId16"/>
    <p:sldId id="327" r:id="rId1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83265" autoAdjust="0"/>
  </p:normalViewPr>
  <p:slideViewPr>
    <p:cSldViewPr snapToGrid="0" showGuides="1">
      <p:cViewPr varScale="1">
        <p:scale>
          <a:sx n="54" d="100"/>
          <a:sy n="54" d="100"/>
        </p:scale>
        <p:origin x="208" y="6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12/8/2022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now assemble the feedback loops into a single training cycle for both discriminator and generator. Generally, we repeat a set of four steps over and over. In each step, we give the discriminator either a real or fake bill, and then based on its response, follow one of the flowcharts we just saw.</a:t>
            </a:r>
          </a:p>
          <a:p>
            <a:pPr algn="l"/>
            <a:endParaRPr lang="en-US" dirty="0"/>
          </a:p>
          <a:p>
            <a:pPr algn="l"/>
            <a:r>
              <a:rPr lang="en-US" dirty="0"/>
              <a:t>The training cycle goes like this.  We first train the discriminator, then the generator, then the discriminator again, and finally the generator. The idea is to test for each of the three situations in which one or the other network needs to learn. The true negative case, where the generator learns, is repeated twice for reasons we’ll get to in a moment.  A visual representation of that process is shown here.</a:t>
            </a:r>
          </a:p>
          <a:p>
            <a:pPr algn="l"/>
            <a:endParaRPr lang="en-US" dirty="0"/>
          </a:p>
          <a:p>
            <a:pPr algn="l"/>
            <a:r>
              <a:rPr lang="en-US" dirty="0"/>
              <a:t>(CLICK) First, in part (a), we try to learn from false negatives. We give the discriminator a random bill from the dataset of real bills. If it misclassifies it as a forgery, we tell the discriminator to learn from that mistake.</a:t>
            </a:r>
          </a:p>
          <a:p>
            <a:pPr algn="l"/>
            <a:endParaRPr lang="en-US" dirty="0"/>
          </a:p>
          <a:p>
            <a:pPr algn="l"/>
            <a:r>
              <a:rPr lang="en-US" dirty="0"/>
              <a:t>(CLICK) Second, in part (b), we look for true negatives. We give some random numbers to the generator, produce a fake bill, and hand that to the discriminator. If the discriminator catches the forgery, we tell the generator, which attempts to learn to produce better counterfeits.</a:t>
            </a:r>
          </a:p>
          <a:p>
            <a:pPr algn="l"/>
            <a:endParaRPr lang="en-US" dirty="0"/>
          </a:p>
          <a:p>
            <a:pPr algn="l"/>
            <a:r>
              <a:rPr lang="en-US" dirty="0"/>
              <a:t>(CLICK) Third, in part (c), we look for false positives. We give a new batch of random values to the generator.  It produces a new, fake bill, which we hand to the discriminator. If the discriminator is fooled and says the bill is real, the discriminator learns from its mistake.</a:t>
            </a:r>
          </a:p>
          <a:p>
            <a:pPr algn="l"/>
            <a:endParaRPr lang="en-US" dirty="0"/>
          </a:p>
          <a:p>
            <a:pPr algn="l"/>
            <a:r>
              <a:rPr lang="en-US" dirty="0"/>
              <a:t>(CLICK) Finally, in part (d), we repeat the true negative test from the second step. We give new random numbers to the generator, make a new fake bill, and if the discriminator catches the forgery, the generator learns.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59016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OpenSans"/>
              </a:rPr>
              <a:t>Now that you’ve spent some time refactoring and understanding the code in the Gaussian GAN notebook, let’s review the basic GAN architecture.  As noted in the first mini-lecture, the basic idea behind the GAN is simple: create a data distribution from random noise that looks like a real data distribution.  As noted earlier, a GAN typically consists of two networks – a </a:t>
            </a:r>
            <a:r>
              <a:rPr lang="en-US" b="1" dirty="0">
                <a:latin typeface="OpenSans"/>
              </a:rPr>
              <a:t>generator</a:t>
            </a:r>
            <a:r>
              <a:rPr lang="en-US" dirty="0">
                <a:latin typeface="OpenSans"/>
              </a:rPr>
              <a:t> and a </a:t>
            </a:r>
            <a:r>
              <a:rPr lang="en-US" b="1" dirty="0">
                <a:latin typeface="OpenSans"/>
              </a:rPr>
              <a:t>discriminator</a:t>
            </a:r>
            <a:r>
              <a:rPr lang="en-US" dirty="0">
                <a:latin typeface="OpenSans"/>
              </a:rPr>
              <a:t>.   </a:t>
            </a:r>
          </a:p>
          <a:p>
            <a:pPr algn="l"/>
            <a:endParaRPr lang="en-US" dirty="0">
              <a:latin typeface="OpenSans"/>
            </a:endParaRPr>
          </a:p>
          <a:p>
            <a:pPr algn="l"/>
            <a:r>
              <a:rPr lang="en-US" dirty="0">
                <a:latin typeface="OpenSans"/>
              </a:rPr>
              <a:t>Consider the concrete example pictured here.  Here we have a collection of real cat and dog images. Using a GAN, we can generate a different set of images (fake images) of cats and dogs from a random distribution of numbers.  We know the GAN has succeeded when the generated images from the “data noise” are so good that the discriminator is unable to tell the difference between the two. </a:t>
            </a:r>
          </a:p>
          <a:p>
            <a:pPr algn="l"/>
            <a:endParaRPr lang="en-US" dirty="0">
              <a:latin typeface="OpenSans"/>
            </a:endParaRPr>
          </a:p>
          <a:p>
            <a:pPr algn="l"/>
            <a:r>
              <a:rPr lang="en-US" dirty="0">
                <a:latin typeface="OpenSans"/>
              </a:rPr>
              <a:t>The figure shown here provides a concise overview of the components of a GAN and how they interact.  A couple key points:</a:t>
            </a:r>
          </a:p>
          <a:p>
            <a:pPr algn="l"/>
            <a:endParaRPr lang="en-US" dirty="0">
              <a:latin typeface="OpenSans"/>
            </a:endParaRPr>
          </a:p>
          <a:p>
            <a:pPr marL="233309" indent="-233309">
              <a:buAutoNum type="arabicPeriod"/>
            </a:pPr>
            <a:r>
              <a:rPr lang="en-US" dirty="0">
                <a:latin typeface="OpenSans"/>
              </a:rPr>
              <a:t>The set of images at the top of the figure represents a probability distribution of real data, in this case a data set of real cat / dog images.  This discriminator is trained on this data set, thereby developing an “eye” for the real.</a:t>
            </a:r>
          </a:p>
          <a:p>
            <a:pPr marL="233309" indent="-233309">
              <a:buAutoNum type="arabicPeriod"/>
            </a:pPr>
            <a:r>
              <a:rPr lang="en-US" dirty="0">
                <a:latin typeface="OpenSans"/>
              </a:rPr>
              <a:t>The generator network creates fake images (probability distributions) from a random noise distribution.  In this case, it has generated an image of an elongated cat.  Is this good enough to fool the discriminator?</a:t>
            </a:r>
          </a:p>
          <a:p>
            <a:pPr marL="233309" indent="-233309">
              <a:buAutoNum type="arabicPeriod"/>
            </a:pPr>
            <a:r>
              <a:rPr lang="en-US" dirty="0">
                <a:latin typeface="OpenSans"/>
              </a:rPr>
              <a:t>The trained discriminator network classifies whether the image fed to it is fake or real.</a:t>
            </a:r>
          </a:p>
          <a:p>
            <a:pPr marL="233309" indent="-233309">
              <a:buAutoNum type="arabicPeriod"/>
            </a:pPr>
            <a:r>
              <a:rPr lang="en-US" dirty="0">
                <a:latin typeface="OpenSans"/>
              </a:rPr>
              <a:t>A feedback loop (the diamond-shaped box) working through the backpropagation algorithm gives feedback to the generator network, thereby refining the parameters of the generator model.</a:t>
            </a:r>
          </a:p>
          <a:p>
            <a:pPr marL="233309" indent="-233309">
              <a:buAutoNum type="arabicPeriod"/>
            </a:pPr>
            <a:r>
              <a:rPr lang="en-US" dirty="0">
                <a:latin typeface="OpenSans"/>
              </a:rPr>
              <a:t>The parameters continue to be refined until the discriminator network can’t tell what is real and what is fake.  </a:t>
            </a:r>
          </a:p>
          <a:p>
            <a:pPr marL="233309" indent="-233309">
              <a:buAutoNum type="arabicPeriod"/>
            </a:pPr>
            <a:endParaRPr lang="en-US" dirty="0">
              <a:latin typeface="OpenSans"/>
            </a:endParaRPr>
          </a:p>
          <a:p>
            <a:endParaRPr lang="en-US" dirty="0">
              <a:latin typeface="OpenSans"/>
            </a:endParaRPr>
          </a:p>
          <a:p>
            <a:pPr defTabSz="933237">
              <a:defRPr/>
            </a:pPr>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endParaRPr lang="en-US" dirty="0">
              <a:latin typeface="Palatino Linotype" panose="02040502050505030304" pitchFamily="18" charset="0"/>
            </a:endParaRPr>
          </a:p>
          <a:p>
            <a:endParaRPr lang="en-US" dirty="0">
              <a:latin typeface="OpenSans"/>
            </a:endParaRPr>
          </a:p>
          <a:p>
            <a:pPr algn="l"/>
            <a:endParaRPr lang="en-US"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400754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Interestingly, our exercise today allowed us to “see” the GAN process in action.  You generated a plot like the one shown here where the blue points are from the original dataset and the orange points were produced by the generator. As we can see, the generator gets progressively better at producing data that mimics the original distribution, until the cloud of orange and blue points are mixed.</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four steps to create a GAN are listed here.</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66102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exercises come from chapter 7 (Generative Adversarial Networks) of </a:t>
            </a:r>
            <a:r>
              <a:rPr lang="en-US" i="1" dirty="0"/>
              <a:t>The Deep Learning Workshop</a:t>
            </a:r>
            <a:r>
              <a:rPr lang="en-US" dirty="0"/>
              <a:t>.  Although we do not cover these exercises in this workshop, I encourage you to take the time to work through them, including the content found in chapter 7.</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D737D"/>
                </a:solidFill>
                <a:effectLst/>
                <a:latin typeface="walsheim"/>
              </a:rPr>
              <a:t>Until now, creativity has been the exclusive domain of the human mind.  And AI critics have argued that this as a key difference between real (human) intelligence and its artificial equivalent.  They say, “How can a machine be intelligent if it lacks any creative abilities?”  Recently, however, deep learning researchers have made significant progress in this area.</a:t>
            </a:r>
          </a:p>
          <a:p>
            <a:endParaRPr lang="en-US" b="0" i="0" dirty="0">
              <a:solidFill>
                <a:srgbClr val="6D737D"/>
              </a:solidFill>
              <a:effectLst/>
              <a:latin typeface="walsheim"/>
            </a:endParaRPr>
          </a:p>
          <a:p>
            <a:r>
              <a:rPr lang="en-US" b="0" i="0" dirty="0">
                <a:solidFill>
                  <a:srgbClr val="6D737D"/>
                </a:solidFill>
                <a:effectLst/>
                <a:latin typeface="walsheim"/>
              </a:rPr>
              <a:t>Imagine you are at the Sistine Chapel in the Vatican, and you look up at Michelangelo’s breathtaking frescos.  And suddenly, the thought hits you, “Could a deep learning model recreate something like that?”  Ten years ago, such a thought would have been considered ridiculous.  Not anymore.  Deep learning models have made great strides in generating works of art. Applications like these are made possible by a class of deep neural networks called </a:t>
            </a:r>
            <a:r>
              <a:rPr lang="en-US" b="1" i="0" dirty="0">
                <a:solidFill>
                  <a:srgbClr val="6D737D"/>
                </a:solidFill>
                <a:effectLst/>
                <a:latin typeface="walsheim"/>
              </a:rPr>
              <a:t>Generative Adversarial Networks</a:t>
            </a:r>
            <a:r>
              <a:rPr lang="en-US" b="0" i="0" dirty="0">
                <a:solidFill>
                  <a:srgbClr val="6D737D"/>
                </a:solidFill>
                <a:effectLst/>
                <a:latin typeface="walsheim"/>
              </a:rPr>
              <a:t> (</a:t>
            </a:r>
            <a:r>
              <a:rPr lang="en-US" b="1" i="0" dirty="0">
                <a:solidFill>
                  <a:srgbClr val="6D737D"/>
                </a:solidFill>
                <a:effectLst/>
                <a:latin typeface="walsheim"/>
              </a:rPr>
              <a:t>GANs</a:t>
            </a:r>
            <a:r>
              <a:rPr lang="en-US" b="0" i="0" dirty="0">
                <a:solidFill>
                  <a:srgbClr val="6D737D"/>
                </a:solidFill>
                <a:effectLst/>
                <a:latin typeface="walsheim"/>
              </a:rPr>
              <a:t>).</a:t>
            </a:r>
          </a:p>
          <a:p>
            <a:endParaRPr lang="en-US" b="0" i="0" dirty="0">
              <a:solidFill>
                <a:srgbClr val="6D737D"/>
              </a:solidFill>
              <a:effectLst/>
              <a:latin typeface="walsheim"/>
            </a:endParaRPr>
          </a:p>
          <a:p>
            <a:r>
              <a:rPr lang="en-US" b="0" i="0" dirty="0">
                <a:solidFill>
                  <a:srgbClr val="6D737D"/>
                </a:solidFill>
                <a:effectLst/>
                <a:latin typeface="walsheim"/>
              </a:rPr>
              <a:t>Nvidia is a leader in the use of AI in creative domains, with their StyleGAN model.  StyleGAN became famous for its ability to generate human faces.  But beyond that, GANs are also used to:</a:t>
            </a:r>
          </a:p>
          <a:p>
            <a:pPr marL="0" indent="0">
              <a:buFont typeface="Arial" panose="020B0604020202020204" pitchFamily="34" charset="0"/>
              <a:buNone/>
            </a:pPr>
            <a:endParaRPr lang="en-US" b="0" i="0" dirty="0">
              <a:solidFill>
                <a:srgbClr val="6D737D"/>
              </a:solidFill>
              <a:effectLst/>
              <a:latin typeface="walsheim"/>
            </a:endParaRPr>
          </a:p>
          <a:p>
            <a:pPr algn="l">
              <a:buFont typeface="Arial" panose="020B0604020202020204" pitchFamily="34" charset="0"/>
              <a:buChar char="•"/>
            </a:pPr>
            <a:r>
              <a:rPr lang="en-US" b="0" i="0" dirty="0">
                <a:solidFill>
                  <a:srgbClr val="6D737D"/>
                </a:solidFill>
                <a:effectLst/>
                <a:latin typeface="walsheim"/>
              </a:rPr>
              <a:t> Generate synthetic data – data augmentation</a:t>
            </a:r>
          </a:p>
          <a:p>
            <a:pPr algn="l">
              <a:buFont typeface="Arial" panose="020B0604020202020204" pitchFamily="34" charset="0"/>
              <a:buChar char="•"/>
            </a:pPr>
            <a:r>
              <a:rPr lang="en-US" b="0" i="0" dirty="0">
                <a:solidFill>
                  <a:srgbClr val="6D737D"/>
                </a:solidFill>
                <a:effectLst/>
                <a:latin typeface="walsheim"/>
              </a:rPr>
              <a:t> Generating cartoon characters</a:t>
            </a:r>
          </a:p>
          <a:p>
            <a:pPr algn="l">
              <a:buFont typeface="Arial" panose="020B0604020202020204" pitchFamily="34" charset="0"/>
              <a:buChar char="•"/>
            </a:pPr>
            <a:r>
              <a:rPr lang="en-US" b="0" i="0" dirty="0">
                <a:solidFill>
                  <a:srgbClr val="6D737D"/>
                </a:solidFill>
                <a:effectLst/>
                <a:latin typeface="walsheim"/>
              </a:rPr>
              <a:t> Text to image translation</a:t>
            </a:r>
          </a:p>
          <a:p>
            <a:pPr algn="l">
              <a:buFont typeface="Arial" panose="020B0604020202020204" pitchFamily="34" charset="0"/>
              <a:buChar char="•"/>
            </a:pPr>
            <a:r>
              <a:rPr lang="en-US" b="0" i="0" dirty="0">
                <a:solidFill>
                  <a:srgbClr val="6D737D"/>
                </a:solidFill>
                <a:effectLst/>
                <a:latin typeface="walsheim"/>
              </a:rPr>
              <a:t> Three-dimensional object generation</a:t>
            </a:r>
          </a:p>
          <a:p>
            <a:pPr algn="l">
              <a:buFont typeface="Arial" panose="020B0604020202020204" pitchFamily="34" charset="0"/>
              <a:buNone/>
            </a:pPr>
            <a:endParaRPr lang="en-US" b="0" i="0" dirty="0">
              <a:solidFill>
                <a:srgbClr val="6D737D"/>
              </a:solidFill>
              <a:effectLst/>
              <a:latin typeface="walsheim"/>
            </a:endParaRPr>
          </a:p>
          <a:p>
            <a:pPr algn="l"/>
            <a:r>
              <a:rPr lang="en-US" b="0" i="0" dirty="0">
                <a:solidFill>
                  <a:srgbClr val="6D737D"/>
                </a:solidFill>
                <a:effectLst/>
                <a:latin typeface="walsheim"/>
              </a:rPr>
              <a:t>The list goes on. As the days go by, applications of GANs increasingly become mainstream.</a:t>
            </a:r>
          </a:p>
          <a:p>
            <a:pPr algn="l"/>
            <a:endParaRPr lang="en-US" b="0" i="0" dirty="0">
              <a:solidFill>
                <a:srgbClr val="6D737D"/>
              </a:solidFill>
              <a:effectLst/>
              <a:latin typeface="walsheim"/>
            </a:endParaRPr>
          </a:p>
          <a:p>
            <a:pPr algn="l"/>
            <a:r>
              <a:rPr lang="en-US" b="0" i="0" dirty="0">
                <a:solidFill>
                  <a:srgbClr val="6D737D"/>
                </a:solidFill>
                <a:effectLst/>
                <a:latin typeface="walsheim"/>
              </a:rPr>
              <a:t>So, what exactly is a GAN?  How does a GAN work? </a:t>
            </a:r>
          </a:p>
          <a:p>
            <a:pPr algn="l"/>
            <a:endParaRPr lang="en-US" b="0" i="0" dirty="0">
              <a:solidFill>
                <a:srgbClr val="6D737D"/>
              </a:solidFill>
              <a:effectLst/>
              <a:latin typeface="walsheim"/>
            </a:endParaRPr>
          </a:p>
          <a:p>
            <a:pPr algn="l"/>
            <a:r>
              <a:rPr lang="en-US" b="0" i="0" dirty="0">
                <a:solidFill>
                  <a:srgbClr val="6D737D"/>
                </a:solidFill>
                <a:effectLst/>
                <a:latin typeface="walsheim"/>
              </a:rPr>
              <a:t>Text Source: </a:t>
            </a:r>
            <a:r>
              <a:rPr lang="en-US" b="0" i="1" dirty="0">
                <a:solidFill>
                  <a:srgbClr val="6D737D"/>
                </a:solidFill>
                <a:effectLst/>
                <a:latin typeface="walsheim"/>
              </a:rPr>
              <a:t>Deep Learning Workshop</a:t>
            </a:r>
            <a:r>
              <a:rPr lang="en-US" b="0" i="0" dirty="0">
                <a:solidFill>
                  <a:srgbClr val="6D737D"/>
                </a:solidFill>
                <a:effectLst/>
                <a:latin typeface="walsheim"/>
              </a:rPr>
              <a:t>.</a:t>
            </a:r>
          </a:p>
          <a:p>
            <a:pPr algn="l"/>
            <a:endParaRPr lang="en-US" b="0" i="0" dirty="0">
              <a:solidFill>
                <a:srgbClr val="6D737D"/>
              </a:solidFill>
              <a:effectLst/>
              <a:latin typeface="walsheim"/>
            </a:endParaRPr>
          </a:p>
          <a:p>
            <a:pPr algn="l"/>
            <a:r>
              <a:rPr lang="en-US" b="0" i="0" dirty="0">
                <a:solidFill>
                  <a:srgbClr val="6D737D"/>
                </a:solidFill>
                <a:effectLst/>
                <a:latin typeface="walsheim"/>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lumMod val="60000"/>
                    <a:lumOff val="40000"/>
                  </a:schemeClr>
                </a:solidFill>
              </a:rPr>
              <a:t>https://www.nextrembrandt.com/</a:t>
            </a:r>
          </a:p>
          <a:p>
            <a:pPr algn="l"/>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162350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To understand how GANs work, let’s tell a story…</a:t>
            </a:r>
          </a:p>
          <a:p>
            <a:pPr marL="0" marR="0">
              <a:lnSpc>
                <a:spcPct val="107000"/>
              </a:lnSpc>
              <a:spcBef>
                <a:spcPts val="0"/>
              </a:spcBef>
              <a:spcAft>
                <a:spcPts val="800"/>
              </a:spcAft>
            </a:pPr>
            <a:endParaRPr lang="en-US" sz="12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This is the story of a modern Bonnie &amp; Clyde.  It’s the story of two conspirators, Glenn and Dawn who’ve setup an operation to counterfeit $100 bills. Glenn’s name starts with G because he plays the role of the generator, the one who forges new money. Dawn’s name begins with D because she plays the role of the discriminator, the critic who decides if a given bill is real or one of Glenn’s fakes.</a:t>
            </a:r>
          </a:p>
          <a:p>
            <a:pPr marL="0" marR="0">
              <a:lnSpc>
                <a:spcPct val="107000"/>
              </a:lnSpc>
              <a:spcBef>
                <a:spcPts val="0"/>
              </a:spcBef>
              <a:spcAft>
                <a:spcPts val="800"/>
              </a:spcAft>
            </a:pPr>
            <a:endParaRPr lang="en-US" sz="12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As the generator, Glenn sits in a back room all day, meticulously creating metal plates and printing false currency. </a:t>
            </a:r>
            <a:r>
              <a:rPr lang="en-US" sz="1200" b="1" dirty="0">
                <a:effectLst/>
                <a:latin typeface="+mn-lt"/>
                <a:ea typeface="Calibri" panose="020F0502020204030204" pitchFamily="34" charset="0"/>
                <a:cs typeface="Times New Roman" panose="02020603050405020304" pitchFamily="18" charset="0"/>
              </a:rPr>
              <a:t>(CLICK) </a:t>
            </a:r>
            <a:r>
              <a:rPr lang="en-US" sz="1200" dirty="0">
                <a:effectLst/>
                <a:latin typeface="+mn-lt"/>
                <a:ea typeface="Calibri" panose="020F0502020204030204" pitchFamily="34" charset="0"/>
                <a:cs typeface="Times New Roman" panose="02020603050405020304" pitchFamily="18" charset="0"/>
              </a:rPr>
              <a:t>Dawn, on the other hand, is the quality-control half of the operation. It’s her job to take a mixed-up pile of real bills along with Glenn’s forgeries and decide which is which. </a:t>
            </a:r>
          </a:p>
          <a:p>
            <a:pPr marL="0" marR="0">
              <a:lnSpc>
                <a:spcPct val="107000"/>
              </a:lnSpc>
              <a:spcBef>
                <a:spcPts val="0"/>
              </a:spcBef>
              <a:spcAft>
                <a:spcPts val="800"/>
              </a:spcAft>
            </a:pPr>
            <a:endParaRPr lang="en-US" sz="12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Each morning, Glenn creates forgeries using all the information he has up to that point. In the beginning, he doesn’t know anything.  So, he just splashes different colors and inks on the paper.  Or maybe he draws some faces or numbers.  It’s just random stuff.  At the same time, Dawn goes to the bank and withdraws a stack of real $100 notes. </a:t>
            </a:r>
            <a:r>
              <a:rPr lang="en-US" sz="1200" b="1" dirty="0">
                <a:effectLst/>
                <a:latin typeface="+mn-lt"/>
                <a:ea typeface="Calibri" panose="020F0502020204030204" pitchFamily="34" charset="0"/>
                <a:cs typeface="Times New Roman" panose="02020603050405020304" pitchFamily="18" charset="0"/>
              </a:rPr>
              <a:t>(CLICK) </a:t>
            </a:r>
            <a:r>
              <a:rPr lang="en-US" sz="1200" dirty="0">
                <a:effectLst/>
                <a:latin typeface="+mn-lt"/>
                <a:ea typeface="Calibri" panose="020F0502020204030204" pitchFamily="34" charset="0"/>
                <a:cs typeface="Times New Roman" panose="02020603050405020304" pitchFamily="18" charset="0"/>
              </a:rPr>
              <a:t>Very lightly, she writes the word Real on the back of each one in pencil. Then, when Glenn finishes for the day, she collects his forgeries and writes the word Fake on the back of each. And finally, she shuffles the two piles together. </a:t>
            </a:r>
            <a:r>
              <a:rPr lang="en-US" sz="1200" b="1" dirty="0">
                <a:effectLst/>
                <a:latin typeface="+mn-lt"/>
                <a:ea typeface="Calibri" panose="020F0502020204030204" pitchFamily="34" charset="0"/>
                <a:cs typeface="Times New Roman" panose="02020603050405020304" pitchFamily="18" charset="0"/>
              </a:rPr>
              <a:t>(CLICK)</a:t>
            </a:r>
          </a:p>
          <a:p>
            <a:pPr marL="0" marR="0">
              <a:lnSpc>
                <a:spcPct val="107000"/>
              </a:lnSpc>
              <a:spcBef>
                <a:spcPts val="0"/>
              </a:spcBef>
              <a:spcAft>
                <a:spcPts val="800"/>
              </a:spcAft>
            </a:pPr>
            <a:endParaRPr lang="en-US" sz="12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mn-lt"/>
                <a:ea typeface="Calibri" panose="020F0502020204030204" pitchFamily="34" charset="0"/>
                <a:cs typeface="Times New Roman" panose="02020603050405020304" pitchFamily="18" charset="0"/>
              </a:rPr>
              <a:t>Now Dawn gets to work. One by one, she goes through the bills, and without looking at the backs, she decides if each one is real or fake.  </a:t>
            </a:r>
            <a:r>
              <a:rPr lang="en-US" sz="1200" b="1" dirty="0">
                <a:effectLst/>
                <a:latin typeface="+mn-lt"/>
                <a:ea typeface="Calibri" panose="020F0502020204030204" pitchFamily="34" charset="0"/>
                <a:cs typeface="Times New Roman" panose="02020603050405020304" pitchFamily="18" charset="0"/>
              </a:rPr>
              <a:t>(CLICK)  </a:t>
            </a:r>
            <a:r>
              <a:rPr lang="en-US" sz="1200" dirty="0">
                <a:effectLst/>
                <a:latin typeface="+mn-lt"/>
                <a:ea typeface="Calibri" panose="020F0502020204030204" pitchFamily="34" charset="0"/>
                <a:cs typeface="Times New Roman" panose="02020603050405020304" pitchFamily="18" charset="0"/>
              </a:rPr>
              <a:t>Let’s say she asks herself, “Is this bill real?”  We call an answer of “yes” a positive response to that bill and an answer of “no” a negative response to that bill.  </a:t>
            </a:r>
          </a:p>
          <a:p>
            <a:pPr algn="l"/>
            <a:endParaRPr lang="en-US" sz="1200" dirty="0">
              <a:latin typeface="+mn-lt"/>
            </a:endParaRPr>
          </a:p>
          <a:p>
            <a:pPr algn="l"/>
            <a:r>
              <a:rPr lang="en-US" sz="1200" dirty="0">
                <a:latin typeface="+mn-lt"/>
              </a:rPr>
              <a:t>Glassner, p. 650</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09947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since each bill can be real or fake, there are four possibilities, as pictured here.</a:t>
            </a:r>
          </a:p>
          <a:p>
            <a:pPr algn="l"/>
            <a:endParaRPr lang="en-US" dirty="0"/>
          </a:p>
          <a:p>
            <a:pPr algn="l"/>
            <a:r>
              <a:rPr lang="en-US" dirty="0"/>
              <a:t>When Dawn looks at a bill, if it’s real and she says it’s real, then her “positive” decision is accurate, and we have a true positive (TP). If the bill is real but her decision is “negative” (she thinks it’s fake), then it’s a false negative (FN). If the bill is fake but she thinks it’s real, that’s a false positive (FP). Finally, if it’s fake and she correctly identifies it as fake, that’s a true negative (TN). In all cases but true positive, either Dawn or Glenn uses that example to improve their work.  </a:t>
            </a:r>
          </a:p>
          <a:p>
            <a:pPr algn="l"/>
            <a:endParaRPr lang="en-US" dirty="0"/>
          </a:p>
          <a:p>
            <a:pPr algn="l"/>
            <a:r>
              <a:rPr lang="en-US" dirty="0"/>
              <a:t>The discriminator is a classifier, kind of like an art critic. It places each input into one of two classes: real or fake. When the prediction is wrong, that network’s error function has a large value. We then train the discriminator in the usual way with backprop and optimization, so that the class is more likely to be right the next time.</a:t>
            </a:r>
          </a:p>
          <a:p>
            <a:pPr algn="l"/>
            <a:endParaRPr lang="en-US" dirty="0"/>
          </a:p>
          <a:p>
            <a:pPr algn="l"/>
            <a:r>
              <a:rPr lang="en-US" dirty="0"/>
              <a:t>The generator’s job is quite different. It never sees the training data at all. Instead, we give it a random input (like a list of a few hundred numbers), and from that it produces an output. That’s all it does. If the discriminator thinks that output is real (that is, from the training set), then the generator got away with its forgery and doesn’t need to improve. But if the discriminator flags the output as fake, then the generator gets an error signal.  And we use backprop and optimization to teach it to move away from results like the ones caught by the discriminator.  </a:t>
            </a:r>
          </a:p>
          <a:p>
            <a:pPr algn="l"/>
            <a:endParaRPr lang="en-US" dirty="0"/>
          </a:p>
          <a:p>
            <a:pPr algn="l"/>
            <a:r>
              <a:rPr lang="en-US" dirty="0"/>
              <a:t>Each time we run the generator, we give it new, random, starting values. The generator has a daunting task: turn this small list of numbers into an output that fools the discriminator. The generator’s output can be anything:  a song that sounds like it was written by Bach, a piece of speech that sounds like a person, a photo of a human face, or a bill worth $100.</a:t>
            </a:r>
          </a:p>
          <a:p>
            <a:pPr algn="l"/>
            <a:endParaRPr lang="en-US" dirty="0"/>
          </a:p>
          <a:p>
            <a:pPr algn="l"/>
            <a:r>
              <a:rPr lang="en-US" dirty="0"/>
              <a:t>How can we possibly train such a system? The generator never sees the data it’s trying to emulate, so it can’t learn from it. It only knows when it’s wrong.  The approach that works best is trial and error. We start out, as described earlier, with a generator and a discriminator that are both entirely untrained.  At the start, both networks are just flailing around, producing meaningless outputs. </a:t>
            </a:r>
          </a:p>
          <a:p>
            <a:pPr algn="l"/>
            <a:endParaRPr lang="en-US" dirty="0"/>
          </a:p>
          <a:p>
            <a:pPr algn="l"/>
            <a:r>
              <a:rPr lang="en-US" dirty="0"/>
              <a:t>Slowly, though, the discriminator starts to learn, because we give it the proper labels for the data it’s classifying. And as the discriminator gets a little better, the generator tries a bunch of different variations on its output until something gets past the discriminator (that is, the discriminator thinks it was real data, and not from the generator). The generator hangs onto that as its best work so far. Then the discriminator gets a little better, and in turn, the generator gets a little better. As time goes on, the tiny improvements in each network accumulate, until the discriminator is very sensitive to the differences between real and generated data, and the generator is very skilled at making those differences as small as possible.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35454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the previous slide, we showed the four possible situations that arise after Dawn decides whether a bill is real or fake.  The first is a True Positive.   Here the discriminator correctly reports that the image of a real bill is, in fact, real.  And because this is what we want the discriminator to do, no learning takes place.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2533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Next, we have the false negative.  This happens when the discriminator incorrectly declares a real bill to be a fake. As a result, the discriminator needs to learn more about real bills, so it doesn’t repeat this error. </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4308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false positive is when the discriminator gets fooled by the generator and declares a forged bill to be real. In this case, the discriminator needs to study the bill more carefully and find any errors or inaccuracies so that it won’t get fooled again.</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12997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And finally, the true negative is when the discriminator correctly identifies a forgery. In this case, the generator needs to learn how to improve its output.</a:t>
            </a:r>
          </a:p>
          <a:p>
            <a:pPr algn="l"/>
            <a:endParaRPr lang="en-US" dirty="0"/>
          </a:p>
          <a:p>
            <a:pPr algn="l"/>
            <a:r>
              <a:rPr lang="en-US" dirty="0"/>
              <a:t>Of these four possibilities, one of them (TP) has no effect on either network, two of them (FN and FP) cause the discriminator to improve its ability to recognize real and fake bills, and only one (TN) causes the generator to learn and avoid repeating mistakes.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892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https://www.youtube.com/embed/kSLJriaOumA?feature=oembed"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Generative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22007">
            <a:extLst>
              <a:ext uri="{FF2B5EF4-FFF2-40B4-BE49-F238E27FC236}">
                <a16:creationId xmlns:a16="http://schemas.microsoft.com/office/drawing/2014/main" id="{ADB4D1FB-768D-4DEB-8572-501CE13C7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076450"/>
            <a:ext cx="8039100" cy="2705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581263-0474-411E-B637-D722C348ED1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900FDB30-B5F2-4BF6-BA6D-379F97369F2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The GAN Training Cycle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C65FBCF6-AFE4-443D-B009-B6DBA4CAE0F1}"/>
              </a:ext>
            </a:extLst>
          </p:cNvPr>
          <p:cNvSpPr txBox="1"/>
          <p:nvPr/>
        </p:nvSpPr>
        <p:spPr>
          <a:xfrm>
            <a:off x="2137798" y="5114574"/>
            <a:ext cx="1687513"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Negative</a:t>
            </a:r>
          </a:p>
        </p:txBody>
      </p:sp>
      <p:sp>
        <p:nvSpPr>
          <p:cNvPr id="6" name="TextBox 5">
            <a:extLst>
              <a:ext uri="{FF2B5EF4-FFF2-40B4-BE49-F238E27FC236}">
                <a16:creationId xmlns:a16="http://schemas.microsoft.com/office/drawing/2014/main" id="{8C85864E-A858-4CDA-A74F-501D160EA88A}"/>
              </a:ext>
            </a:extLst>
          </p:cNvPr>
          <p:cNvSpPr txBox="1"/>
          <p:nvPr/>
        </p:nvSpPr>
        <p:spPr>
          <a:xfrm>
            <a:off x="4159458"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
        <p:nvSpPr>
          <p:cNvPr id="7" name="TextBox 6">
            <a:extLst>
              <a:ext uri="{FF2B5EF4-FFF2-40B4-BE49-F238E27FC236}">
                <a16:creationId xmlns:a16="http://schemas.microsoft.com/office/drawing/2014/main" id="{EA6865BA-DA9E-4E96-AD54-45675918CD7B}"/>
              </a:ext>
            </a:extLst>
          </p:cNvPr>
          <p:cNvSpPr txBox="1"/>
          <p:nvPr/>
        </p:nvSpPr>
        <p:spPr>
          <a:xfrm>
            <a:off x="6462045" y="5114574"/>
            <a:ext cx="1564787"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False Positive</a:t>
            </a:r>
          </a:p>
        </p:txBody>
      </p:sp>
      <p:sp>
        <p:nvSpPr>
          <p:cNvPr id="8" name="TextBox 7">
            <a:extLst>
              <a:ext uri="{FF2B5EF4-FFF2-40B4-BE49-F238E27FC236}">
                <a16:creationId xmlns:a16="http://schemas.microsoft.com/office/drawing/2014/main" id="{32CF2319-FD9B-4E20-B316-0597DD377DC4}"/>
              </a:ext>
            </a:extLst>
          </p:cNvPr>
          <p:cNvSpPr txBox="1"/>
          <p:nvPr/>
        </p:nvSpPr>
        <p:spPr>
          <a:xfrm>
            <a:off x="8695125" y="5109101"/>
            <a:ext cx="1634294" cy="369332"/>
          </a:xfrm>
          <a:prstGeom prst="rect">
            <a:avLst/>
          </a:prstGeom>
          <a:noFill/>
        </p:spPr>
        <p:txBody>
          <a:bodyPr wrap="none" rtlCol="0">
            <a:spAutoFit/>
          </a:bodyPr>
          <a:lstStyle/>
          <a:p>
            <a:r>
              <a:rPr lang="en-US" dirty="0">
                <a:solidFill>
                  <a:schemeClr val="tx1">
                    <a:lumMod val="65000"/>
                    <a:lumOff val="35000"/>
                  </a:schemeClr>
                </a:solidFill>
                <a:latin typeface="Palatino Linotype" panose="02040502050505030304" pitchFamily="18" charset="0"/>
              </a:rPr>
              <a:t>True Negative</a:t>
            </a:r>
          </a:p>
        </p:txBody>
      </p:sp>
    </p:spTree>
    <p:extLst>
      <p:ext uri="{BB962C8B-B14F-4D97-AF65-F5344CB8AC3E}">
        <p14:creationId xmlns:p14="http://schemas.microsoft.com/office/powerpoint/2010/main" val="89461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04C29-35E3-4DE4-8D03-68FDF8DA069C}"/>
              </a:ext>
            </a:extLst>
          </p:cNvPr>
          <p:cNvPicPr>
            <a:picLocks noChangeAspect="1"/>
          </p:cNvPicPr>
          <p:nvPr/>
        </p:nvPicPr>
        <p:blipFill>
          <a:blip r:embed="rId3"/>
          <a:stretch>
            <a:fillRect/>
          </a:stretch>
        </p:blipFill>
        <p:spPr>
          <a:xfrm>
            <a:off x="0" y="365760"/>
            <a:ext cx="3233668" cy="805144"/>
          </a:xfrm>
          <a:prstGeom prst="rect">
            <a:avLst/>
          </a:prstGeom>
        </p:spPr>
      </p:pic>
      <p:sp>
        <p:nvSpPr>
          <p:cNvPr id="6" name="Title 1">
            <a:extLst>
              <a:ext uri="{FF2B5EF4-FFF2-40B4-BE49-F238E27FC236}">
                <a16:creationId xmlns:a16="http://schemas.microsoft.com/office/drawing/2014/main" id="{28A691D2-27CD-48CF-90A2-FDD90378DC4C}"/>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Gaussian GAN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01.1_gaussian_gan.ipynb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2A3108EF-2E96-4DFB-85D5-D9F78B25F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6" y="400987"/>
            <a:ext cx="10766268" cy="6056026"/>
          </a:xfrm>
          <a:prstGeom prst="rect">
            <a:avLst/>
          </a:prstGeom>
        </p:spPr>
      </p:pic>
      <p:sp>
        <p:nvSpPr>
          <p:cNvPr id="4" name="TextBox 3">
            <a:extLst>
              <a:ext uri="{FF2B5EF4-FFF2-40B4-BE49-F238E27FC236}">
                <a16:creationId xmlns:a16="http://schemas.microsoft.com/office/drawing/2014/main" id="{A6FBBC53-B517-4FBF-8FFA-6EF7B67C690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rPr>
              <a:t>https://www.kdnuggets.com/2017/01/generative-adversarial-networks-hot-topic-machine-learning.html</a:t>
            </a:r>
          </a:p>
        </p:txBody>
      </p:sp>
    </p:spTree>
    <p:extLst>
      <p:ext uri="{BB962C8B-B14F-4D97-AF65-F5344CB8AC3E}">
        <p14:creationId xmlns:p14="http://schemas.microsoft.com/office/powerpoint/2010/main" val="201800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22019">
            <a:extLst>
              <a:ext uri="{FF2B5EF4-FFF2-40B4-BE49-F238E27FC236}">
                <a16:creationId xmlns:a16="http://schemas.microsoft.com/office/drawing/2014/main" id="{99BEAD2D-D6CD-435B-B151-A668D8A55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450" y="261938"/>
            <a:ext cx="8039100" cy="633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76448-A3BE-45D0-82C9-F5A6F8B3F8D3}"/>
              </a:ext>
            </a:extLst>
          </p:cNvPr>
          <p:cNvPicPr>
            <a:picLocks noChangeAspect="1"/>
          </p:cNvPicPr>
          <p:nvPr/>
        </p:nvPicPr>
        <p:blipFill>
          <a:blip r:embed="rId3"/>
          <a:stretch>
            <a:fillRect/>
          </a:stretch>
        </p:blipFill>
        <p:spPr>
          <a:xfrm>
            <a:off x="3224212" y="1143000"/>
            <a:ext cx="5743575" cy="4572000"/>
          </a:xfrm>
          <a:prstGeom prst="rect">
            <a:avLst/>
          </a:prstGeom>
        </p:spPr>
      </p:pic>
    </p:spTree>
    <p:extLst>
      <p:ext uri="{BB962C8B-B14F-4D97-AF65-F5344CB8AC3E}">
        <p14:creationId xmlns:p14="http://schemas.microsoft.com/office/powerpoint/2010/main" val="116771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B866A1-DCAF-4E6B-BCCB-0CE14529234E}"/>
              </a:ext>
            </a:extLst>
          </p:cNvPr>
          <p:cNvSpPr txBox="1"/>
          <p:nvPr/>
        </p:nvSpPr>
        <p:spPr>
          <a:xfrm>
            <a:off x="0" y="2828835"/>
            <a:ext cx="12192000" cy="1754326"/>
          </a:xfrm>
          <a:prstGeom prst="rect">
            <a:avLst/>
          </a:prstGeom>
          <a:noFill/>
        </p:spPr>
        <p:txBody>
          <a:bodyPr wrap="square" rtlCol="0">
            <a:spAutoFit/>
          </a:bodyPr>
          <a:lstStyle/>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Open AI Chat</a:t>
            </a:r>
          </a:p>
          <a:p>
            <a:pPr algn="ctr"/>
            <a:r>
              <a:rPr lang="en-US" sz="3600" b="1" dirty="0">
                <a:solidFill>
                  <a:schemeClr val="tx1">
                    <a:lumMod val="65000"/>
                    <a:lumOff val="35000"/>
                  </a:schemeClr>
                </a:solidFill>
                <a:latin typeface="Avenir Heavy" panose="02000503020000020003" pitchFamily="2" charset="0"/>
                <a:cs typeface="Futura Medium" panose="020B0602020204020303" pitchFamily="34" charset="-79"/>
              </a:rPr>
              <a:t>https://chat.openai.com/chat</a:t>
            </a:r>
          </a:p>
          <a:p>
            <a:pPr algn="ctr"/>
            <a:endParaRPr lang="en-US" sz="3600" b="1" dirty="0">
              <a:latin typeface="Avenir Heavy" panose="02000503020000020003" pitchFamily="2" charset="0"/>
              <a:cs typeface="Futura Medium" panose="020B0602020204020303" pitchFamily="34" charset="-79"/>
            </a:endParaRPr>
          </a:p>
        </p:txBody>
      </p:sp>
      <p:sp>
        <p:nvSpPr>
          <p:cNvPr id="2" name="Pentagon 1">
            <a:extLst>
              <a:ext uri="{FF2B5EF4-FFF2-40B4-BE49-F238E27FC236}">
                <a16:creationId xmlns:a16="http://schemas.microsoft.com/office/drawing/2014/main" id="{1E75FA44-0488-7663-41E8-03196D00F8F9}"/>
              </a:ext>
            </a:extLst>
          </p:cNvPr>
          <p:cNvSpPr/>
          <p:nvPr/>
        </p:nvSpPr>
        <p:spPr>
          <a:xfrm>
            <a:off x="-13447" y="559959"/>
            <a:ext cx="2985248" cy="805143"/>
          </a:xfrm>
          <a:prstGeom prst="homePlate">
            <a:avLst/>
          </a:prstGeom>
          <a:solidFill>
            <a:srgbClr val="5A5AA8"/>
          </a:solidFill>
          <a:ln w="63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FD14835-56DD-F8FE-7792-A2F703C21D98}"/>
              </a:ext>
            </a:extLst>
          </p:cNvPr>
          <p:cNvSpPr txBox="1"/>
          <p:nvPr/>
        </p:nvSpPr>
        <p:spPr>
          <a:xfrm>
            <a:off x="-116541" y="714367"/>
            <a:ext cx="3074895" cy="553998"/>
          </a:xfrm>
          <a:prstGeom prst="rect">
            <a:avLst/>
          </a:prstGeom>
          <a:noFill/>
        </p:spPr>
        <p:txBody>
          <a:bodyPr wrap="square" rtlCol="0">
            <a:spAutoFit/>
          </a:bodyPr>
          <a:lstStyle/>
          <a:p>
            <a:pPr algn="ctr"/>
            <a:r>
              <a:rPr lang="en-US" sz="3000" dirty="0">
                <a:solidFill>
                  <a:schemeClr val="bg1"/>
                </a:solidFill>
                <a:latin typeface="Avenir Medium" panose="02000503020000020003" pitchFamily="2" charset="0"/>
                <a:cs typeface="Futura Medium" panose="020B0602020204020303" pitchFamily="34" charset="-79"/>
              </a:rPr>
              <a:t>Exercise</a:t>
            </a:r>
          </a:p>
        </p:txBody>
      </p:sp>
      <p:pic>
        <p:nvPicPr>
          <p:cNvPr id="3" name="Picture 2" descr="A picture containing dark, gauge&#10;&#10;Description automatically generated">
            <a:extLst>
              <a:ext uri="{FF2B5EF4-FFF2-40B4-BE49-F238E27FC236}">
                <a16:creationId xmlns:a16="http://schemas.microsoft.com/office/drawing/2014/main" id="{74E87E75-8152-1EDE-E6FA-C8FF86061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6" name="AutoShape 2">
            <a:extLst>
              <a:ext uri="{FF2B5EF4-FFF2-40B4-BE49-F238E27FC236}">
                <a16:creationId xmlns:a16="http://schemas.microsoft.com/office/drawing/2014/main" id="{6EC170E9-B3BE-9DEA-B764-B469580CE2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93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5" name="Title 1">
            <a:extLst>
              <a:ext uri="{FF2B5EF4-FFF2-40B4-BE49-F238E27FC236}">
                <a16:creationId xmlns:a16="http://schemas.microsoft.com/office/drawing/2014/main" id="{05E05339-F74B-4BE8-8889-00D65B241A09}"/>
              </a:ext>
            </a:extLst>
          </p:cNvPr>
          <p:cNvSpPr>
            <a:spLocks noGrp="1"/>
          </p:cNvSpPr>
          <p:nvPr>
            <p:ph type="title"/>
          </p:nvPr>
        </p:nvSpPr>
        <p:spPr>
          <a:xfrm>
            <a:off x="3061251" y="2383238"/>
            <a:ext cx="6069497" cy="2162258"/>
          </a:xfrm>
          <a:noFill/>
        </p:spPr>
        <p:txBody>
          <a:bodyPr>
            <a:noAutofit/>
          </a:bodyPr>
          <a:lstStyle/>
          <a:p>
            <a:r>
              <a:rPr lang="en-US" sz="3200" dirty="0">
                <a:solidFill>
                  <a:schemeClr val="tx1">
                    <a:lumMod val="65000"/>
                    <a:lumOff val="35000"/>
                  </a:schemeClr>
                </a:solidFill>
                <a:latin typeface="Palatino Linotype" panose="02040502050505030304" pitchFamily="18" charset="0"/>
              </a:rPr>
              <a:t>01.2_generate_data.ipynb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01.3_generator.ipynb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01.4_discriminator.ipynb</a:t>
            </a:r>
            <a:br>
              <a:rPr lang="en-US" sz="3200" dirty="0">
                <a:solidFill>
                  <a:schemeClr val="tx1">
                    <a:lumMod val="65000"/>
                    <a:lumOff val="35000"/>
                  </a:schemeClr>
                </a:solidFill>
                <a:latin typeface="Palatino Linotype" panose="02040502050505030304" pitchFamily="18" charset="0"/>
              </a:rPr>
            </a:br>
            <a:r>
              <a:rPr lang="en-US" sz="3200" dirty="0">
                <a:solidFill>
                  <a:schemeClr val="tx1">
                    <a:lumMod val="65000"/>
                    <a:lumOff val="35000"/>
                  </a:schemeClr>
                </a:solidFill>
                <a:latin typeface="Palatino Linotype" panose="02040502050505030304" pitchFamily="18" charset="0"/>
              </a:rPr>
              <a:t>01.5_gan.ipynb</a:t>
            </a:r>
            <a:endParaRPr lang="en-US" sz="32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7157" y="2221746"/>
            <a:ext cx="7497685" cy="2414508"/>
          </a:xfrm>
          <a:prstGeom prst="rect">
            <a:avLst/>
          </a:prstGeom>
        </p:spPr>
      </p:pic>
    </p:spTree>
    <p:extLst>
      <p:ext uri="{BB962C8B-B14F-4D97-AF65-F5344CB8AC3E}">
        <p14:creationId xmlns:p14="http://schemas.microsoft.com/office/powerpoint/2010/main" val="26486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 Media 7" title="A Style-Based Generator Architecture for Generative Adversarial Networks">
            <a:hlinkClick r:id="" action="ppaction://media"/>
            <a:extLst>
              <a:ext uri="{FF2B5EF4-FFF2-40B4-BE49-F238E27FC236}">
                <a16:creationId xmlns:a16="http://schemas.microsoft.com/office/drawing/2014/main" id="{43733801-BB24-4B40-9955-7A4ED022FBC4}"/>
              </a:ext>
            </a:extLst>
          </p:cNvPr>
          <p:cNvPicPr>
            <a:picLocks noRot="1" noChangeAspect="1"/>
          </p:cNvPicPr>
          <p:nvPr>
            <a:videoFile r:link="rId1"/>
          </p:nvPr>
        </p:nvPicPr>
        <p:blipFill>
          <a:blip r:embed="rId4"/>
          <a:stretch>
            <a:fillRect/>
          </a:stretch>
        </p:blipFill>
        <p:spPr>
          <a:xfrm>
            <a:off x="2630192" y="1470818"/>
            <a:ext cx="6931616" cy="3916363"/>
          </a:xfrm>
          <a:prstGeom prst="rect">
            <a:avLst/>
          </a:prstGeom>
        </p:spPr>
      </p:pic>
    </p:spTree>
    <p:extLst>
      <p:ext uri="{BB962C8B-B14F-4D97-AF65-F5344CB8AC3E}">
        <p14:creationId xmlns:p14="http://schemas.microsoft.com/office/powerpoint/2010/main" val="129515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CD11DD-EC0E-4929-ADF0-7C6198689A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 (Chapter 22)</a:t>
            </a:r>
            <a:endParaRPr lang="en-US" sz="1400" dirty="0">
              <a:solidFill>
                <a:schemeClr val="tx1">
                  <a:lumMod val="65000"/>
                  <a:lumOff val="35000"/>
                </a:schemeClr>
              </a:solidFill>
              <a:latin typeface="+mj-lt"/>
              <a:ea typeface="Verdana" panose="020B0604030504040204" pitchFamily="34" charset="0"/>
            </a:endParaRPr>
          </a:p>
        </p:txBody>
      </p:sp>
      <p:pic>
        <p:nvPicPr>
          <p:cNvPr id="1028" name="Picture 4">
            <a:extLst>
              <a:ext uri="{FF2B5EF4-FFF2-40B4-BE49-F238E27FC236}">
                <a16:creationId xmlns:a16="http://schemas.microsoft.com/office/drawing/2014/main" id="{357A4579-C72A-439B-B4E1-D0C34C349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054" y="325277"/>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E6288EF-AEFC-455B-A112-BC451CDEA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5449" y="281209"/>
            <a:ext cx="988367" cy="988367"/>
          </a:xfrm>
          <a:prstGeom prst="rect">
            <a:avLst/>
          </a:prstGeom>
          <a:noFill/>
          <a:ln w="3175">
            <a:solidFill>
              <a:schemeClr val="tx1">
                <a:lumMod val="50000"/>
                <a:lumOff val="50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7B3E54-91FA-4D19-B098-1A2532010447}"/>
              </a:ext>
            </a:extLst>
          </p:cNvPr>
          <p:cNvSpPr txBox="1"/>
          <p:nvPr/>
        </p:nvSpPr>
        <p:spPr>
          <a:xfrm>
            <a:off x="2172599" y="1453210"/>
            <a:ext cx="805029" cy="369332"/>
          </a:xfrm>
          <a:prstGeom prst="rect">
            <a:avLst/>
          </a:prstGeom>
          <a:noFill/>
        </p:spPr>
        <p:txBody>
          <a:bodyPr wrap="none" rtlCol="0">
            <a:spAutoFit/>
          </a:bodyPr>
          <a:lstStyle/>
          <a:p>
            <a:r>
              <a:rPr lang="en-US" dirty="0">
                <a:latin typeface="Palatino Linotype" panose="02040502050505030304" pitchFamily="18" charset="0"/>
              </a:rPr>
              <a:t>Dawn</a:t>
            </a:r>
          </a:p>
        </p:txBody>
      </p:sp>
      <p:sp>
        <p:nvSpPr>
          <p:cNvPr id="9" name="TextBox 8">
            <a:extLst>
              <a:ext uri="{FF2B5EF4-FFF2-40B4-BE49-F238E27FC236}">
                <a16:creationId xmlns:a16="http://schemas.microsoft.com/office/drawing/2014/main" id="{C426F59C-1903-4F11-8A0D-0548954D56B4}"/>
              </a:ext>
            </a:extLst>
          </p:cNvPr>
          <p:cNvSpPr txBox="1"/>
          <p:nvPr/>
        </p:nvSpPr>
        <p:spPr>
          <a:xfrm>
            <a:off x="9145484" y="1409142"/>
            <a:ext cx="878332" cy="369332"/>
          </a:xfrm>
          <a:prstGeom prst="rect">
            <a:avLst/>
          </a:prstGeom>
          <a:noFill/>
        </p:spPr>
        <p:txBody>
          <a:bodyPr wrap="square" rtlCol="0">
            <a:spAutoFit/>
          </a:bodyPr>
          <a:lstStyle/>
          <a:p>
            <a:r>
              <a:rPr lang="en-US" dirty="0">
                <a:latin typeface="Palatino Linotype" panose="02040502050505030304" pitchFamily="18" charset="0"/>
              </a:rPr>
              <a:t>Glenn</a:t>
            </a:r>
          </a:p>
        </p:txBody>
      </p:sp>
      <p:pic>
        <p:nvPicPr>
          <p:cNvPr id="7" name="Picture 6" descr="A picture containing diagram&#10;&#10;Description automatically generated">
            <a:extLst>
              <a:ext uri="{FF2B5EF4-FFF2-40B4-BE49-F238E27FC236}">
                <a16:creationId xmlns:a16="http://schemas.microsoft.com/office/drawing/2014/main" id="{4016CB93-A96D-4FBF-97CF-45765C9A9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7942" y="1524847"/>
            <a:ext cx="1924149" cy="1663786"/>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C44A7690-EA51-4F21-A26B-8627410C02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6761" y="1679321"/>
            <a:ext cx="1625684" cy="1612983"/>
          </a:xfrm>
          <a:prstGeom prst="rect">
            <a:avLst/>
          </a:prstGeom>
        </p:spPr>
      </p:pic>
      <p:pic>
        <p:nvPicPr>
          <p:cNvPr id="12" name="Picture 11" descr="Text, letter&#10;&#10;Description automatically generated">
            <a:extLst>
              <a:ext uri="{FF2B5EF4-FFF2-40B4-BE49-F238E27FC236}">
                <a16:creationId xmlns:a16="http://schemas.microsoft.com/office/drawing/2014/main" id="{758A492F-16B2-458C-82EF-0C881AA75C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1395" y="3577377"/>
            <a:ext cx="2095608" cy="1187511"/>
          </a:xfrm>
          <a:prstGeom prst="rect">
            <a:avLst/>
          </a:prstGeom>
        </p:spPr>
      </p:pic>
      <p:cxnSp>
        <p:nvCxnSpPr>
          <p:cNvPr id="14" name="Straight Arrow Connector 13">
            <a:extLst>
              <a:ext uri="{FF2B5EF4-FFF2-40B4-BE49-F238E27FC236}">
                <a16:creationId xmlns:a16="http://schemas.microsoft.com/office/drawing/2014/main" id="{5E96E580-7141-4B93-AC5E-FAC30BB30764}"/>
              </a:ext>
            </a:extLst>
          </p:cNvPr>
          <p:cNvCxnSpPr>
            <a:cxnSpLocks/>
          </p:cNvCxnSpPr>
          <p:nvPr/>
        </p:nvCxnSpPr>
        <p:spPr>
          <a:xfrm>
            <a:off x="4882553" y="3172704"/>
            <a:ext cx="499704"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8FB6822-224D-4765-BC70-4993E14C8BE9}"/>
              </a:ext>
            </a:extLst>
          </p:cNvPr>
          <p:cNvCxnSpPr>
            <a:cxnSpLocks/>
          </p:cNvCxnSpPr>
          <p:nvPr/>
        </p:nvCxnSpPr>
        <p:spPr>
          <a:xfrm flipH="1">
            <a:off x="6586007" y="3188633"/>
            <a:ext cx="421934" cy="40911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pic>
        <p:nvPicPr>
          <p:cNvPr id="28" name="Picture 27" descr="Background pattern&#10;&#10;Description automatically generated with low confidence">
            <a:extLst>
              <a:ext uri="{FF2B5EF4-FFF2-40B4-BE49-F238E27FC236}">
                <a16:creationId xmlns:a16="http://schemas.microsoft.com/office/drawing/2014/main" id="{AAAD1087-604C-48D2-A5DF-372FEB7A1C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4731" y="5190674"/>
            <a:ext cx="4730993" cy="1174810"/>
          </a:xfrm>
          <a:prstGeom prst="rect">
            <a:avLst/>
          </a:prstGeom>
        </p:spPr>
      </p:pic>
      <p:cxnSp>
        <p:nvCxnSpPr>
          <p:cNvPr id="33" name="Straight Arrow Connector 32">
            <a:extLst>
              <a:ext uri="{FF2B5EF4-FFF2-40B4-BE49-F238E27FC236}">
                <a16:creationId xmlns:a16="http://schemas.microsoft.com/office/drawing/2014/main" id="{A261E781-43AE-4541-8C97-1E443B3ABB8B}"/>
              </a:ext>
            </a:extLst>
          </p:cNvPr>
          <p:cNvCxnSpPr>
            <a:cxnSpLocks/>
          </p:cNvCxnSpPr>
          <p:nvPr/>
        </p:nvCxnSpPr>
        <p:spPr>
          <a:xfrm>
            <a:off x="6796974" y="4764888"/>
            <a:ext cx="557983" cy="40467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186198D-8266-41D4-9B22-1BF837762E41}"/>
              </a:ext>
            </a:extLst>
          </p:cNvPr>
          <p:cNvCxnSpPr>
            <a:cxnSpLocks/>
          </p:cNvCxnSpPr>
          <p:nvPr/>
        </p:nvCxnSpPr>
        <p:spPr>
          <a:xfrm flipH="1">
            <a:off x="4505739" y="4748115"/>
            <a:ext cx="484902" cy="42144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566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22002">
            <a:extLst>
              <a:ext uri="{FF2B5EF4-FFF2-40B4-BE49-F238E27FC236}">
                <a16:creationId xmlns:a16="http://schemas.microsoft.com/office/drawing/2014/main" id="{2C35658F-F508-4ECF-BD5B-D917DFF4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533525"/>
            <a:ext cx="5886450"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0DD902-0BF5-4E01-BF85-C8B6844B320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20241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22003">
            <a:extLst>
              <a:ext uri="{FF2B5EF4-FFF2-40B4-BE49-F238E27FC236}">
                <a16:creationId xmlns:a16="http://schemas.microsoft.com/office/drawing/2014/main" id="{91450248-19D0-4021-8158-064BC06D5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2433638"/>
            <a:ext cx="7829550" cy="1990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AEC3A6-CE44-4905-B57A-664A8F5B37F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5" name="Title 1">
            <a:extLst>
              <a:ext uri="{FF2B5EF4-FFF2-40B4-BE49-F238E27FC236}">
                <a16:creationId xmlns:a16="http://schemas.microsoft.com/office/drawing/2014/main" id="{447E65BA-02BC-4026-A509-367F497F0B1C}"/>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109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22004">
            <a:extLst>
              <a:ext uri="{FF2B5EF4-FFF2-40B4-BE49-F238E27FC236}">
                <a16:creationId xmlns:a16="http://schemas.microsoft.com/office/drawing/2014/main" id="{07D8913E-88A4-4ACF-9F29-DB65533D6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0"/>
            <a:ext cx="6553200"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CE86E8-86FD-456E-959B-138B4B597A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D56544AB-F6BC-454A-8820-F0C07DFB98F2}"/>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5693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22005">
            <a:extLst>
              <a:ext uri="{FF2B5EF4-FFF2-40B4-BE49-F238E27FC236}">
                <a16:creationId xmlns:a16="http://schemas.microsoft.com/office/drawing/2014/main" id="{2AF8C79F-78DD-45A2-A9B1-087A8B3EF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2205038"/>
            <a:ext cx="8048625" cy="2447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72B3BB-049D-411B-BF21-FDA88AB7DA1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1CF915BA-AF4F-41B2-9D6D-F4006CC4444E}"/>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False Positive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90332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f22006">
            <a:extLst>
              <a:ext uri="{FF2B5EF4-FFF2-40B4-BE49-F238E27FC236}">
                <a16:creationId xmlns:a16="http://schemas.microsoft.com/office/drawing/2014/main" id="{67233A6F-5459-4561-9316-7C60E3983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2224088"/>
            <a:ext cx="8029575" cy="2409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0E068AD-F311-40CA-83E9-2923D9135BF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a:t>
            </a:r>
            <a:r>
              <a:rPr lang="en-US" sz="1400" dirty="0">
                <a:solidFill>
                  <a:schemeClr val="tx1">
                    <a:lumMod val="65000"/>
                    <a:lumOff val="35000"/>
                  </a:schemeClr>
                </a:solidFill>
                <a:latin typeface="+mj-lt"/>
                <a:ea typeface="Verdana" panose="020B0604030504040204" pitchFamily="34" charset="0"/>
              </a:rPr>
              <a:t>No Starch Press</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
        <p:nvSpPr>
          <p:cNvPr id="4" name="Title 1">
            <a:extLst>
              <a:ext uri="{FF2B5EF4-FFF2-40B4-BE49-F238E27FC236}">
                <a16:creationId xmlns:a16="http://schemas.microsoft.com/office/drawing/2014/main" id="{75BD0B05-94F9-4ADF-83E6-D800ED3DCA90}"/>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True Negative</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8230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8341</TotalTime>
  <Words>2619</Words>
  <Application>Microsoft Office PowerPoint</Application>
  <PresentationFormat>Widescreen</PresentationFormat>
  <Paragraphs>119</Paragraphs>
  <Slides>16</Slides>
  <Notes>16</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Avenir Heavy</vt:lpstr>
      <vt:lpstr>Avenir Medium</vt:lpstr>
      <vt:lpstr>Calibri</vt:lpstr>
      <vt:lpstr>Calibri Light</vt:lpstr>
      <vt:lpstr>OpenSans</vt:lpstr>
      <vt:lpstr>Palatino Linotype</vt:lpstr>
      <vt:lpstr>walsheim</vt:lpstr>
      <vt:lpstr>Office Theme</vt:lpstr>
      <vt:lpstr>PowerPoint Presentation</vt:lpstr>
      <vt:lpstr>PowerPoint Presentation</vt:lpstr>
      <vt:lpstr>PowerPoint Presentation</vt:lpstr>
      <vt:lpstr>PowerPoint Presentation</vt:lpstr>
      <vt:lpstr>PowerPoint Presentation</vt:lpstr>
      <vt:lpstr>True Positive</vt:lpstr>
      <vt:lpstr>False Negative</vt:lpstr>
      <vt:lpstr>False Positive</vt:lpstr>
      <vt:lpstr>True Negative</vt:lpstr>
      <vt:lpstr>The GAN Training Cycle</vt:lpstr>
      <vt:lpstr>Gaussian GAN 01.1_gaussian_gan.ipynb</vt:lpstr>
      <vt:lpstr>PowerPoint Presentation</vt:lpstr>
      <vt:lpstr>PowerPoint Presentation</vt:lpstr>
      <vt:lpstr>PowerPoint Presentation</vt:lpstr>
      <vt:lpstr>PowerPoint Presentation</vt:lpstr>
      <vt:lpstr>01.2_generate_data.ipynb 01.3_generator.ipynb 01.4_discriminator.ipynb 01.5_gan.ipynb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936</cp:revision>
  <cp:lastPrinted>2021-09-23T20:21:23Z</cp:lastPrinted>
  <dcterms:created xsi:type="dcterms:W3CDTF">2020-06-14T19:48:25Z</dcterms:created>
  <dcterms:modified xsi:type="dcterms:W3CDTF">2022-12-08T21:09:28Z</dcterms:modified>
</cp:coreProperties>
</file>