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1" r:id="rId2"/>
    <p:sldId id="307" r:id="rId3"/>
    <p:sldId id="262" r:id="rId4"/>
    <p:sldId id="309" r:id="rId5"/>
    <p:sldId id="279" r:id="rId6"/>
    <p:sldId id="306" r:id="rId7"/>
    <p:sldId id="308" r:id="rId8"/>
    <p:sldId id="313" r:id="rId9"/>
    <p:sldId id="312" r:id="rId10"/>
    <p:sldId id="314" r:id="rId11"/>
    <p:sldId id="315" r:id="rId12"/>
    <p:sldId id="316" r:id="rId13"/>
    <p:sldId id="317" r:id="rId14"/>
    <p:sldId id="318" r:id="rId15"/>
    <p:sldId id="319" r:id="rId1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3009" autoAdjust="0"/>
  </p:normalViewPr>
  <p:slideViewPr>
    <p:cSldViewPr snapToGrid="0" showGuides="1">
      <p:cViewPr varScale="1">
        <p:scale>
          <a:sx n="48" d="100"/>
          <a:sy n="48" d="100"/>
        </p:scale>
        <p:origin x="55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9/23/2021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354545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725338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34308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12997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892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59016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Until now, the power of creativity has been the exclusive domain of the human mind.  And critics of AI have touted this as a key difference between real (human) intelligence and its artificial equivalent.  They say, “How can a machine be intelligent if it lacks any creative abilities?”  However, deep learning has been making baby steps to simulate creativity.</a:t>
            </a:r>
          </a:p>
          <a:p>
            <a:endParaRPr lang="en-US" b="0" i="0" dirty="0">
              <a:solidFill>
                <a:srgbClr val="6D737D"/>
              </a:solidFill>
              <a:effectLst/>
              <a:latin typeface="walsheim"/>
            </a:endParaRPr>
          </a:p>
          <a:p>
            <a:r>
              <a:rPr lang="en-US" b="0" i="0" dirty="0">
                <a:solidFill>
                  <a:srgbClr val="6D737D"/>
                </a:solidFill>
                <a:effectLst/>
                <a:latin typeface="walsheim"/>
              </a:rPr>
              <a:t>Imagine you are at the Sistine Chapel in the Vatican, and you look up at the incredible frescos immortalized by Michelangelo.  And suddenly, the thought hits you, “Could a deep learning model recreate something like that?”  Ten years ago, such a thought would have been considered ridiculous.  Not anymore, as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tool.  Let’s watch a short video of that tool.  In addition to the generation of faces,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How do GANs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GANs are used to create a data distribution from random noise data and make it look similar to a real data distribution.  A GAN network typically consists of two networks.   The first is called a </a:t>
            </a:r>
            <a:r>
              <a:rPr lang="en-US" b="1" dirty="0">
                <a:latin typeface="OpenSans"/>
              </a:rPr>
              <a:t>generator network </a:t>
            </a:r>
            <a:r>
              <a:rPr lang="en-US" dirty="0">
                <a:latin typeface="OpenSans"/>
              </a:rPr>
              <a:t>while the other is called the </a:t>
            </a:r>
            <a:r>
              <a:rPr lang="en-US" b="1" dirty="0">
                <a:latin typeface="OpenSans"/>
              </a:rPr>
              <a:t>discriminator network</a:t>
            </a:r>
            <a:r>
              <a:rPr lang="en-US" dirty="0">
                <a:latin typeface="OpenSans"/>
              </a:rPr>
              <a:t>.  The two networks then compete against each other.  The generator acts like an art forger, creating images that look real.  While the discriminator assumes the role of an art critic, judging whether a particular image is real or fake.  Or put another way, the two networks compete against each other to generate a probability distribution that closely mimics an existing probability distribution. </a:t>
            </a:r>
          </a:p>
          <a:p>
            <a:pPr algn="l"/>
            <a:endParaRPr lang="en-US" dirty="0">
              <a:latin typeface="OpenSans"/>
            </a:endParaRPr>
          </a:p>
          <a:p>
            <a:pPr algn="l"/>
            <a:r>
              <a:rPr lang="en-US" dirty="0">
                <a:latin typeface="OpenSans"/>
              </a:rPr>
              <a:t>Consider a concrete example. Let's say we have a collection of images of cats and dogs (real images). Using a GAN, we can generate a different set of images (fake images) of cats and dogs from a random distribution of number.  We know the GAN has succeeded when the generated images from the “data noise” are so good that individuals are unable to tell the difference between the real images and the fake ones. </a:t>
            </a:r>
          </a:p>
          <a:p>
            <a:pPr algn="l"/>
            <a:endParaRPr lang="en-US" dirty="0">
              <a:latin typeface="OpenSans"/>
            </a:endParaRPr>
          </a:p>
          <a:p>
            <a:pPr algn="l"/>
            <a:r>
              <a:rPr lang="en-US" dirty="0">
                <a:latin typeface="OpenSans"/>
              </a:rPr>
              <a:t>The figure shown here provides a concise overview of the components of a GAN and how they interact. Let's understand the process in the context of this diagram:</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821836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Dawn and Glen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09947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9/23/2021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9/23/2021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2002">
            <a:extLst>
              <a:ext uri="{FF2B5EF4-FFF2-40B4-BE49-F238E27FC236}">
                <a16:creationId xmlns:a16="http://schemas.microsoft.com/office/drawing/2014/main" id="{2C35658F-F508-4ECF-BD5B-D917DFF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533525"/>
            <a:ext cx="588645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0DD902-0BF5-4E01-BF85-C8B6844B320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02417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2003">
            <a:extLst>
              <a:ext uri="{FF2B5EF4-FFF2-40B4-BE49-F238E27FC236}">
                <a16:creationId xmlns:a16="http://schemas.microsoft.com/office/drawing/2014/main" id="{91450248-19D0-4021-8158-064BC06D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433638"/>
            <a:ext cx="78295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EC3A6-CE44-4905-B57A-664A8F5B37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10955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22004">
            <a:extLst>
              <a:ext uri="{FF2B5EF4-FFF2-40B4-BE49-F238E27FC236}">
                <a16:creationId xmlns:a16="http://schemas.microsoft.com/office/drawing/2014/main" id="{07D8913E-88A4-4ACF-9F29-DB65533D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553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CE86E8-86FD-456E-959B-138B4B597A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56936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22005">
            <a:extLst>
              <a:ext uri="{FF2B5EF4-FFF2-40B4-BE49-F238E27FC236}">
                <a16:creationId xmlns:a16="http://schemas.microsoft.com/office/drawing/2014/main" id="{2AF8C79F-78DD-45A2-A9B1-087A8B3EF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205038"/>
            <a:ext cx="804862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2B3BB-049D-411B-BF21-FDA88AB7DA1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03324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22006">
            <a:extLst>
              <a:ext uri="{FF2B5EF4-FFF2-40B4-BE49-F238E27FC236}">
                <a16:creationId xmlns:a16="http://schemas.microsoft.com/office/drawing/2014/main" id="{67233A6F-5459-4561-9316-7C60E398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24088"/>
            <a:ext cx="8029575"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E068AD-F311-40CA-83E9-2923D9135BF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23019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22007">
            <a:extLst>
              <a:ext uri="{FF2B5EF4-FFF2-40B4-BE49-F238E27FC236}">
                <a16:creationId xmlns:a16="http://schemas.microsoft.com/office/drawing/2014/main" id="{ADB4D1FB-768D-4DEB-8572-501CE13C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076450"/>
            <a:ext cx="8039100"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581263-0474-411E-B637-D722C348ED1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94611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normAutofit/>
          </a:bodyPr>
          <a:lstStyle/>
          <a:p>
            <a:pPr algn="ctr"/>
            <a:r>
              <a:rPr lang="en-US" sz="3600" dirty="0">
                <a:solidFill>
                  <a:schemeClr val="tx1">
                    <a:lumMod val="65000"/>
                    <a:lumOff val="35000"/>
                  </a:schemeClr>
                </a:solidFill>
                <a:latin typeface="Palatino Linotype" panose="02040502050505030304" pitchFamily="18" charset="0"/>
              </a:rPr>
              <a:t>Exercise 7.01: </a:t>
            </a:r>
          </a:p>
        </p:txBody>
      </p:sp>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Baig, M. R., et al (2020). </a:t>
            </a:r>
            <a:r>
              <a:rPr lang="en-US" sz="2400" i="1" dirty="0">
                <a:latin typeface="Palatino Linotype" panose="02040502050505030304" pitchFamily="18" charset="0"/>
              </a:rPr>
              <a:t>The Deep Learning Workshop.  </a:t>
            </a:r>
            <a:r>
              <a:rPr lang="en-US" sz="2400" dirty="0">
                <a:latin typeface="Palatino Linotype" panose="02040502050505030304" pitchFamily="18" charset="0"/>
              </a:rPr>
              <a:t>Birmingham,</a:t>
            </a:r>
          </a:p>
          <a:p>
            <a:pPr marL="0" indent="0">
              <a:lnSpc>
                <a:spcPct val="100000"/>
              </a:lnSpc>
              <a:spcBef>
                <a:spcPts val="0"/>
              </a:spcBef>
              <a:buNone/>
            </a:pPr>
            <a:r>
              <a:rPr lang="en-US" sz="2400" dirty="0">
                <a:latin typeface="Palatino Linotype" panose="02040502050505030304" pitchFamily="18" charset="0"/>
              </a:rPr>
              <a:t>    England: Packt Publishing.</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20577-5704-49CA-A154-FF3E495A53CF}"/>
              </a:ext>
            </a:extLst>
          </p:cNvPr>
          <p:cNvSpPr txBox="1"/>
          <p:nvPr/>
        </p:nvSpPr>
        <p:spPr>
          <a:xfrm>
            <a:off x="3849188" y="3198167"/>
            <a:ext cx="4493623" cy="461665"/>
          </a:xfrm>
          <a:prstGeom prst="rect">
            <a:avLst/>
          </a:prstGeom>
          <a:noFill/>
        </p:spPr>
        <p:txBody>
          <a:bodyPr wrap="square">
            <a:spAutoFit/>
          </a:bodyPr>
          <a:lstStyle/>
          <a:p>
            <a:r>
              <a:rPr lang="en-US" sz="2400" dirty="0">
                <a:solidFill>
                  <a:schemeClr val="tx2">
                    <a:lumMod val="60000"/>
                    <a:lumOff val="40000"/>
                  </a:schemeClr>
                </a:solidFill>
              </a:rPr>
              <a:t>https://www.nextrembrandt.com/</a:t>
            </a:r>
          </a:p>
        </p:txBody>
      </p:sp>
    </p:spTree>
    <p:extLst>
      <p:ext uri="{BB962C8B-B14F-4D97-AF65-F5344CB8AC3E}">
        <p14:creationId xmlns:p14="http://schemas.microsoft.com/office/powerpoint/2010/main" val="2812332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20577-5704-49CA-A154-FF3E495A53CF}"/>
              </a:ext>
            </a:extLst>
          </p:cNvPr>
          <p:cNvSpPr txBox="1"/>
          <p:nvPr/>
        </p:nvSpPr>
        <p:spPr>
          <a:xfrm>
            <a:off x="3849188" y="3198167"/>
            <a:ext cx="4493623" cy="461665"/>
          </a:xfrm>
          <a:prstGeom prst="rect">
            <a:avLst/>
          </a:prstGeom>
          <a:noFill/>
        </p:spPr>
        <p:txBody>
          <a:bodyPr wrap="square">
            <a:spAutoFit/>
          </a:bodyPr>
          <a:lstStyle/>
          <a:p>
            <a:r>
              <a:rPr lang="en-US" sz="2400" dirty="0">
                <a:solidFill>
                  <a:schemeClr val="tx2">
                    <a:lumMod val="60000"/>
                    <a:lumOff val="40000"/>
                  </a:schemeClr>
                </a:solidFill>
              </a:rPr>
              <a:t>https://www.nextrembrandt.com/</a:t>
            </a:r>
          </a:p>
        </p:txBody>
      </p:sp>
      <p:pic>
        <p:nvPicPr>
          <p:cNvPr id="1026" name="Picture 2" descr="f22001">
            <a:extLst>
              <a:ext uri="{FF2B5EF4-FFF2-40B4-BE49-F238E27FC236}">
                <a16:creationId xmlns:a16="http://schemas.microsoft.com/office/drawing/2014/main" id="{143E41B1-77AE-4F62-8F96-0382D9EFC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4" y="216842"/>
            <a:ext cx="6610350" cy="5962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CD11DD-EC0E-4929-ADF0-7C6198689A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75666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7736</TotalTime>
  <Words>928</Words>
  <Application>Microsoft Office PowerPoint</Application>
  <PresentationFormat>Widescreen</PresentationFormat>
  <Paragraphs>65</Paragraphs>
  <Slides>15</Slides>
  <Notes>15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OpenSans</vt:lpstr>
      <vt:lpstr>Palatino Linotype</vt:lpstr>
      <vt:lpstr>walsheim</vt:lpstr>
      <vt:lpstr>Office Theme</vt:lpstr>
      <vt:lpstr>PowerPoint Presentation</vt:lpstr>
      <vt:lpstr>PowerPoint Presentation</vt:lpstr>
      <vt:lpstr>PowerPoint Presentation</vt:lpstr>
      <vt:lpstr>PowerPoint Presentation</vt:lpstr>
      <vt:lpstr>Exercise 7.01: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829</cp:revision>
  <cp:lastPrinted>2021-09-23T20:21:23Z</cp:lastPrinted>
  <dcterms:created xsi:type="dcterms:W3CDTF">2020-06-14T19:48:25Z</dcterms:created>
  <dcterms:modified xsi:type="dcterms:W3CDTF">2021-09-23T20:28:02Z</dcterms:modified>
</cp:coreProperties>
</file>