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24" r:id="rId2"/>
    <p:sldId id="351" r:id="rId3"/>
    <p:sldId id="275" r:id="rId4"/>
    <p:sldId id="353" r:id="rId5"/>
    <p:sldId id="317" r:id="rId6"/>
    <p:sldId id="334" r:id="rId7"/>
    <p:sldId id="304" r:id="rId8"/>
    <p:sldId id="289" r:id="rId9"/>
    <p:sldId id="327" r:id="rId10"/>
    <p:sldId id="315" r:id="rId11"/>
    <p:sldId id="328" r:id="rId12"/>
    <p:sldId id="325" r:id="rId13"/>
    <p:sldId id="350" r:id="rId14"/>
    <p:sldId id="331" r:id="rId15"/>
    <p:sldId id="335" r:id="rId16"/>
    <p:sldId id="338" r:id="rId17"/>
    <p:sldId id="336" r:id="rId18"/>
    <p:sldId id="321" r:id="rId19"/>
    <p:sldId id="292" r:id="rId20"/>
    <p:sldId id="337" r:id="rId21"/>
    <p:sldId id="305" r:id="rId22"/>
    <p:sldId id="306" r:id="rId23"/>
    <p:sldId id="307" r:id="rId24"/>
    <p:sldId id="308" r:id="rId25"/>
    <p:sldId id="309" r:id="rId26"/>
    <p:sldId id="310" r:id="rId27"/>
    <p:sldId id="333" r:id="rId28"/>
    <p:sldId id="294" r:id="rId29"/>
    <p:sldId id="301" r:id="rId30"/>
    <p:sldId id="352" r:id="rId31"/>
    <p:sldId id="295" r:id="rId3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C"/>
    <a:srgbClr val="6AB07B"/>
    <a:srgbClr val="FFFFFF"/>
    <a:srgbClr val="232542"/>
    <a:srgbClr val="64BB7E"/>
    <a:srgbClr val="6CB677"/>
    <a:srgbClr val="60BA7B"/>
    <a:srgbClr val="2D3052"/>
    <a:srgbClr val="517495"/>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69906" autoAdjust="0"/>
  </p:normalViewPr>
  <p:slideViewPr>
    <p:cSldViewPr snapToGrid="0" showGuides="1">
      <p:cViewPr varScale="1">
        <p:scale>
          <a:sx n="46" d="100"/>
          <a:sy n="46" d="100"/>
        </p:scale>
        <p:origin x="696"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FD93C9B2-20F6-4DB1-B471-224337D0AC79}" type="datetimeFigureOut">
              <a:rPr lang="en-US" smtClean="0"/>
              <a:t>12/12/2022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11">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10395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Python experience or other programming language experience – faculty member with extensive MatLab coding experience</a:t>
            </a:r>
          </a:p>
          <a:p>
            <a:pPr marL="699832" lvl="1" indent="-233277" defTabSz="933111">
              <a:buFontTx/>
              <a:buAutoNum type="arabicPeriod"/>
              <a:defRPr/>
            </a:pPr>
            <a:r>
              <a:rPr lang="en-US" dirty="0"/>
              <a:t>We provide the code in these workshops – you’re not writing programs from scratch</a:t>
            </a:r>
          </a:p>
          <a:p>
            <a:pPr marL="699832" lvl="1" indent="-233277" defTabSz="933111">
              <a:buFontTx/>
              <a:buAutoNum type="arabicPeriod"/>
              <a:defRPr/>
            </a:pPr>
            <a:r>
              <a:rPr lang="en-US" dirty="0"/>
              <a:t>Working knowledge of programming vocabulary, looping constructs, functions, etc…</a:t>
            </a:r>
          </a:p>
          <a:p>
            <a:pPr marL="233277" indent="-233277" defTabSz="933111">
              <a:buFontTx/>
              <a:buAutoNum type="arabicPeriod"/>
              <a:defRPr/>
            </a:pPr>
            <a:r>
              <a:rPr lang="en-US" dirty="0"/>
              <a:t>Deep Learning Vocabulary</a:t>
            </a:r>
          </a:p>
          <a:p>
            <a:pPr marL="699832" lvl="1" indent="-233277" defTabSz="933111">
              <a:buFontTx/>
              <a:buAutoNum type="arabicPeriod"/>
              <a:defRPr/>
            </a:pPr>
            <a:r>
              <a:rPr lang="en-US" dirty="0"/>
              <a:t>We do not provide definitions of basic deep learning terms and concepts in this series.</a:t>
            </a:r>
          </a:p>
          <a:p>
            <a:pPr marL="699832" lvl="1" indent="-233277" defTabSz="933111">
              <a:buFontTx/>
              <a:buAutoNum type="arabicPeriod"/>
              <a:defRPr/>
            </a:pPr>
            <a:r>
              <a:rPr lang="en-US" dirty="0"/>
              <a:t>Know what a layer, a node or neuron, a loss function, etc… is</a:t>
            </a:r>
          </a:p>
          <a:p>
            <a:pPr marL="699832" lvl="1" indent="-233277" defTabSz="933111">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Overview</a:t>
            </a:r>
          </a:p>
          <a:p>
            <a:pPr marL="233277" indent="-233277">
              <a:buAutoNum type="arabicPeriod"/>
            </a:pPr>
            <a:r>
              <a:rPr lang="en-US" dirty="0"/>
              <a:t>Blue (beginner) – Purple (intermediate) – Yellow (advanced);</a:t>
            </a:r>
          </a:p>
          <a:p>
            <a:pPr marL="233277" indent="-233277" defTabSz="914276">
              <a:buFontTx/>
              <a:buAutoNum type="arabicPeriod"/>
              <a:defRPr/>
            </a:pPr>
            <a:r>
              <a:rPr lang="en-US" dirty="0"/>
              <a:t>Hexagons are possible specializations</a:t>
            </a:r>
          </a:p>
          <a:p>
            <a:pPr marL="233277" indent="-233277">
              <a:buAutoNum type="arabicPeriod"/>
            </a:pPr>
            <a:r>
              <a:rPr lang="en-US" dirty="0"/>
              <a:t>Intermediate – setup for advanced workshops &amp; project learning</a:t>
            </a:r>
          </a:p>
          <a:p>
            <a:pPr marL="699832" lvl="1" indent="-233277">
              <a:buAutoNum type="arabicPeriod"/>
            </a:pPr>
            <a:r>
              <a:rPr lang="en-US" dirty="0"/>
              <a:t>Dashed line – data emphasis</a:t>
            </a:r>
          </a:p>
          <a:p>
            <a:pPr marL="699832" lvl="1" indent="-233277">
              <a:buAutoNum type="arabicPeriod"/>
            </a:pPr>
            <a:r>
              <a:rPr lang="en-US" dirty="0"/>
              <a:t>Identified research question or problem</a:t>
            </a:r>
          </a:p>
          <a:p>
            <a:pPr marL="699832" lvl="1" indent="-233277">
              <a:buAutoNum type="arabicPeriod"/>
            </a:pPr>
            <a:r>
              <a:rPr lang="en-US" dirty="0"/>
              <a:t>Identified data to execute a given project</a:t>
            </a:r>
          </a:p>
          <a:p>
            <a:pPr marL="233277" indent="-233277">
              <a:buAutoNum type="arabicPeriod"/>
            </a:pPr>
            <a:r>
              <a:rPr lang="en-US" dirty="0"/>
              <a:t>Data is important</a:t>
            </a:r>
          </a:p>
          <a:p>
            <a:pPr marL="699832" lvl="1" indent="-233277">
              <a:buAutoNum type="arabicPeriod"/>
            </a:pPr>
            <a:r>
              <a:rPr lang="en-US" dirty="0"/>
              <a:t>Delimits range of AI tools</a:t>
            </a:r>
          </a:p>
          <a:p>
            <a:pPr marL="699832" lvl="1" indent="-233277">
              <a:buAutoNum type="arabicPeriod"/>
            </a:pPr>
            <a:r>
              <a:rPr lang="en-US" dirty="0"/>
              <a:t>Data – Questions – Tools </a:t>
            </a:r>
          </a:p>
          <a:p>
            <a:pPr defTabSz="933111">
              <a:defRPr/>
            </a:pPr>
            <a:endParaRPr lang="en-US" dirty="0"/>
          </a:p>
          <a:p>
            <a:pPr defTabSz="933111">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111">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 and Reinforcement Learning are not offered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4739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introduced our Practicum AI program, let’s get practical.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Clive Humby, 2006.</a:t>
            </a:r>
          </a:p>
          <a:p>
            <a:pPr marL="233277" indent="-233277">
              <a:buAutoNum type="arabicPeriod"/>
            </a:pPr>
            <a:r>
              <a:rPr lang="en-US" dirty="0"/>
              <a:t>Data powers deep learning AI systems</a:t>
            </a:r>
          </a:p>
          <a:p>
            <a:pPr defTabSz="933111">
              <a:defRPr/>
            </a:pPr>
            <a:endParaRPr lang="en-US" dirty="0"/>
          </a:p>
          <a:p>
            <a:pPr defTabSz="933111">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Bill Inman – </a:t>
            </a:r>
            <a:r>
              <a:rPr lang="en-US" i="1" dirty="0"/>
              <a:t>Data Architecture: A Primer for the Data Scientist – </a:t>
            </a:r>
            <a:r>
              <a:rPr lang="en-US" i="0" dirty="0"/>
              <a:t>structured / unstructured data – most data is unstructured</a:t>
            </a:r>
          </a:p>
          <a:p>
            <a:pPr marL="233277" indent="-233277">
              <a:buAutoNum type="arabicPeriod"/>
            </a:pPr>
            <a:r>
              <a:rPr lang="en-US" i="0" dirty="0"/>
              <a:t>Structured data – contained in rows and columns – two types</a:t>
            </a:r>
          </a:p>
          <a:p>
            <a:pPr marL="699832" lvl="1" indent="-233277">
              <a:buAutoNum type="arabicPeriod"/>
            </a:pPr>
            <a:r>
              <a:rPr lang="en-US" i="0" dirty="0"/>
              <a:t>Database management systems (Oracle, SQLServer, MySQL, and </a:t>
            </a:r>
            <a:r>
              <a:rPr lang="en-US" i="0" dirty="0" err="1"/>
              <a:t>PostGres</a:t>
            </a:r>
            <a:r>
              <a:rPr lang="en-US" i="0" dirty="0"/>
              <a:t>)</a:t>
            </a:r>
          </a:p>
          <a:p>
            <a:pPr marL="699832" lvl="1" indent="-233277">
              <a:buAutoNum type="arabicPeriod"/>
            </a:pPr>
            <a:r>
              <a:rPr lang="en-US" i="0" dirty="0"/>
              <a:t>Repetitive data (sensor output, telephone call records, metered data, etc…)</a:t>
            </a:r>
          </a:p>
          <a:p>
            <a:pPr marL="233277" indent="-233277">
              <a:buAutoNum type="arabicPeriod"/>
            </a:pPr>
            <a:r>
              <a:rPr lang="en-US" dirty="0"/>
              <a:t>Unstructured data – not contained in row-column databases – each record is unique – two types</a:t>
            </a:r>
          </a:p>
          <a:p>
            <a:pPr marL="699832" lvl="1" indent="-233277">
              <a:buAutoNum type="arabicPeriod"/>
            </a:pPr>
            <a:r>
              <a:rPr lang="en-US" dirty="0"/>
              <a:t>Textual – emails, transcribed conversations, literary texts</a:t>
            </a:r>
          </a:p>
          <a:p>
            <a:pPr marL="699832" lvl="1" indent="-233277">
              <a:buAutoNum type="arabicPeriod"/>
            </a:pPr>
            <a:r>
              <a:rPr lang="en-US" dirty="0"/>
              <a:t>Non-Textual – images, video, and audio recordings</a:t>
            </a:r>
          </a:p>
          <a:p>
            <a:pPr defTabSz="933111">
              <a:defRPr/>
            </a:pPr>
            <a:endParaRPr lang="en-US" dirty="0"/>
          </a:p>
          <a:p>
            <a:pPr defTabSz="933111">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94949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Review acronyms in Methods column</a:t>
            </a:r>
          </a:p>
          <a:p>
            <a:endParaRPr lang="en-US" dirty="0"/>
          </a:p>
          <a:p>
            <a:pPr defTabSz="933111">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69" indent="-228569" defTabSz="933111">
              <a:buAutoNum type="arabicPeriod"/>
              <a:defRPr/>
            </a:pPr>
            <a:r>
              <a:rPr lang="en-US" dirty="0"/>
              <a:t>Nvidia’s RAPIDS development environment best for structured data</a:t>
            </a:r>
          </a:p>
          <a:p>
            <a:pPr marL="685707" lvl="1" indent="-228569" defTabSz="933111">
              <a:buAutoNum type="arabicPeriod"/>
              <a:defRPr/>
            </a:pPr>
            <a:r>
              <a:rPr lang="en-US" dirty="0"/>
              <a:t>cuDF similar to popular Pandas library</a:t>
            </a:r>
          </a:p>
          <a:p>
            <a:pPr marL="685707" lvl="1" indent="-228569" defTabSz="933111">
              <a:buAutoNum type="arabicPeriod"/>
              <a:defRPr/>
            </a:pPr>
            <a:r>
              <a:rPr lang="en-US" dirty="0"/>
              <a:t>Support for dataframes, data cleaning, and data management</a:t>
            </a:r>
          </a:p>
          <a:p>
            <a:pPr marL="685707" lvl="1" indent="-228569" defTabSz="933111">
              <a:buAutoNum type="arabicPeriod"/>
              <a:defRPr/>
            </a:pPr>
            <a:r>
              <a:rPr lang="en-US" dirty="0"/>
              <a:t>Huge performance boost – 10 to 100 times faster</a:t>
            </a:r>
          </a:p>
          <a:p>
            <a:pPr defTabSz="933111">
              <a:defRPr/>
            </a:pPr>
            <a:endParaRPr lang="en-US" dirty="0"/>
          </a:p>
          <a:p>
            <a:pPr defTabSz="933111">
              <a:defRPr/>
            </a:pPr>
            <a:r>
              <a:rPr lang="en-US" dirty="0"/>
              <a:t>=====</a:t>
            </a:r>
          </a:p>
          <a:p>
            <a:pPr defTabSz="933111">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111">
              <a:defRPr/>
            </a:pPr>
            <a:endParaRPr lang="en-US" dirty="0"/>
          </a:p>
          <a:p>
            <a:pPr defTabSz="933111">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Text generating GANs are a unique animal, different from GANs used to generate images</a:t>
            </a:r>
          </a:p>
          <a:p>
            <a:endParaRPr lang="en-US" dirty="0"/>
          </a:p>
          <a:p>
            <a:pPr defTabSz="933111">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Convolutional neural networks – bread and butter of image work.</a:t>
            </a:r>
          </a:p>
          <a:p>
            <a:pPr marL="233277" indent="-233277">
              <a:buAutoNum type="arabicPeriod"/>
            </a:pPr>
            <a:r>
              <a:rPr lang="en-US" dirty="0"/>
              <a:t>Special models for single shot detection and real time object detection.</a:t>
            </a:r>
          </a:p>
          <a:p>
            <a:pPr marL="233277" indent="-233277">
              <a:buAutoNum type="arabicPeriod"/>
            </a:pPr>
            <a:r>
              <a:rPr lang="en-US" dirty="0"/>
              <a:t>Recent development – transformers + GANs = TransGAN.  Also, diffusion models are gaining traction.</a:t>
            </a:r>
          </a:p>
          <a:p>
            <a:endParaRPr lang="en-US" dirty="0"/>
          </a:p>
          <a:p>
            <a:pPr defTabSz="933111">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Video data is unique in that it is a time series of images</a:t>
            </a:r>
          </a:p>
          <a:p>
            <a:pPr marL="233277" indent="-233277">
              <a:buAutoNum type="arabicPeriod"/>
            </a:pPr>
            <a:r>
              <a:rPr lang="en-US" dirty="0"/>
              <a:t>CNNs paired with RNNs as there is both temporal and spatial characteristics</a:t>
            </a:r>
          </a:p>
          <a:p>
            <a:pPr marL="233277" indent="-233277">
              <a:buAutoNum type="arabicPeriod"/>
            </a:pPr>
            <a:r>
              <a:rPr lang="en-US" dirty="0"/>
              <a:t>New development is video GANs which generate new frames, one by one – Cutting edge technology</a:t>
            </a:r>
          </a:p>
          <a:p>
            <a:pPr defTabSz="933111">
              <a:defRPr/>
            </a:pPr>
            <a:endParaRPr lang="en-US" dirty="0"/>
          </a:p>
          <a:p>
            <a:pPr defTabSz="933111">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Audio interesting format </a:t>
            </a:r>
          </a:p>
          <a:p>
            <a:pPr marL="233277" indent="-233277">
              <a:buAutoNum type="arabicPeriod"/>
            </a:pPr>
            <a:r>
              <a:rPr lang="en-US" dirty="0"/>
              <a:t>MEL spectrum representation – 2D spectrogram of a recording</a:t>
            </a:r>
          </a:p>
          <a:p>
            <a:pPr marL="233277" indent="-233277">
              <a:buAutoNum type="arabicPeriod"/>
            </a:pPr>
            <a:r>
              <a:rPr lang="en-US" dirty="0"/>
              <a:t>Audio is time series, just like video</a:t>
            </a:r>
          </a:p>
          <a:p>
            <a:pPr defTabSz="933111">
              <a:defRPr/>
            </a:pPr>
            <a:endParaRPr lang="en-US" dirty="0"/>
          </a:p>
          <a:p>
            <a:pPr defTabSz="933111">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defTabSz="933111">
              <a:buFontTx/>
              <a:buAutoNum type="arabicPeriod"/>
              <a:defRPr/>
            </a:pPr>
            <a:r>
              <a:rPr lang="en-US" dirty="0"/>
              <a:t>A picture is worth a thousand words or in this case, a thousand mathematical symbols</a:t>
            </a:r>
          </a:p>
          <a:p>
            <a:pPr marL="699832" lvl="1" indent="-233277" defTabSz="933111">
              <a:buFontTx/>
              <a:buAutoNum type="arabicPeriod"/>
              <a:defRPr/>
            </a:pPr>
            <a:r>
              <a:rPr lang="en-US" dirty="0"/>
              <a:t>Dual-coding – visual / verbal channels</a:t>
            </a:r>
          </a:p>
          <a:p>
            <a:pPr marL="233277" indent="-233277" defTabSz="933111">
              <a:buFontTx/>
              <a:buAutoNum type="arabicPeriod"/>
              <a:defRPr/>
            </a:pPr>
            <a:r>
              <a:rPr lang="en-US" dirty="0"/>
              <a:t>The human brain is a story machine.  </a:t>
            </a:r>
          </a:p>
          <a:p>
            <a:pPr marL="699832" lvl="1" indent="-233277" defTabSz="933111">
              <a:buFontTx/>
              <a:buAutoNum type="arabicPeriod"/>
              <a:defRPr/>
            </a:pPr>
            <a:r>
              <a:rPr lang="en-US" dirty="0"/>
              <a:t>Stories are the best way to deliver content</a:t>
            </a:r>
          </a:p>
          <a:p>
            <a:pPr marL="699832" lvl="1" indent="-233277" defTabSz="933111">
              <a:buFontTx/>
              <a:buAutoNum type="arabicPeriod"/>
              <a:defRPr/>
            </a:pPr>
            <a:r>
              <a:rPr lang="en-US" dirty="0"/>
              <a:t>Stories are the best way to retain content</a:t>
            </a:r>
          </a:p>
          <a:p>
            <a:pPr marL="233277" indent="-233277" defTabSz="933111">
              <a:buFontTx/>
              <a:buAutoNum type="arabicPeriod"/>
              <a:defRPr/>
            </a:pPr>
            <a:r>
              <a:rPr lang="en-US" dirty="0"/>
              <a:t>Hands-on learning via Jupyter Notebooks</a:t>
            </a:r>
          </a:p>
          <a:p>
            <a:pPr defTabSz="933111">
              <a:defRPr/>
            </a:pPr>
            <a:endParaRPr lang="en-US" dirty="0"/>
          </a:p>
          <a:p>
            <a:pPr defTabSz="933111">
              <a:defRPr/>
            </a:pPr>
            <a:r>
              <a:rPr lang="en-US" dirty="0"/>
              <a:t>=====</a:t>
            </a:r>
          </a:p>
          <a:p>
            <a:pPr defTabSz="933111">
              <a:defRPr/>
            </a:pPr>
            <a:r>
              <a:rPr lang="en-US" dirty="0"/>
              <a:t>Let’s start with a quick statement of the Practicum AI approach to learning.  </a:t>
            </a:r>
          </a:p>
          <a:p>
            <a:pPr defTabSz="933111">
              <a:defRPr/>
            </a:pPr>
            <a:endParaRPr lang="en-US" dirty="0"/>
          </a:p>
          <a:p>
            <a:pPr defTabSz="933111">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111">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dirty="0"/>
              <a:t>non-technical student is someone who does not have a strong quantitative background.  </a:t>
            </a:r>
          </a:p>
          <a:p>
            <a:endParaRPr lang="en-US" dirty="0"/>
          </a:p>
          <a:p>
            <a:r>
              <a:rPr lang="en-US" dirty="0"/>
              <a:t>Some examples:</a:t>
            </a:r>
          </a:p>
          <a:p>
            <a:pPr marL="228600" indent="-228600">
              <a:buAutoNum type="arabicPeriod"/>
            </a:pPr>
            <a:r>
              <a:rPr lang="en-US" dirty="0"/>
              <a:t>Biology student with an average GPA (2.50) and knowledge of basic high-school math.</a:t>
            </a:r>
          </a:p>
          <a:p>
            <a:pPr marL="228600" indent="-228600">
              <a:buAutoNum type="arabicPeriod"/>
            </a:pPr>
            <a:r>
              <a:rPr lang="en-US" dirty="0"/>
              <a:t>First-generation student who wants to major in agricultural studies and loves to tinker and play as a way of learning.</a:t>
            </a:r>
          </a:p>
          <a:p>
            <a:pPr marL="228600" indent="-228600">
              <a:buAutoNum type="arabicPeriod"/>
            </a:pPr>
            <a:r>
              <a:rPr lang="en-US" dirty="0"/>
              <a:t>Native American student attending a local reservation college who’s interested in native culture &amp; sustainable studies.  </a:t>
            </a:r>
          </a:p>
          <a:p>
            <a:pPr marL="228600" indent="-228600">
              <a:buAutoNum type="arabicPeriod"/>
            </a:pPr>
            <a:r>
              <a:rPr lang="en-US" dirty="0"/>
              <a:t>A local artist who’s heard about generative AI and wants to know more about how to use it in their studio.</a:t>
            </a:r>
          </a:p>
          <a:p>
            <a:endParaRPr lang="en-US" dirty="0"/>
          </a:p>
          <a:p>
            <a:pPr defTabSz="933111">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9315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Do you want to build AI systems like this?</a:t>
            </a:r>
          </a:p>
          <a:p>
            <a:pPr marL="233277" indent="-233277">
              <a:buAutoNum type="arabicPeriod"/>
            </a:pPr>
            <a:r>
              <a:rPr lang="en-US" dirty="0"/>
              <a:t>Claude Levi-Strauss</a:t>
            </a:r>
          </a:p>
          <a:p>
            <a:pPr marL="699832" lvl="1" indent="-233277">
              <a:buAutoNum type="arabicPeriod"/>
            </a:pPr>
            <a:r>
              <a:rPr lang="en-US" dirty="0"/>
              <a:t>Bricoleur</a:t>
            </a:r>
          </a:p>
          <a:p>
            <a:pPr marL="699832" lvl="1" indent="-233277">
              <a:buAutoNum type="arabicPeriod"/>
            </a:pPr>
            <a:r>
              <a:rPr lang="en-US" dirty="0"/>
              <a:t>Bricolage – art of mashing things up to create something new</a:t>
            </a:r>
          </a:p>
          <a:p>
            <a:pPr defTabSz="933111">
              <a:defRPr/>
            </a:pPr>
            <a:endParaRPr lang="en-US" dirty="0"/>
          </a:p>
          <a:p>
            <a:pPr defTabSz="933111">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defTabSz="933111">
              <a:defRPr/>
            </a:pPr>
            <a:r>
              <a:rPr lang="en-US" dirty="0"/>
              <a:t>=====</a:t>
            </a:r>
          </a:p>
          <a:p>
            <a:pPr defTabSz="933111">
              <a:defRPr/>
            </a:pPr>
            <a:endParaRPr lang="en-US" dirty="0"/>
          </a:p>
          <a:p>
            <a:pPr marL="233277" indent="-233277">
              <a:buAutoNum type="arabicPeriod"/>
            </a:pPr>
            <a:r>
              <a:rPr lang="en-US" dirty="0"/>
              <a:t>Overview</a:t>
            </a:r>
          </a:p>
          <a:p>
            <a:pPr marL="233277" indent="-233277">
              <a:buAutoNum type="arabicPeriod"/>
            </a:pPr>
            <a:r>
              <a:rPr lang="en-US" dirty="0"/>
              <a:t>Blue (beginner);  Purple (intermediate); Yellow (advanced); Green (specialization)</a:t>
            </a:r>
          </a:p>
          <a:p>
            <a:pPr marL="233277" indent="-233277">
              <a:buAutoNum type="arabicPeriod"/>
            </a:pPr>
            <a:r>
              <a:rPr lang="en-US" dirty="0"/>
              <a:t>Hexagons are badges</a:t>
            </a:r>
          </a:p>
          <a:p>
            <a:pPr defTabSz="933111">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277" indent="-233277">
              <a:buAutoNum type="arabicPeriod"/>
            </a:pPr>
            <a:r>
              <a:rPr lang="en-US" dirty="0"/>
              <a:t>Interests not technology</a:t>
            </a:r>
          </a:p>
          <a:p>
            <a:pPr defTabSz="933111">
              <a:defRPr/>
            </a:pPr>
            <a:endParaRPr lang="en-US" dirty="0"/>
          </a:p>
          <a:p>
            <a:pPr defTabSz="933111">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00890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12/12/2022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12/12/2022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3065547"/>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2301452"/>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3839581"/>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
        <p:nvSpPr>
          <p:cNvPr id="7" name="Title 1">
            <a:extLst>
              <a:ext uri="{FF2B5EF4-FFF2-40B4-BE49-F238E27FC236}">
                <a16:creationId xmlns:a16="http://schemas.microsoft.com/office/drawing/2014/main" id="{24B94AA1-EB04-6998-0714-191CCFCCE774}"/>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How do you plan to use AI?</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Avenir Next LT Pro" panose="020B0504020202020204" pitchFamily="34"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133600" y="2872245"/>
            <a:ext cx="7924799" cy="1454602"/>
          </a:xfrm>
        </p:spPr>
        <p:txBody>
          <a:bodyPr>
            <a:normAutofit/>
          </a:bodyPr>
          <a:lstStyle/>
          <a:p>
            <a:pPr marL="0" indent="0" algn="ctr">
              <a:buNone/>
            </a:pPr>
            <a:r>
              <a:rPr lang="en-US" sz="3200" dirty="0">
                <a:solidFill>
                  <a:srgbClr val="30335C"/>
                </a:solidFill>
                <a:latin typeface="Avenir Next LT Pro" panose="020B0504020202020204" pitchFamily="34" charset="0"/>
              </a:rPr>
              <a:t>Provide you with the tools and knowledge to execute your own AI Project</a:t>
            </a:r>
          </a:p>
        </p:txBody>
      </p:sp>
    </p:spTree>
    <p:extLst>
      <p:ext uri="{BB962C8B-B14F-4D97-AF65-F5344CB8AC3E}">
        <p14:creationId xmlns:p14="http://schemas.microsoft.com/office/powerpoint/2010/main" val="141614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9F39399-B77F-ED67-0B5D-0CA7377A2B01}"/>
              </a:ext>
            </a:extLst>
          </p:cNvPr>
          <p:cNvGraphicFramePr>
            <a:graphicFrameLocks noGrp="1"/>
          </p:cNvGraphicFramePr>
          <p:nvPr>
            <p:extLst>
              <p:ext uri="{D42A27DB-BD31-4B8C-83A1-F6EECF244321}">
                <p14:modId xmlns:p14="http://schemas.microsoft.com/office/powerpoint/2010/main" val="3839445769"/>
              </p:ext>
            </p:extLst>
          </p:nvPr>
        </p:nvGraphicFramePr>
        <p:xfrm>
          <a:off x="2833141" y="389744"/>
          <a:ext cx="6700603" cy="6235677"/>
        </p:xfrm>
        <a:graphic>
          <a:graphicData uri="http://schemas.openxmlformats.org/drawingml/2006/table">
            <a:tbl>
              <a:tblPr/>
              <a:tblGrid>
                <a:gridCol w="2806535">
                  <a:extLst>
                    <a:ext uri="{9D8B030D-6E8A-4147-A177-3AD203B41FA5}">
                      <a16:colId xmlns:a16="http://schemas.microsoft.com/office/drawing/2014/main" val="717012315"/>
                    </a:ext>
                  </a:extLst>
                </a:gridCol>
                <a:gridCol w="3894068">
                  <a:extLst>
                    <a:ext uri="{9D8B030D-6E8A-4147-A177-3AD203B41FA5}">
                      <a16:colId xmlns:a16="http://schemas.microsoft.com/office/drawing/2014/main" val="1292836241"/>
                    </a:ext>
                  </a:extLst>
                </a:gridCol>
              </a:tblGrid>
              <a:tr h="529377">
                <a:tc>
                  <a:txBody>
                    <a:bodyPr/>
                    <a:lstStyle/>
                    <a:p>
                      <a:pPr rtl="0" fontAlgn="b"/>
                      <a:r>
                        <a:rPr lang="en-US" sz="2400" dirty="0">
                          <a:effectLst/>
                        </a:rPr>
                        <a:t>Thursday (1:55 - 3:15)</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dirty="0">
                          <a:effectLst/>
                        </a:rPr>
                        <a:t>Intermediate</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48053887"/>
                  </a:ext>
                </a:extLst>
              </a:tr>
              <a:tr h="378992">
                <a:tc>
                  <a:txBody>
                    <a:bodyPr/>
                    <a:lstStyle/>
                    <a:p>
                      <a:pPr rtl="0" fontAlgn="b"/>
                      <a:r>
                        <a:rPr lang="en-US" sz="2400">
                          <a:effectLst/>
                        </a:rPr>
                        <a:t>09/01/22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Practicum Introduction</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952776"/>
                  </a:ext>
                </a:extLst>
              </a:tr>
              <a:tr h="378992">
                <a:tc>
                  <a:txBody>
                    <a:bodyPr/>
                    <a:lstStyle/>
                    <a:p>
                      <a:pPr rtl="0" fontAlgn="b"/>
                      <a:r>
                        <a:rPr lang="en-US" sz="2400">
                          <a:effectLst/>
                        </a:rPr>
                        <a:t>09/08/22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41754788"/>
                  </a:ext>
                </a:extLst>
              </a:tr>
              <a:tr h="378992">
                <a:tc>
                  <a:txBody>
                    <a:bodyPr/>
                    <a:lstStyle/>
                    <a:p>
                      <a:pPr rtl="0" fontAlgn="b"/>
                      <a:r>
                        <a:rPr lang="en-US" sz="2400">
                          <a:effectLst/>
                        </a:rPr>
                        <a:t>09/15/22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2662473"/>
                  </a:ext>
                </a:extLst>
              </a:tr>
              <a:tr h="378992">
                <a:tc>
                  <a:txBody>
                    <a:bodyPr/>
                    <a:lstStyle/>
                    <a:p>
                      <a:pPr rtl="0" fontAlgn="b"/>
                      <a:r>
                        <a:rPr lang="en-US" sz="2400">
                          <a:effectLst/>
                        </a:rPr>
                        <a:t>09/22/22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Convolutions 3</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7650654"/>
                  </a:ext>
                </a:extLst>
              </a:tr>
              <a:tr h="378992">
                <a:tc>
                  <a:txBody>
                    <a:bodyPr/>
                    <a:lstStyle/>
                    <a:p>
                      <a:pPr rtl="0" fontAlgn="b"/>
                      <a:r>
                        <a:rPr lang="en-US" sz="2400">
                          <a:effectLst/>
                        </a:rPr>
                        <a:t>09/29/22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78962400"/>
                  </a:ext>
                </a:extLst>
              </a:tr>
              <a:tr h="378992">
                <a:tc>
                  <a:txBody>
                    <a:bodyPr/>
                    <a:lstStyle/>
                    <a:p>
                      <a:pPr rtl="0" fontAlgn="b"/>
                      <a:r>
                        <a:rPr lang="en-US" sz="2400">
                          <a:effectLst/>
                        </a:rPr>
                        <a:t>10/06/22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Transfer Learning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33334508"/>
                  </a:ext>
                </a:extLst>
              </a:tr>
              <a:tr h="378992">
                <a:tc>
                  <a:txBody>
                    <a:bodyPr/>
                    <a:lstStyle/>
                    <a:p>
                      <a:pPr rtl="0" fontAlgn="b"/>
                      <a:r>
                        <a:rPr lang="en-US" sz="2400">
                          <a:effectLst/>
                        </a:rPr>
                        <a:t>10/13/22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09341879"/>
                  </a:ext>
                </a:extLst>
              </a:tr>
              <a:tr h="378992">
                <a:tc>
                  <a:txBody>
                    <a:bodyPr/>
                    <a:lstStyle/>
                    <a:p>
                      <a:pPr rtl="0" fontAlgn="b"/>
                      <a:r>
                        <a:rPr lang="en-US" sz="2400">
                          <a:effectLst/>
                        </a:rPr>
                        <a:t>10/20/22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NLP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5692739"/>
                  </a:ext>
                </a:extLst>
              </a:tr>
              <a:tr h="378992">
                <a:tc>
                  <a:txBody>
                    <a:bodyPr/>
                    <a:lstStyle/>
                    <a:p>
                      <a:pPr rtl="0" fontAlgn="b"/>
                      <a:r>
                        <a:rPr lang="en-US" sz="2400">
                          <a:solidFill>
                            <a:srgbClr val="BF9000"/>
                          </a:solidFill>
                          <a:effectLst/>
                        </a:rPr>
                        <a:t>10/27/22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AI Day</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53078"/>
                  </a:ext>
                </a:extLst>
              </a:tr>
              <a:tr h="378992">
                <a:tc>
                  <a:txBody>
                    <a:bodyPr/>
                    <a:lstStyle/>
                    <a:p>
                      <a:pPr rtl="0" fontAlgn="b"/>
                      <a:r>
                        <a:rPr lang="en-US" sz="2400">
                          <a:effectLst/>
                        </a:rPr>
                        <a:t>11/03/22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9476369"/>
                  </a:ext>
                </a:extLst>
              </a:tr>
              <a:tr h="378992">
                <a:tc>
                  <a:txBody>
                    <a:bodyPr/>
                    <a:lstStyle/>
                    <a:p>
                      <a:pPr rtl="0" fontAlgn="b"/>
                      <a:r>
                        <a:rPr lang="en-US" sz="2400">
                          <a:effectLst/>
                        </a:rPr>
                        <a:t>11/10/22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Transformers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9199947"/>
                  </a:ext>
                </a:extLst>
              </a:tr>
              <a:tr h="378992">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50625812"/>
                  </a:ext>
                </a:extLst>
              </a:tr>
              <a:tr h="378992">
                <a:tc>
                  <a:txBody>
                    <a:bodyPr/>
                    <a:lstStyle/>
                    <a:p>
                      <a:pPr rtl="0" fontAlgn="b"/>
                      <a:r>
                        <a:rPr lang="en-US" sz="2400">
                          <a:solidFill>
                            <a:srgbClr val="BF9000"/>
                          </a:solidFill>
                          <a:effectLst/>
                        </a:rPr>
                        <a:t>11/25/22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Thanksgiving</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8846517"/>
                  </a:ext>
                </a:extLst>
              </a:tr>
              <a:tr h="378992">
                <a:tc>
                  <a:txBody>
                    <a:bodyPr/>
                    <a:lstStyle/>
                    <a:p>
                      <a:pPr rtl="0" fontAlgn="b"/>
                      <a:r>
                        <a:rPr lang="en-US" sz="2400">
                          <a:effectLst/>
                        </a:rPr>
                        <a:t>12/01/22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2400">
                          <a:effectLst/>
                        </a:rPr>
                        <a:t>GAN 1</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2782709"/>
                  </a:ext>
                </a:extLst>
              </a:tr>
              <a:tr h="378992">
                <a:tc>
                  <a:txBody>
                    <a:bodyPr/>
                    <a:lstStyle/>
                    <a:p>
                      <a:pPr rtl="0" fontAlgn="b"/>
                      <a:r>
                        <a:rPr lang="en-US" sz="2400">
                          <a:effectLst/>
                        </a:rPr>
                        <a:t>12/08/22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GAN 2</a:t>
                      </a:r>
                    </a:p>
                  </a:txBody>
                  <a:tcPr marL="10996" marR="10996" marT="7330" marB="733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242494"/>
                  </a:ext>
                </a:extLst>
              </a:tr>
            </a:tbl>
          </a:graphicData>
        </a:graphic>
      </p:graphicFrame>
    </p:spTree>
    <p:extLst>
      <p:ext uri="{BB962C8B-B14F-4D97-AF65-F5344CB8AC3E}">
        <p14:creationId xmlns:p14="http://schemas.microsoft.com/office/powerpoint/2010/main" val="360692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pPr algn="ctr"/>
            <a:r>
              <a:rPr lang="en-US" dirty="0">
                <a:solidFill>
                  <a:schemeClr val="tx1">
                    <a:lumMod val="75000"/>
                    <a:lumOff val="25000"/>
                  </a:schemeClr>
                </a:solidFill>
                <a:latin typeface="Avenir Next LT Pro" panose="020B0504020202020204" pitchFamily="34" charset="0"/>
              </a:rPr>
              <a:t>Learning Objective</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2453811" y="2701699"/>
            <a:ext cx="7284377" cy="1454602"/>
          </a:xfrm>
        </p:spPr>
        <p:txBody>
          <a:bodyPr>
            <a:normAutofit/>
          </a:bodyPr>
          <a:lstStyle/>
          <a:p>
            <a:pPr marL="0" indent="0" algn="ctr">
              <a:buNone/>
            </a:pPr>
            <a:r>
              <a:rPr lang="en-US" sz="3200" dirty="0">
                <a:solidFill>
                  <a:srgbClr val="30335C"/>
                </a:solidFill>
                <a:latin typeface="Avenir Next LT Pro" panose="020B0504020202020204" pitchFamily="34" charset="0"/>
              </a:rPr>
              <a:t>Provide you with the basic skills and knowledge to participate in more advanced AI learning experiences</a:t>
            </a:r>
          </a:p>
        </p:txBody>
      </p:sp>
    </p:spTree>
    <p:extLst>
      <p:ext uri="{BB962C8B-B14F-4D97-AF65-F5344CB8AC3E}">
        <p14:creationId xmlns:p14="http://schemas.microsoft.com/office/powerpoint/2010/main" val="2991292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sz="4000" dirty="0">
                <a:solidFill>
                  <a:schemeClr val="tx1">
                    <a:lumMod val="75000"/>
                    <a:lumOff val="25000"/>
                  </a:schemeClr>
                </a:solidFill>
                <a:latin typeface="Avenir Next LT Pro" panose="020B0504020202020204" pitchFamily="34"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Avenir Next LT Pro" panose="020B0504020202020204" pitchFamily="34" charset="0"/>
              </a:rPr>
              <a:t>Visual </a:t>
            </a:r>
          </a:p>
          <a:p>
            <a:pPr marL="0" indent="0" algn="ctr">
              <a:lnSpc>
                <a:spcPct val="200000"/>
              </a:lnSpc>
              <a:buNone/>
            </a:pPr>
            <a:r>
              <a:rPr lang="en-US" sz="2400" dirty="0">
                <a:latin typeface="Avenir Next LT Pro" panose="020B0504020202020204" pitchFamily="34" charset="0"/>
              </a:rPr>
              <a:t>Story-Driven</a:t>
            </a:r>
          </a:p>
          <a:p>
            <a:pPr marL="0" indent="0" algn="ctr">
              <a:lnSpc>
                <a:spcPct val="200000"/>
              </a:lnSpc>
              <a:buNone/>
            </a:pPr>
            <a:r>
              <a:rPr lang="en-US" sz="2400" dirty="0">
                <a:latin typeface="Avenir Next LT Pro" panose="020B0504020202020204" pitchFamily="34"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4A9-72AA-761E-3A6B-EA37DD5EFE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5C090-C2F7-7887-76A2-DCCBBEA3F2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50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3" name="Title 1">
            <a:extLst>
              <a:ext uri="{FF2B5EF4-FFF2-40B4-BE49-F238E27FC236}">
                <a16:creationId xmlns:a16="http://schemas.microsoft.com/office/drawing/2014/main" id="{67901986-8F42-9E29-3E86-B87D4B3C0D5E}"/>
              </a:ext>
            </a:extLst>
          </p:cNvPr>
          <p:cNvSpPr>
            <a:spLocks noGrp="1"/>
          </p:cNvSpPr>
          <p:nvPr>
            <p:ph type="title"/>
          </p:nvPr>
        </p:nvSpPr>
        <p:spPr>
          <a:xfrm>
            <a:off x="838200" y="365126"/>
            <a:ext cx="10515600" cy="1325563"/>
          </a:xfrm>
        </p:spPr>
        <p:txBody>
          <a:bodyPr/>
          <a:lstStyle/>
          <a:p>
            <a:pPr algn="ctr"/>
            <a:r>
              <a:rPr lang="en-US" dirty="0">
                <a:solidFill>
                  <a:schemeClr val="tx1">
                    <a:lumMod val="75000"/>
                    <a:lumOff val="25000"/>
                  </a:schemeClr>
                </a:solidFill>
                <a:latin typeface="Palatino Linotype" panose="02040502050505030304" pitchFamily="18" charset="0"/>
              </a:rPr>
              <a:t>Learning Objective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AE81D789-1637-462C-D81E-A699C958D0C5}"/>
              </a:ext>
            </a:extLst>
          </p:cNvPr>
          <p:cNvSpPr>
            <a:spLocks noGrp="1"/>
          </p:cNvSpPr>
          <p:nvPr>
            <p:ph idx="1"/>
          </p:nvPr>
        </p:nvSpPr>
        <p:spPr>
          <a:xfrm>
            <a:off x="0" y="2766218"/>
            <a:ext cx="12171452" cy="1325563"/>
          </a:xfrm>
        </p:spPr>
        <p:txBody>
          <a:bodyPr>
            <a:normAutofit/>
          </a:bodyPr>
          <a:lstStyle/>
          <a:p>
            <a:pPr marL="0" indent="0" algn="ctr">
              <a:lnSpc>
                <a:spcPct val="200000"/>
              </a:lnSpc>
              <a:buNone/>
            </a:pPr>
            <a:r>
              <a:rPr lang="en-US" sz="3600" dirty="0">
                <a:latin typeface="Avenir Next LT Pro" panose="020B0504020202020204" pitchFamily="34" charset="0"/>
              </a:rPr>
              <a:t>Practicum AI is designed for </a:t>
            </a:r>
            <a:r>
              <a:rPr lang="en-US" sz="3600" dirty="0">
                <a:solidFill>
                  <a:srgbClr val="6AB07B"/>
                </a:solidFill>
                <a:latin typeface="Avenir Next LT Pro" panose="020B0504020202020204" pitchFamily="34" charset="0"/>
              </a:rPr>
              <a:t>non-technical</a:t>
            </a:r>
            <a:r>
              <a:rPr lang="en-US" sz="3600" dirty="0">
                <a:latin typeface="Avenir Next LT Pro" panose="020B0504020202020204" pitchFamily="34" charset="0"/>
              </a:rPr>
              <a:t> students </a:t>
            </a:r>
          </a:p>
        </p:txBody>
      </p:sp>
    </p:spTree>
    <p:extLst>
      <p:ext uri="{BB962C8B-B14F-4D97-AF65-F5344CB8AC3E}">
        <p14:creationId xmlns:p14="http://schemas.microsoft.com/office/powerpoint/2010/main" val="212538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63E0F1-CF50-8D4E-1123-C6EB70E9B7FC}"/>
              </a:ext>
            </a:extLst>
          </p:cNvPr>
          <p:cNvGraphicFramePr>
            <a:graphicFrameLocks noGrp="1"/>
          </p:cNvGraphicFramePr>
          <p:nvPr>
            <p:extLst>
              <p:ext uri="{D42A27DB-BD31-4B8C-83A1-F6EECF244321}">
                <p14:modId xmlns:p14="http://schemas.microsoft.com/office/powerpoint/2010/main" val="2850423726"/>
              </p:ext>
            </p:extLst>
          </p:nvPr>
        </p:nvGraphicFramePr>
        <p:xfrm>
          <a:off x="2338466" y="406400"/>
          <a:ext cx="7435121" cy="6144297"/>
        </p:xfrm>
        <a:graphic>
          <a:graphicData uri="http://schemas.openxmlformats.org/drawingml/2006/table">
            <a:tbl>
              <a:tblPr/>
              <a:tblGrid>
                <a:gridCol w="3032201">
                  <a:extLst>
                    <a:ext uri="{9D8B030D-6E8A-4147-A177-3AD203B41FA5}">
                      <a16:colId xmlns:a16="http://schemas.microsoft.com/office/drawing/2014/main" val="3476716377"/>
                    </a:ext>
                  </a:extLst>
                </a:gridCol>
                <a:gridCol w="4402920">
                  <a:extLst>
                    <a:ext uri="{9D8B030D-6E8A-4147-A177-3AD203B41FA5}">
                      <a16:colId xmlns:a16="http://schemas.microsoft.com/office/drawing/2014/main" val="2517320028"/>
                    </a:ext>
                  </a:extLst>
                </a:gridCol>
              </a:tblGrid>
              <a:tr h="599979">
                <a:tc>
                  <a:txBody>
                    <a:bodyPr/>
                    <a:lstStyle/>
                    <a:p>
                      <a:pPr rtl="0" fontAlgn="b"/>
                      <a:r>
                        <a:rPr lang="en-US" sz="2400" dirty="0">
                          <a:effectLst/>
                        </a:rPr>
                        <a:t>Tuesday (10:40 - 12:00)</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tc>
                  <a:txBody>
                    <a:bodyPr/>
                    <a:lstStyle/>
                    <a:p>
                      <a:pPr rtl="0" fontAlgn="b"/>
                      <a:r>
                        <a:rPr lang="en-US" sz="2400">
                          <a:effectLst/>
                        </a:rPr>
                        <a:t>Beginner</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3956587678"/>
                  </a:ext>
                </a:extLst>
              </a:tr>
              <a:tr h="407037">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2400">
                        <a:effectLst/>
                      </a:endParaRP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4044806"/>
                  </a:ext>
                </a:extLst>
              </a:tr>
              <a:tr h="407037">
                <a:tc>
                  <a:txBody>
                    <a:bodyPr/>
                    <a:lstStyle/>
                    <a:p>
                      <a:pPr rtl="0" fontAlgn="b"/>
                      <a:r>
                        <a:rPr lang="en-US" sz="2400">
                          <a:effectLst/>
                        </a:rPr>
                        <a:t>09/06/22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Practicum Introduction</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6925061"/>
                  </a:ext>
                </a:extLst>
              </a:tr>
              <a:tr h="407037">
                <a:tc>
                  <a:txBody>
                    <a:bodyPr/>
                    <a:lstStyle/>
                    <a:p>
                      <a:pPr rtl="0" fontAlgn="b"/>
                      <a:r>
                        <a:rPr lang="en-US" sz="2400">
                          <a:effectLst/>
                        </a:rPr>
                        <a:t>09/13/22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What is AI</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56464888"/>
                  </a:ext>
                </a:extLst>
              </a:tr>
              <a:tr h="407037">
                <a:tc>
                  <a:txBody>
                    <a:bodyPr/>
                    <a:lstStyle/>
                    <a:p>
                      <a:pPr rtl="0" fontAlgn="b"/>
                      <a:r>
                        <a:rPr lang="en-US" sz="2400">
                          <a:effectLst/>
                        </a:rPr>
                        <a:t>09/20/22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AI Ethics</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8013623"/>
                  </a:ext>
                </a:extLst>
              </a:tr>
              <a:tr h="407037">
                <a:tc>
                  <a:txBody>
                    <a:bodyPr/>
                    <a:lstStyle/>
                    <a:p>
                      <a:pPr rtl="0" fontAlgn="b"/>
                      <a:r>
                        <a:rPr lang="en-US" sz="2400">
                          <a:effectLst/>
                        </a:rPr>
                        <a:t>09/27/22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8114649"/>
                  </a:ext>
                </a:extLst>
              </a:tr>
              <a:tr h="407037">
                <a:tc>
                  <a:txBody>
                    <a:bodyPr/>
                    <a:lstStyle/>
                    <a:p>
                      <a:pPr rtl="0" fontAlgn="b"/>
                      <a:r>
                        <a:rPr lang="en-US" sz="2400">
                          <a:effectLst/>
                        </a:rPr>
                        <a:t>10/04/22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Python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9718419"/>
                  </a:ext>
                </a:extLst>
              </a:tr>
              <a:tr h="407037">
                <a:tc>
                  <a:txBody>
                    <a:bodyPr/>
                    <a:lstStyle/>
                    <a:p>
                      <a:pPr rtl="0" fontAlgn="b"/>
                      <a:r>
                        <a:rPr lang="en-US" sz="2400">
                          <a:effectLst/>
                        </a:rPr>
                        <a:t>10/11/22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32858204"/>
                  </a:ext>
                </a:extLst>
              </a:tr>
              <a:tr h="407037">
                <a:tc>
                  <a:txBody>
                    <a:bodyPr/>
                    <a:lstStyle/>
                    <a:p>
                      <a:pPr rtl="0" fontAlgn="b"/>
                      <a:r>
                        <a:rPr lang="en-US" sz="2400">
                          <a:effectLst/>
                        </a:rPr>
                        <a:t>10/18/22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Python 4</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9437464"/>
                  </a:ext>
                </a:extLst>
              </a:tr>
              <a:tr h="407037">
                <a:tc>
                  <a:txBody>
                    <a:bodyPr/>
                    <a:lstStyle/>
                    <a:p>
                      <a:pPr rtl="0" fontAlgn="b"/>
                      <a:r>
                        <a:rPr lang="en-US" sz="2400">
                          <a:effectLst/>
                        </a:rPr>
                        <a:t>10/25/22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Reproducible AI (Matt)</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14435505"/>
                  </a:ext>
                </a:extLst>
              </a:tr>
              <a:tr h="407037">
                <a:tc>
                  <a:txBody>
                    <a:bodyPr/>
                    <a:lstStyle/>
                    <a:p>
                      <a:pPr rtl="0" fontAlgn="b"/>
                      <a:r>
                        <a:rPr lang="en-US" sz="2400">
                          <a:solidFill>
                            <a:srgbClr val="BF9000"/>
                          </a:solidFill>
                          <a:effectLst/>
                        </a:rPr>
                        <a:t>11/01/22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solidFill>
                            <a:srgbClr val="BF9000"/>
                          </a:solidFill>
                          <a:effectLst/>
                        </a:rPr>
                        <a:t>Hipergator Symposium</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21816190"/>
                  </a:ext>
                </a:extLst>
              </a:tr>
              <a:tr h="491316">
                <a:tc>
                  <a:txBody>
                    <a:bodyPr/>
                    <a:lstStyle/>
                    <a:p>
                      <a:pPr rtl="0" fontAlgn="b"/>
                      <a:r>
                        <a:rPr lang="en-US" sz="2400">
                          <a:effectLst/>
                        </a:rPr>
                        <a:t>11/08/22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1</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264771"/>
                  </a:ext>
                </a:extLst>
              </a:tr>
              <a:tr h="491316">
                <a:tc>
                  <a:txBody>
                    <a:bodyPr/>
                    <a:lstStyle/>
                    <a:p>
                      <a:pPr rtl="0" fontAlgn="b"/>
                      <a:r>
                        <a:rPr lang="en-US" sz="2400">
                          <a:effectLst/>
                        </a:rPr>
                        <a:t>11/15/22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a:effectLst/>
                        </a:rPr>
                        <a:t>DL Foundations 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2063278"/>
                  </a:ext>
                </a:extLst>
              </a:tr>
              <a:tr h="491316">
                <a:tc>
                  <a:txBody>
                    <a:bodyPr/>
                    <a:lstStyle/>
                    <a:p>
                      <a:pPr rtl="0" fontAlgn="b"/>
                      <a:r>
                        <a:rPr lang="en-US" sz="2400">
                          <a:effectLst/>
                        </a:rPr>
                        <a:t>11/22/22</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2400" dirty="0">
                          <a:effectLst/>
                        </a:rPr>
                        <a:t>DL Foundations 3</a:t>
                      </a:r>
                    </a:p>
                  </a:txBody>
                  <a:tcPr marL="11491" marR="11491" marT="7661" marB="7661"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95877726"/>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11218</TotalTime>
  <Words>3522</Words>
  <Application>Microsoft Office PowerPoint</Application>
  <PresentationFormat>Widescreen</PresentationFormat>
  <Paragraphs>325</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Calibri</vt:lpstr>
      <vt:lpstr>Calibri Light</vt:lpstr>
      <vt:lpstr>Courier New</vt:lpstr>
      <vt:lpstr>Georgia</vt:lpstr>
      <vt:lpstr>Palatino Linotype</vt:lpstr>
      <vt:lpstr>Office Theme</vt:lpstr>
      <vt:lpstr>PowerPoint Presentation</vt:lpstr>
      <vt:lpstr>Learning Objective</vt:lpstr>
      <vt:lpstr>Unique Instructional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Learning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1150</cp:revision>
  <cp:lastPrinted>2022-09-01T19:46:48Z</cp:lastPrinted>
  <dcterms:created xsi:type="dcterms:W3CDTF">2020-06-14T19:48:25Z</dcterms:created>
  <dcterms:modified xsi:type="dcterms:W3CDTF">2022-12-12T16:52:01Z</dcterms:modified>
</cp:coreProperties>
</file>