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297" r:id="rId4"/>
    <p:sldId id="324" r:id="rId5"/>
    <p:sldId id="285" r:id="rId6"/>
    <p:sldId id="298" r:id="rId7"/>
    <p:sldId id="274" r:id="rId8"/>
    <p:sldId id="271" r:id="rId9"/>
    <p:sldId id="299" r:id="rId10"/>
    <p:sldId id="267" r:id="rId11"/>
    <p:sldId id="269" r:id="rId12"/>
    <p:sldId id="272" r:id="rId13"/>
    <p:sldId id="286" r:id="rId14"/>
    <p:sldId id="323" r:id="rId15"/>
    <p:sldId id="329" r:id="rId16"/>
    <p:sldId id="328" r:id="rId17"/>
    <p:sldId id="287" r:id="rId18"/>
    <p:sldId id="316" r:id="rId19"/>
    <p:sldId id="346"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4B83B5"/>
    <a:srgbClr val="598CBB"/>
    <a:srgbClr val="6C9AC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810" autoAdjust="0"/>
    <p:restoredTop sz="56581" autoAdjust="0"/>
  </p:normalViewPr>
  <p:slideViewPr>
    <p:cSldViewPr snapToGrid="0" showGuides="1">
      <p:cViewPr varScale="1">
        <p:scale>
          <a:sx n="37" d="100"/>
          <a:sy n="37" d="100"/>
        </p:scale>
        <p:origin x="61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it appears that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has in fact detected those four groups, separated by the dashed lines. At no point did we tell the algorithm which group a visitor belongs to: it finds those connections without our help.  For example, it might find that 40% of the blog’s visitors are males who love comic books and generally read the blog in the evening, while 20% are young sci-fi lovers who visit during the weekend.  Let’s consider another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2392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Visualization </a:t>
            </a:r>
            <a:r>
              <a:rPr lang="en-US" sz="1200" b="0" i="0" u="none" strike="noStrike" kern="1200" baseline="0" dirty="0">
                <a:solidFill>
                  <a:schemeClr val="tx1"/>
                </a:solidFill>
                <a:latin typeface="+mn-lt"/>
                <a:ea typeface="+mn-ea"/>
                <a:cs typeface="+mn-cs"/>
              </a:rPr>
              <a:t>algorithms are also good examples of unsupervised learning algorithms: you feed them a lot of complex and unlabeled data, and they output a 2D or 3D representation of your data that can easily be plotted.  These algorithms try to preserve as much structure as they can so you can understand how the data is organized.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Some other examples of unsupervised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Clustering</a:t>
            </a:r>
          </a:p>
          <a:p>
            <a:r>
              <a:rPr lang="en-US" sz="1200" b="0" i="0" u="none" strike="noStrike" kern="1200" baseline="0" dirty="0">
                <a:solidFill>
                  <a:schemeClr val="tx1"/>
                </a:solidFill>
                <a:latin typeface="+mn-lt"/>
                <a:ea typeface="+mn-ea"/>
                <a:cs typeface="+mn-cs"/>
              </a:rPr>
              <a:t>• Anomaly detection and novelty detection</a:t>
            </a:r>
          </a:p>
          <a:p>
            <a:r>
              <a:rPr lang="en-US" sz="1200" b="0" i="0" u="none" strike="noStrike" kern="1200" baseline="0" dirty="0">
                <a:solidFill>
                  <a:schemeClr val="tx1"/>
                </a:solidFill>
                <a:latin typeface="+mn-lt"/>
                <a:ea typeface="+mn-ea"/>
                <a:cs typeface="+mn-cs"/>
              </a:rPr>
              <a:t>• Visualization and dimensionality reduction</a:t>
            </a:r>
          </a:p>
          <a:p>
            <a:r>
              <a:rPr lang="en-US" sz="1200" b="0" i="0" u="none" strike="noStrike" kern="1200" baseline="0" dirty="0">
                <a:solidFill>
                  <a:schemeClr val="tx1"/>
                </a:solidFill>
                <a:latin typeface="+mn-lt"/>
                <a:ea typeface="+mn-ea"/>
                <a:cs typeface="+mn-cs"/>
              </a:rPr>
              <a:t>• Association rule learning</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2419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Semi-supervised learning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mixture of supervised and unsupervised learning, which means it is fed a combination of labeled and unlabeled inputs.  Although this deep learning type was not shown in our introductory slide, you may encounter it from time to time.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image, we see two classes with labeled examples indicated by the green triangles and light-yellow boxes.  The proximity of the unlabeled examples to their labeled counterparts allows the algorithm to divide the data set into two groups, thereby inferring group membership of any new data 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you will not have the resources to label every item in a dataset.  And so semi-supervised learning provides a middle way forward, between supervised and unsupervised learning.  Here you only need to label a sub-set of instances while still gaining all of the advantages of a trained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41484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Reinforcement Learning </a:t>
            </a:r>
            <a:r>
              <a:rPr lang="en-US" sz="1200" b="0" i="0" u="none" strike="noStrike" kern="1200" baseline="0" dirty="0">
                <a:solidFill>
                  <a:schemeClr val="tx1"/>
                </a:solidFill>
                <a:latin typeface="+mn-lt"/>
                <a:ea typeface="+mn-ea"/>
                <a:cs typeface="+mn-cs"/>
              </a:rPr>
              <a:t>is a very different beast. The learning system, called an </a:t>
            </a:r>
            <a:r>
              <a:rPr lang="en-US" sz="1200" b="0" i="1" u="none" strike="noStrike" kern="1200" baseline="0" dirty="0">
                <a:solidFill>
                  <a:schemeClr val="tx1"/>
                </a:solidFill>
                <a:latin typeface="+mn-lt"/>
                <a:ea typeface="+mn-ea"/>
                <a:cs typeface="+mn-cs"/>
              </a:rPr>
              <a:t>agent </a:t>
            </a:r>
            <a:r>
              <a:rPr lang="en-US" sz="1200" b="0" i="0" u="none" strike="noStrike" kern="1200" baseline="0" dirty="0">
                <a:solidFill>
                  <a:schemeClr val="tx1"/>
                </a:solidFill>
                <a:latin typeface="+mn-lt"/>
                <a:ea typeface="+mn-ea"/>
                <a:cs typeface="+mn-cs"/>
              </a:rPr>
              <a:t>in this context, observes the environment, selects and performs actions, and is then </a:t>
            </a:r>
            <a:r>
              <a:rPr lang="en-US" sz="1200" b="0" i="1" u="none" strike="noStrike" kern="1200" baseline="0" dirty="0">
                <a:solidFill>
                  <a:schemeClr val="tx1"/>
                </a:solidFill>
                <a:latin typeface="+mn-lt"/>
                <a:ea typeface="+mn-ea"/>
                <a:cs typeface="+mn-cs"/>
              </a:rPr>
              <a:t>rewarded</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penalized</a:t>
            </a:r>
            <a:r>
              <a:rPr lang="en-US" sz="1200" b="0" i="0" u="none" strike="noStrike" kern="1200" baseline="0" dirty="0">
                <a:solidFill>
                  <a:schemeClr val="tx1"/>
                </a:solidFill>
                <a:latin typeface="+mn-lt"/>
                <a:ea typeface="+mn-ea"/>
                <a:cs typeface="+mn-cs"/>
              </a:rPr>
              <a:t> for each action.  On its own, the agent must discover the best strategy, called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to get the most reward over time.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defines what action the agent should choose when it is in a particular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many robots implement Reinforcement Learning algorithms to learn how to walk. DeepMind’s AlphaGo program is also a good example of Reinforcement Learning: it made the headlines in May 2017 when it beat the world champion at the game of Go. It learned its winning policy by analyzing millions of games, and then playing many games against itself.</a:t>
            </a:r>
            <a:endParaRPr lang="en-US" dirty="0"/>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81390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Italic"/>
              </a:rPr>
              <a:t>This is an example of supervised learning.</a:t>
            </a:r>
          </a:p>
          <a:p>
            <a:pPr algn="l"/>
            <a:endParaRPr lang="en-US" sz="1800" b="0" i="0" u="none" strike="noStrike" baseline="0" dirty="0">
              <a:latin typeface="OpenSans-Italic"/>
            </a:endParaRPr>
          </a:p>
          <a:p>
            <a:pPr algn="l"/>
            <a:r>
              <a:rPr lang="en-US" sz="1800" b="0" i="1" u="none" strike="noStrike" baseline="0" dirty="0">
                <a:latin typeface="OpenSans-Italic"/>
              </a:rPr>
              <a:t>Why Not Unsupervised Learning?</a:t>
            </a:r>
          </a:p>
          <a:p>
            <a:pPr algn="l"/>
            <a:r>
              <a:rPr lang="en-US" sz="1800" b="0" i="0" u="none" strike="noStrike" baseline="0" dirty="0">
                <a:latin typeface="OpenSans"/>
              </a:rPr>
              <a:t>Here we have a determined output given an input (an image). We do not want to extract unknown patterns in the data.</a:t>
            </a:r>
          </a:p>
          <a:p>
            <a:pPr algn="l"/>
            <a:endParaRPr lang="en-US" sz="1800" b="0" i="0" u="none" strike="noStrike" baseline="0" dirty="0">
              <a:latin typeface="OpenSans"/>
            </a:endParaRPr>
          </a:p>
          <a:p>
            <a:pPr algn="l"/>
            <a:r>
              <a:rPr lang="en-US" sz="1800" b="0" i="1" u="none" strike="noStrike" baseline="0" dirty="0">
                <a:latin typeface="OpenSans-Italic"/>
              </a:rPr>
              <a:t>Why Not RL?</a:t>
            </a:r>
          </a:p>
          <a:p>
            <a:pPr algn="l"/>
            <a:r>
              <a:rPr lang="en-US" sz="1800" b="0" i="0" u="none" strike="noStrike" baseline="0" dirty="0">
                <a:latin typeface="OpenSans"/>
              </a:rPr>
              <a:t>Detection and classification are not tasks that are suited to the RL framework. We do not have a set of actions the agent should take to solve a problem. Also, in this case, the sequential structure is absent.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180791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is an example of unsupervised learning.  Here </a:t>
            </a:r>
            <a:r>
              <a:rPr lang="en-US" sz="1800" b="0" i="0" u="none" strike="noStrike" baseline="0" dirty="0">
                <a:latin typeface="OpenSans"/>
              </a:rPr>
              <a:t>the original data is on the left.  And on the right, we see the possible output of a clustering algorithm like principal component analysis (PCA).  Different colors denote different clusters.  </a:t>
            </a:r>
          </a:p>
          <a:p>
            <a:pPr algn="l"/>
            <a:endParaRPr lang="en-US" sz="1800" b="0" i="0" u="none" strike="noStrike" baseline="0" dirty="0">
              <a:latin typeface="OpenSans"/>
            </a:endParaRPr>
          </a:p>
          <a:p>
            <a:pPr algn="l"/>
            <a:r>
              <a:rPr lang="en-US" sz="1800" b="0" i="0" u="none" strike="noStrike" baseline="0" dirty="0">
                <a:latin typeface="OpenSans"/>
              </a:rPr>
              <a:t>PCA is an unsupervised algorithm used for dimensionality reduction and feature extraction.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9124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Playing chess is a reinforcement learning application.  The program can perceive the current state of the board (for example, the positions and types of pawns), and, based on that, it decides which action to take.</a:t>
            </a:r>
          </a:p>
          <a:p>
            <a:pPr algn="l"/>
            <a:endParaRPr lang="en-US" sz="1800" b="0" i="0" u="none" strike="noStrike" baseline="0" dirty="0">
              <a:latin typeface="OpenSans"/>
            </a:endParaRPr>
          </a:p>
          <a:p>
            <a:pPr algn="l"/>
            <a:r>
              <a:rPr lang="en-US" sz="1800" b="0" i="1" u="none" strike="noStrike" baseline="0" dirty="0">
                <a:latin typeface="OpenSans-Italic"/>
              </a:rPr>
              <a:t>Why Not Supervised?</a:t>
            </a:r>
          </a:p>
          <a:p>
            <a:pPr algn="l"/>
            <a:r>
              <a:rPr lang="en-US" sz="1800" b="0" i="0" u="none" strike="noStrike" baseline="0" dirty="0">
                <a:latin typeface="OpenSans"/>
              </a:rPr>
              <a:t>We can think of playing chess as a supervised learning problem, but we would need to have a dataset, and we should incorporate the sequential structure of the game into the supervised learning problem.</a:t>
            </a:r>
          </a:p>
          <a:p>
            <a:pPr algn="l"/>
            <a:endParaRPr lang="en-US" sz="1800" b="0" i="0" u="none" strike="noStrike" baseline="0" dirty="0">
              <a:latin typeface="OpenSans"/>
            </a:endParaRPr>
          </a:p>
          <a:p>
            <a:pPr algn="l"/>
            <a:r>
              <a:rPr lang="en-US" sz="1800" b="0" i="1" u="none" strike="noStrike" baseline="0" dirty="0">
                <a:latin typeface="OpenSans-Italic"/>
              </a:rPr>
              <a:t>Why Not Unsupervised?</a:t>
            </a:r>
          </a:p>
          <a:p>
            <a:pPr algn="l"/>
            <a:r>
              <a:rPr lang="en-US" sz="1800" b="0" i="0" u="none" strike="noStrike" baseline="0" dirty="0">
                <a:latin typeface="OpenSans"/>
              </a:rPr>
              <a:t>Unsupervised learning does not fit this problem as we are not dealing with learning a representation of the data; we have a defined objective, which is winning the game.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858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and finally, this image summarizes some of the primary ways in which AI is being used today.   I present these applications because background knowledge is key to helping you imagine AI possibilities in your domain.   Naturally, the challenge is to take an application in another area and then modify it, so it works in yours.  I believe this is where a lot of innovation will happen soon.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interesting AI use-case is Perusall.  Perusall – a popular classroom reading app – uses an AI algorithm to grade the quality of written posts.  How would you like to have your posts graded by an algorithm?  One drawback, however, is that the algorithm is a </a:t>
            </a:r>
            <a:r>
              <a:rPr lang="en-US" b="1" dirty="0"/>
              <a:t>black-box.</a:t>
            </a:r>
            <a:r>
              <a:rPr lang="en-US" dirty="0"/>
              <a:t>  Even instructors don’t know how the algorithm arrives at its final score, though the software has a lot of adjustable parameters.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642934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00540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kind of learning is supervised learning.  Supervised learning are algorithms which work with data that is labelled (annotated).  In this example, we present the algorithm with the image of a dog and its label.  The label is the correct answer.  And through the process of training, the system uses these labels to assess its predictions, correcting and then adjusting itself as it does so.  Eventually, the algorithm is fully trained and should make accurate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 concrete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7166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consider a spam filter.  </a:t>
            </a:r>
            <a:r>
              <a:rPr lang="en-US" sz="1200" b="0" i="1" u="none" strike="noStrike" kern="1200" baseline="0" dirty="0">
                <a:solidFill>
                  <a:schemeClr val="tx1"/>
                </a:solidFill>
                <a:latin typeface="+mn-lt"/>
                <a:ea typeface="+mn-ea"/>
                <a:cs typeface="+mn-cs"/>
              </a:rPr>
              <a:t>Classification </a:t>
            </a:r>
            <a:r>
              <a:rPr lang="en-US" sz="1200" b="0" i="0" u="none" strike="noStrike" kern="1200" baseline="0" dirty="0">
                <a:solidFill>
                  <a:schemeClr val="tx1"/>
                </a:solidFill>
                <a:latin typeface="+mn-lt"/>
                <a:ea typeface="+mn-ea"/>
                <a:cs typeface="+mn-cs"/>
              </a:rPr>
              <a:t>is a typical supervised learning task, and a spam filter is a good example of this.  It is first trained with many example emails along with their </a:t>
            </a:r>
            <a:r>
              <a:rPr lang="en-US" sz="1200" b="0" i="1" u="none" strike="noStrike" kern="1200" baseline="0" dirty="0">
                <a:solidFill>
                  <a:schemeClr val="tx1"/>
                </a:solidFill>
                <a:latin typeface="+mn-lt"/>
                <a:ea typeface="+mn-ea"/>
                <a:cs typeface="+mn-cs"/>
              </a:rPr>
              <a:t>class </a:t>
            </a:r>
            <a:r>
              <a:rPr lang="en-US" sz="1200" b="0" i="0" u="none" strike="noStrike" kern="1200" baseline="0" dirty="0">
                <a:solidFill>
                  <a:schemeClr val="tx1"/>
                </a:solidFill>
                <a:latin typeface="+mn-lt"/>
                <a:ea typeface="+mn-ea"/>
                <a:cs typeface="+mn-cs"/>
              </a:rPr>
              <a:t>(spam or ham), and it must learn how to classify new emails.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25767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typical supervised learning task is to predict a </a:t>
            </a:r>
            <a:r>
              <a:rPr lang="en-US" sz="1200" b="0" i="1" u="none" strike="noStrike" kern="1200" baseline="0" dirty="0">
                <a:solidFill>
                  <a:schemeClr val="tx1"/>
                </a:solidFill>
                <a:latin typeface="+mn-lt"/>
                <a:ea typeface="+mn-ea"/>
                <a:cs typeface="+mn-cs"/>
              </a:rPr>
              <a:t>target </a:t>
            </a:r>
            <a:r>
              <a:rPr lang="en-US" sz="1200" b="0" i="0" u="none" strike="noStrike" kern="1200" baseline="0" dirty="0">
                <a:solidFill>
                  <a:schemeClr val="tx1"/>
                </a:solidFill>
                <a:latin typeface="+mn-lt"/>
                <a:ea typeface="+mn-ea"/>
                <a:cs typeface="+mn-cs"/>
              </a:rPr>
              <a:t>numeric value, such as the price of a car, given a set of </a:t>
            </a:r>
            <a:r>
              <a:rPr lang="en-US" sz="1200" b="0" i="1" u="none" strike="noStrike" kern="1200" baseline="0" dirty="0">
                <a:solidFill>
                  <a:schemeClr val="tx1"/>
                </a:solidFill>
                <a:latin typeface="+mn-lt"/>
                <a:ea typeface="+mn-ea"/>
                <a:cs typeface="+mn-cs"/>
              </a:rPr>
              <a:t>features </a:t>
            </a:r>
            <a:r>
              <a:rPr lang="en-US" sz="1200" b="0" i="0" u="none" strike="noStrike" kern="1200" baseline="0" dirty="0">
                <a:solidFill>
                  <a:schemeClr val="tx1"/>
                </a:solidFill>
                <a:latin typeface="+mn-lt"/>
                <a:ea typeface="+mn-ea"/>
                <a:cs typeface="+mn-cs"/>
              </a:rPr>
              <a:t>(mileage, age, brand, etc.) called </a:t>
            </a:r>
            <a:r>
              <a:rPr lang="en-US" sz="1200" b="0" i="1" u="none" strike="noStrike" kern="1200" baseline="0" dirty="0">
                <a:solidFill>
                  <a:schemeClr val="tx1"/>
                </a:solidFill>
                <a:latin typeface="+mn-lt"/>
                <a:ea typeface="+mn-ea"/>
                <a:cs typeface="+mn-cs"/>
              </a:rPr>
              <a:t>predictors</a:t>
            </a:r>
            <a:r>
              <a:rPr lang="en-US" sz="1200" b="0" i="0" u="none" strike="noStrike" kern="1200" baseline="0" dirty="0">
                <a:solidFill>
                  <a:schemeClr val="tx1"/>
                </a:solidFill>
                <a:latin typeface="+mn-lt"/>
                <a:ea typeface="+mn-ea"/>
                <a:cs typeface="+mn-cs"/>
              </a:rPr>
              <a:t>. This sort of task is called </a:t>
            </a:r>
            <a:r>
              <a:rPr lang="en-US" sz="1200" b="0" i="1" u="none" strike="noStrike" kern="1200" baseline="0" dirty="0">
                <a:solidFill>
                  <a:schemeClr val="tx1"/>
                </a:solidFill>
                <a:latin typeface="+mn-lt"/>
                <a:ea typeface="+mn-ea"/>
                <a:cs typeface="+mn-cs"/>
              </a:rPr>
              <a:t>regression</a:t>
            </a:r>
            <a:r>
              <a:rPr lang="en-US" sz="1200" b="0" i="0" u="none" strike="noStrike" kern="1200" baseline="0" dirty="0">
                <a:solidFill>
                  <a:schemeClr val="tx1"/>
                </a:solidFill>
                <a:latin typeface="+mn-lt"/>
                <a:ea typeface="+mn-ea"/>
                <a:cs typeface="+mn-cs"/>
              </a:rPr>
              <a:t>.  To train the system, you need to give it many examples of cars, including both their predictors and their labels (i.e., their prices).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Machine Learning an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is a data type (e.g., “mileage”), while a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has several meanings, depending on the context, but generally means an attribute plus its value (e.g., “mileage = 15,000”). Many people use the words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interchangeably.  Feature is used predominantly in the AI literature.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Some other examples of 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Linear Regression</a:t>
            </a:r>
          </a:p>
          <a:p>
            <a:r>
              <a:rPr lang="en-US" sz="1200" b="0" i="0" u="none" strike="noStrike" kern="1200" baseline="0" dirty="0">
                <a:solidFill>
                  <a:schemeClr val="tx1"/>
                </a:solidFill>
                <a:latin typeface="+mn-lt"/>
                <a:ea typeface="+mn-ea"/>
                <a:cs typeface="+mn-cs"/>
              </a:rPr>
              <a:t>• Logistic Regression</a:t>
            </a:r>
          </a:p>
          <a:p>
            <a:r>
              <a:rPr lang="en-US" sz="1200" b="0" i="0" u="none" strike="noStrike" kern="1200" baseline="0" dirty="0">
                <a:solidFill>
                  <a:schemeClr val="tx1"/>
                </a:solidFill>
                <a:latin typeface="+mn-lt"/>
                <a:ea typeface="+mn-ea"/>
                <a:cs typeface="+mn-cs"/>
              </a:rPr>
              <a:t>• Support Vector Machines (SVMs)</a:t>
            </a:r>
          </a:p>
          <a:p>
            <a:r>
              <a:rPr lang="en-US" sz="1200" b="0" i="0" u="none" strike="noStrike" kern="1200" baseline="0" dirty="0">
                <a:solidFill>
                  <a:schemeClr val="tx1"/>
                </a:solidFill>
                <a:latin typeface="+mn-lt"/>
                <a:ea typeface="+mn-ea"/>
                <a:cs typeface="+mn-cs"/>
              </a:rPr>
              <a:t>• Decision Trees and Random Forests</a:t>
            </a:r>
          </a:p>
          <a:p>
            <a:r>
              <a:rPr lang="en-US" sz="1200" b="0" i="0" u="none" strike="noStrike" kern="1200" baseline="0" dirty="0">
                <a:solidFill>
                  <a:schemeClr val="tx1"/>
                </a:solidFill>
                <a:latin typeface="+mn-lt"/>
                <a:ea typeface="+mn-ea"/>
                <a:cs typeface="+mn-cs"/>
              </a:rPr>
              <a:t>• Neural networks</a:t>
            </a: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3905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kind of learning is unsupervised learning. Unsupervised learning is an algorithm which discovers hidden patterns in a dataset that is not labelled (annotated).  In other words, the algorithm is presented with a set of inputs but no correct answers or desired outputs – it must discover the structure and patterns in the data on its own.  Consider, for example, the following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346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an unlabeled training dataset of visitors to a popular blog.  In this case, we might want to run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to try and detect groups of similar visitors.  Through visual inspection, we can quickly identify at least four groups.  But will the AI algorithm be able to mimic this capability?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255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Deep Learning Systems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4FC615C4-0F52-42F0-AD58-8B5E167BA56B}"/>
              </a:ext>
            </a:extLst>
          </p:cNvPr>
          <p:cNvPicPr>
            <a:picLocks noChangeAspect="1"/>
          </p:cNvPicPr>
          <p:nvPr/>
        </p:nvPicPr>
        <p:blipFill>
          <a:blip r:embed="rId3"/>
          <a:stretch>
            <a:fillRect/>
          </a:stretch>
        </p:blipFill>
        <p:spPr>
          <a:xfrm>
            <a:off x="3004301" y="2496731"/>
            <a:ext cx="6183398" cy="2981865"/>
          </a:xfrm>
          <a:prstGeom prst="rect">
            <a:avLst/>
          </a:prstGeom>
        </p:spPr>
      </p:pic>
      <p:sp>
        <p:nvSpPr>
          <p:cNvPr id="4" name="TextBox 3">
            <a:extLst>
              <a:ext uri="{FF2B5EF4-FFF2-40B4-BE49-F238E27FC236}">
                <a16:creationId xmlns:a16="http://schemas.microsoft.com/office/drawing/2014/main" id="{C31D6808-333A-40CF-A92F-A7555FD0B1F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46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6E405-F35C-4BF5-AB4F-3B909D8A6505}"/>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2" name="Picture 1">
            <a:extLst>
              <a:ext uri="{FF2B5EF4-FFF2-40B4-BE49-F238E27FC236}">
                <a16:creationId xmlns:a16="http://schemas.microsoft.com/office/drawing/2014/main" id="{639E0481-B443-4707-A805-D590CBDB6169}"/>
              </a:ext>
            </a:extLst>
          </p:cNvPr>
          <p:cNvPicPr>
            <a:picLocks noChangeAspect="1"/>
          </p:cNvPicPr>
          <p:nvPr/>
        </p:nvPicPr>
        <p:blipFill>
          <a:blip r:embed="rId3"/>
          <a:stretch>
            <a:fillRect/>
          </a:stretch>
        </p:blipFill>
        <p:spPr>
          <a:xfrm>
            <a:off x="2903254" y="1872039"/>
            <a:ext cx="5484359" cy="3595699"/>
          </a:xfrm>
          <a:prstGeom prst="rect">
            <a:avLst/>
          </a:prstGeom>
        </p:spPr>
      </p:pic>
      <p:sp>
        <p:nvSpPr>
          <p:cNvPr id="3" name="Rectangle 2">
            <a:extLst>
              <a:ext uri="{FF2B5EF4-FFF2-40B4-BE49-F238E27FC236}">
                <a16:creationId xmlns:a16="http://schemas.microsoft.com/office/drawing/2014/main" id="{CFA9AEAA-2326-4C95-AA59-AC0DAD268854}"/>
              </a:ext>
            </a:extLst>
          </p:cNvPr>
          <p:cNvSpPr/>
          <p:nvPr/>
        </p:nvSpPr>
        <p:spPr>
          <a:xfrm>
            <a:off x="2903254" y="5714851"/>
            <a:ext cx="6096000" cy="369332"/>
          </a:xfrm>
          <a:prstGeom prst="rect">
            <a:avLst/>
          </a:prstGeom>
        </p:spPr>
        <p:txBody>
          <a:bodyPr>
            <a:spAutoFit/>
          </a:bodyPr>
          <a:lstStyle/>
          <a:p>
            <a:r>
              <a:rPr lang="en-US" i="1" dirty="0">
                <a:latin typeface="MinionPro-It"/>
                <a:cs typeface="Calibri" panose="020F0502020204030204" pitchFamily="34" charset="0"/>
              </a:rPr>
              <a:t>Figure 1-6. Data visualization.</a:t>
            </a:r>
            <a:endParaRPr lang="en-US" dirty="0">
              <a:latin typeface="MinionPro-It"/>
              <a:cs typeface="Calibri" panose="020F0502020204030204" pitchFamily="34" charset="0"/>
            </a:endParaRPr>
          </a:p>
        </p:txBody>
      </p:sp>
      <p:sp>
        <p:nvSpPr>
          <p:cNvPr id="5" name="TextBox 4">
            <a:extLst>
              <a:ext uri="{FF2B5EF4-FFF2-40B4-BE49-F238E27FC236}">
                <a16:creationId xmlns:a16="http://schemas.microsoft.com/office/drawing/2014/main" id="{0316C9C8-EA23-4080-9153-3A9E4A2BEEF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963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Semi-Supervised Learning</a:t>
            </a:r>
          </a:p>
        </p:txBody>
      </p:sp>
      <p:pic>
        <p:nvPicPr>
          <p:cNvPr id="5" name="Picture 4">
            <a:extLst>
              <a:ext uri="{FF2B5EF4-FFF2-40B4-BE49-F238E27FC236}">
                <a16:creationId xmlns:a16="http://schemas.microsoft.com/office/drawing/2014/main" id="{893814E3-F219-45ED-8098-13DEC3583CCB}"/>
              </a:ext>
            </a:extLst>
          </p:cNvPr>
          <p:cNvPicPr>
            <a:picLocks noChangeAspect="1"/>
          </p:cNvPicPr>
          <p:nvPr/>
        </p:nvPicPr>
        <p:blipFill>
          <a:blip r:embed="rId3"/>
          <a:stretch>
            <a:fillRect/>
          </a:stretch>
        </p:blipFill>
        <p:spPr>
          <a:xfrm>
            <a:off x="2269053" y="2075326"/>
            <a:ext cx="7653893" cy="3690992"/>
          </a:xfrm>
          <a:prstGeom prst="rect">
            <a:avLst/>
          </a:prstGeom>
        </p:spPr>
      </p:pic>
      <p:sp>
        <p:nvSpPr>
          <p:cNvPr id="4" name="TextBox 3">
            <a:extLst>
              <a:ext uri="{FF2B5EF4-FFF2-40B4-BE49-F238E27FC236}">
                <a16:creationId xmlns:a16="http://schemas.microsoft.com/office/drawing/2014/main" id="{44FC8811-03B9-4B74-AA36-570FAEE975D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463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Reinforcement Learning</a:t>
            </a:r>
          </a:p>
        </p:txBody>
      </p:sp>
      <p:pic>
        <p:nvPicPr>
          <p:cNvPr id="7" name="Picture 6">
            <a:extLst>
              <a:ext uri="{FF2B5EF4-FFF2-40B4-BE49-F238E27FC236}">
                <a16:creationId xmlns:a16="http://schemas.microsoft.com/office/drawing/2014/main" id="{4A30E165-C137-4B3A-9370-2DC85C26B6F7}"/>
              </a:ext>
            </a:extLst>
          </p:cNvPr>
          <p:cNvPicPr>
            <a:picLocks noChangeAspect="1"/>
          </p:cNvPicPr>
          <p:nvPr/>
        </p:nvPicPr>
        <p:blipFill>
          <a:blip r:embed="rId3"/>
          <a:stretch>
            <a:fillRect/>
          </a:stretch>
        </p:blipFill>
        <p:spPr>
          <a:xfrm>
            <a:off x="3919131" y="1606799"/>
            <a:ext cx="4835602" cy="4430099"/>
          </a:xfrm>
          <a:prstGeom prst="rect">
            <a:avLst/>
          </a:prstGeom>
        </p:spPr>
      </p:pic>
      <p:sp>
        <p:nvSpPr>
          <p:cNvPr id="4" name="TextBox 3">
            <a:extLst>
              <a:ext uri="{FF2B5EF4-FFF2-40B4-BE49-F238E27FC236}">
                <a16:creationId xmlns:a16="http://schemas.microsoft.com/office/drawing/2014/main" id="{F1506BC0-E305-4135-B55D-FD35C9D23B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0374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7510FA-E180-4A0E-9F63-5635D884C0D6}"/>
              </a:ext>
            </a:extLst>
          </p:cNvPr>
          <p:cNvPicPr>
            <a:picLocks noChangeAspect="1"/>
          </p:cNvPicPr>
          <p:nvPr/>
        </p:nvPicPr>
        <p:blipFill>
          <a:blip r:embed="rId3"/>
          <a:stretch>
            <a:fillRect/>
          </a:stretch>
        </p:blipFill>
        <p:spPr>
          <a:xfrm>
            <a:off x="3677195" y="1549295"/>
            <a:ext cx="4240555" cy="2367644"/>
          </a:xfrm>
          <a:prstGeom prst="rect">
            <a:avLst/>
          </a:prstGeom>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Detecting and Classifying Dogs and Cats in an Image</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145263" y="5348054"/>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440250" y="5348054"/>
            <a:ext cx="2047084"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4657292" y="5348055"/>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Unsupervised</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
        <p:nvSpPr>
          <p:cNvPr id="12" name="Title 1">
            <a:extLst>
              <a:ext uri="{FF2B5EF4-FFF2-40B4-BE49-F238E27FC236}">
                <a16:creationId xmlns:a16="http://schemas.microsoft.com/office/drawing/2014/main" id="{CD7D9C22-AF2C-7CAA-10AE-C1674A6521B8}"/>
              </a:ext>
            </a:extLst>
          </p:cNvPr>
          <p:cNvSpPr txBox="1">
            <a:spLocks/>
          </p:cNvSpPr>
          <p:nvPr/>
        </p:nvSpPr>
        <p:spPr>
          <a:xfrm>
            <a:off x="865449" y="4339346"/>
            <a:ext cx="3960551" cy="8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cs typeface="Segoe UI Light" panose="020B0502040204020203" pitchFamily="34" charset="0"/>
              </a:rPr>
              <a:t>What kind of learning is it?</a:t>
            </a:r>
          </a:p>
        </p:txBody>
      </p:sp>
    </p:spTree>
    <p:extLst>
      <p:ext uri="{BB962C8B-B14F-4D97-AF65-F5344CB8AC3E}">
        <p14:creationId xmlns:p14="http://schemas.microsoft.com/office/powerpoint/2010/main" val="8923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Identifying Clusters in a Dataset</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12" name="Picture 11">
            <a:extLst>
              <a:ext uri="{FF2B5EF4-FFF2-40B4-BE49-F238E27FC236}">
                <a16:creationId xmlns:a16="http://schemas.microsoft.com/office/drawing/2014/main" id="{19D6C171-77A1-4A7E-A2A7-22A8BEF4364C}"/>
              </a:ext>
            </a:extLst>
          </p:cNvPr>
          <p:cNvPicPr>
            <a:picLocks noChangeAspect="1"/>
          </p:cNvPicPr>
          <p:nvPr/>
        </p:nvPicPr>
        <p:blipFill>
          <a:blip r:embed="rId3"/>
          <a:stretch>
            <a:fillRect/>
          </a:stretch>
        </p:blipFill>
        <p:spPr>
          <a:xfrm>
            <a:off x="2505678" y="1364043"/>
            <a:ext cx="6232914" cy="2858847"/>
          </a:xfrm>
          <a:prstGeom prst="rect">
            <a:avLst/>
          </a:prstGeom>
        </p:spPr>
      </p:pic>
      <p:sp>
        <p:nvSpPr>
          <p:cNvPr id="16" name="Title 1">
            <a:extLst>
              <a:ext uri="{FF2B5EF4-FFF2-40B4-BE49-F238E27FC236}">
                <a16:creationId xmlns:a16="http://schemas.microsoft.com/office/drawing/2014/main" id="{CA8AD100-AA42-000F-85E4-68654F9DC6A5}"/>
              </a:ext>
            </a:extLst>
          </p:cNvPr>
          <p:cNvSpPr txBox="1">
            <a:spLocks/>
          </p:cNvSpPr>
          <p:nvPr/>
        </p:nvSpPr>
        <p:spPr>
          <a:xfrm>
            <a:off x="7145263" y="5348054"/>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Reinforcement</a:t>
            </a:r>
          </a:p>
        </p:txBody>
      </p:sp>
      <p:sp>
        <p:nvSpPr>
          <p:cNvPr id="17" name="Title 1">
            <a:extLst>
              <a:ext uri="{FF2B5EF4-FFF2-40B4-BE49-F238E27FC236}">
                <a16:creationId xmlns:a16="http://schemas.microsoft.com/office/drawing/2014/main" id="{2A855F55-DC0C-CDC0-3849-F6F57AAA9D7B}"/>
              </a:ext>
            </a:extLst>
          </p:cNvPr>
          <p:cNvSpPr txBox="1">
            <a:spLocks/>
          </p:cNvSpPr>
          <p:nvPr/>
        </p:nvSpPr>
        <p:spPr>
          <a:xfrm>
            <a:off x="2440250" y="5348054"/>
            <a:ext cx="2047084"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Supervised</a:t>
            </a:r>
          </a:p>
        </p:txBody>
      </p:sp>
      <p:sp>
        <p:nvSpPr>
          <p:cNvPr id="18" name="Title 1">
            <a:extLst>
              <a:ext uri="{FF2B5EF4-FFF2-40B4-BE49-F238E27FC236}">
                <a16:creationId xmlns:a16="http://schemas.microsoft.com/office/drawing/2014/main" id="{ED4B98FF-A4D6-C1BF-58DE-0F291045A814}"/>
              </a:ext>
            </a:extLst>
          </p:cNvPr>
          <p:cNvSpPr txBox="1">
            <a:spLocks/>
          </p:cNvSpPr>
          <p:nvPr/>
        </p:nvSpPr>
        <p:spPr>
          <a:xfrm>
            <a:off x="4657292" y="5348055"/>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Unsupervised</a:t>
            </a:r>
          </a:p>
        </p:txBody>
      </p:sp>
      <p:sp>
        <p:nvSpPr>
          <p:cNvPr id="19" name="Title 1">
            <a:extLst>
              <a:ext uri="{FF2B5EF4-FFF2-40B4-BE49-F238E27FC236}">
                <a16:creationId xmlns:a16="http://schemas.microsoft.com/office/drawing/2014/main" id="{551F34E6-1968-A610-E7E3-6EC041FF252E}"/>
              </a:ext>
            </a:extLst>
          </p:cNvPr>
          <p:cNvSpPr txBox="1">
            <a:spLocks/>
          </p:cNvSpPr>
          <p:nvPr/>
        </p:nvSpPr>
        <p:spPr>
          <a:xfrm>
            <a:off x="865449" y="4339346"/>
            <a:ext cx="3960551" cy="8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cs typeface="Segoe UI Light" panose="020B0502040204020203" pitchFamily="34" charset="0"/>
              </a:rPr>
              <a:t>What kind of learning is it?</a:t>
            </a:r>
          </a:p>
        </p:txBody>
      </p:sp>
    </p:spTree>
    <p:extLst>
      <p:ext uri="{BB962C8B-B14F-4D97-AF65-F5344CB8AC3E}">
        <p14:creationId xmlns:p14="http://schemas.microsoft.com/office/powerpoint/2010/main" val="38642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Playing Chess</a:t>
            </a:r>
          </a:p>
        </p:txBody>
      </p:sp>
      <p:pic>
        <p:nvPicPr>
          <p:cNvPr id="11" name="Picture 10" descr="Diagram&#10;&#10;Description automatically generated">
            <a:extLst>
              <a:ext uri="{FF2B5EF4-FFF2-40B4-BE49-F238E27FC236}">
                <a16:creationId xmlns:a16="http://schemas.microsoft.com/office/drawing/2014/main" id="{9FF885C8-FC57-4347-A4B5-7BB2638ED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757" y="1405827"/>
            <a:ext cx="9398483" cy="2851297"/>
          </a:xfrm>
          <a:prstGeom prst="rect">
            <a:avLst/>
          </a:prstGeom>
        </p:spPr>
      </p:pic>
      <p:sp>
        <p:nvSpPr>
          <p:cNvPr id="12" name="TextBox 11">
            <a:extLst>
              <a:ext uri="{FF2B5EF4-FFF2-40B4-BE49-F238E27FC236}">
                <a16:creationId xmlns:a16="http://schemas.microsoft.com/office/drawing/2014/main" id="{C0B7534F-4FB8-4235-B186-948CE8818BC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
        <p:nvSpPr>
          <p:cNvPr id="16" name="Title 1">
            <a:extLst>
              <a:ext uri="{FF2B5EF4-FFF2-40B4-BE49-F238E27FC236}">
                <a16:creationId xmlns:a16="http://schemas.microsoft.com/office/drawing/2014/main" id="{068B11B2-0D60-9C58-C4D0-BC27555ADEFE}"/>
              </a:ext>
            </a:extLst>
          </p:cNvPr>
          <p:cNvSpPr txBox="1">
            <a:spLocks/>
          </p:cNvSpPr>
          <p:nvPr/>
        </p:nvSpPr>
        <p:spPr>
          <a:xfrm>
            <a:off x="7145263" y="5348054"/>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Reinforcement</a:t>
            </a:r>
          </a:p>
        </p:txBody>
      </p:sp>
      <p:sp>
        <p:nvSpPr>
          <p:cNvPr id="17" name="Title 1">
            <a:extLst>
              <a:ext uri="{FF2B5EF4-FFF2-40B4-BE49-F238E27FC236}">
                <a16:creationId xmlns:a16="http://schemas.microsoft.com/office/drawing/2014/main" id="{F155B791-2D36-9199-C6F3-E7A70500697B}"/>
              </a:ext>
            </a:extLst>
          </p:cNvPr>
          <p:cNvSpPr txBox="1">
            <a:spLocks/>
          </p:cNvSpPr>
          <p:nvPr/>
        </p:nvSpPr>
        <p:spPr>
          <a:xfrm>
            <a:off x="2440250" y="5348054"/>
            <a:ext cx="2047084"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Supervised</a:t>
            </a:r>
          </a:p>
        </p:txBody>
      </p:sp>
      <p:sp>
        <p:nvSpPr>
          <p:cNvPr id="18" name="Title 1">
            <a:extLst>
              <a:ext uri="{FF2B5EF4-FFF2-40B4-BE49-F238E27FC236}">
                <a16:creationId xmlns:a16="http://schemas.microsoft.com/office/drawing/2014/main" id="{86DD2673-62C5-BC24-5F95-ACB79F12F054}"/>
              </a:ext>
            </a:extLst>
          </p:cNvPr>
          <p:cNvSpPr txBox="1">
            <a:spLocks/>
          </p:cNvSpPr>
          <p:nvPr/>
        </p:nvSpPr>
        <p:spPr>
          <a:xfrm>
            <a:off x="4657292" y="5348055"/>
            <a:ext cx="2337403" cy="527806"/>
          </a:xfrm>
          <a:prstGeom prst="rect">
            <a:avLst/>
          </a:prstGeom>
          <a:ln>
            <a:solidFill>
              <a:srgbClr val="80BE6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Palatino Linotype" panose="02040502050505030304" pitchFamily="18" charset="0"/>
                <a:cs typeface="Segoe UI Light" panose="020B0502040204020203" pitchFamily="34" charset="0"/>
              </a:rPr>
              <a:t>Unsupervised</a:t>
            </a:r>
          </a:p>
        </p:txBody>
      </p:sp>
      <p:sp>
        <p:nvSpPr>
          <p:cNvPr id="19" name="Title 1">
            <a:extLst>
              <a:ext uri="{FF2B5EF4-FFF2-40B4-BE49-F238E27FC236}">
                <a16:creationId xmlns:a16="http://schemas.microsoft.com/office/drawing/2014/main" id="{EF3E6834-753A-0792-9E8C-2C069B437242}"/>
              </a:ext>
            </a:extLst>
          </p:cNvPr>
          <p:cNvSpPr txBox="1">
            <a:spLocks/>
          </p:cNvSpPr>
          <p:nvPr/>
        </p:nvSpPr>
        <p:spPr>
          <a:xfrm>
            <a:off x="865449" y="4339346"/>
            <a:ext cx="3960551" cy="8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cs typeface="Segoe UI Light" panose="020B0502040204020203" pitchFamily="34" charset="0"/>
              </a:rPr>
              <a:t>What kind of learning is it?</a:t>
            </a:r>
          </a:p>
        </p:txBody>
      </p:sp>
    </p:spTree>
    <p:extLst>
      <p:ext uri="{BB962C8B-B14F-4D97-AF65-F5344CB8AC3E}">
        <p14:creationId xmlns:p14="http://schemas.microsoft.com/office/powerpoint/2010/main" val="23314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Deep Learning System Types</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Quick Review (Quiz)</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Applications of Deep Learning</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pic>
        <p:nvPicPr>
          <p:cNvPr id="6" name="Picture 5">
            <a:extLst>
              <a:ext uri="{FF2B5EF4-FFF2-40B4-BE49-F238E27FC236}">
                <a16:creationId xmlns:a16="http://schemas.microsoft.com/office/drawing/2014/main" id="{6DFB24BA-7D2E-AB5D-3345-EC005E3285EF}"/>
              </a:ext>
            </a:extLst>
          </p:cNvPr>
          <p:cNvPicPr>
            <a:picLocks noChangeAspect="1"/>
          </p:cNvPicPr>
          <p:nvPr/>
        </p:nvPicPr>
        <p:blipFill>
          <a:blip r:embed="rId4"/>
          <a:stretch>
            <a:fillRect/>
          </a:stretch>
        </p:blipFill>
        <p:spPr>
          <a:xfrm>
            <a:off x="3214686" y="959377"/>
            <a:ext cx="5762625" cy="3076575"/>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7" name="Picture 6">
            <a:extLst>
              <a:ext uri="{FF2B5EF4-FFF2-40B4-BE49-F238E27FC236}">
                <a16:creationId xmlns:a16="http://schemas.microsoft.com/office/drawing/2014/main" id="{10BCCF7B-0BA8-4F8D-98C9-A7AFC5076A57}"/>
              </a:ext>
            </a:extLst>
          </p:cNvPr>
          <p:cNvPicPr>
            <a:picLocks noChangeAspect="1"/>
          </p:cNvPicPr>
          <p:nvPr/>
        </p:nvPicPr>
        <p:blipFill>
          <a:blip r:embed="rId3"/>
          <a:stretch>
            <a:fillRect/>
          </a:stretch>
        </p:blipFill>
        <p:spPr>
          <a:xfrm>
            <a:off x="4214812" y="2629213"/>
            <a:ext cx="3762375" cy="2019300"/>
          </a:xfrm>
          <a:prstGeom prst="rect">
            <a:avLst/>
          </a:prstGeom>
        </p:spPr>
      </p:pic>
      <p:sp>
        <p:nvSpPr>
          <p:cNvPr id="4" name="TextBox 3">
            <a:extLst>
              <a:ext uri="{FF2B5EF4-FFF2-40B4-BE49-F238E27FC236}">
                <a16:creationId xmlns:a16="http://schemas.microsoft.com/office/drawing/2014/main" id="{1EEA7388-E6F9-44EA-B72A-A6BC799472B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228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783729CF-DB62-41BE-BEA7-FAD770B63717}"/>
              </a:ext>
            </a:extLst>
          </p:cNvPr>
          <p:cNvPicPr>
            <a:picLocks noChangeAspect="1"/>
          </p:cNvPicPr>
          <p:nvPr/>
        </p:nvPicPr>
        <p:blipFill>
          <a:blip r:embed="rId3"/>
          <a:stretch>
            <a:fillRect/>
          </a:stretch>
        </p:blipFill>
        <p:spPr>
          <a:xfrm>
            <a:off x="1801550" y="2379100"/>
            <a:ext cx="8588899" cy="2743405"/>
          </a:xfrm>
          <a:prstGeom prst="rect">
            <a:avLst/>
          </a:prstGeom>
        </p:spPr>
      </p:pic>
      <p:sp>
        <p:nvSpPr>
          <p:cNvPr id="7" name="TextBox 6">
            <a:extLst>
              <a:ext uri="{FF2B5EF4-FFF2-40B4-BE49-F238E27FC236}">
                <a16:creationId xmlns:a16="http://schemas.microsoft.com/office/drawing/2014/main" id="{EECDF27D-83A7-47B8-91B2-09145046C104}"/>
              </a:ext>
            </a:extLst>
          </p:cNvPr>
          <p:cNvSpPr txBox="1"/>
          <p:nvPr/>
        </p:nvSpPr>
        <p:spPr>
          <a:xfrm>
            <a:off x="1801550" y="5665458"/>
            <a:ext cx="6419461" cy="371448"/>
          </a:xfrm>
          <a:prstGeom prst="rect">
            <a:avLst/>
          </a:prstGeom>
          <a:noFill/>
        </p:spPr>
        <p:txBody>
          <a:bodyPr wrap="square" rtlCol="0">
            <a:spAutoFit/>
          </a:bodyPr>
          <a:lstStyle/>
          <a:p>
            <a:r>
              <a:rPr lang="en-US" i="1" dirty="0">
                <a:latin typeface="MinionPro-It"/>
              </a:rPr>
              <a:t>Figure 1-1. A labeled training set for spam classification.</a:t>
            </a:r>
            <a:endParaRPr lang="en-US" dirty="0">
              <a:latin typeface="MinionPro-It"/>
            </a:endParaRPr>
          </a:p>
        </p:txBody>
      </p:sp>
      <p:sp>
        <p:nvSpPr>
          <p:cNvPr id="6" name="TextBox 5">
            <a:extLst>
              <a:ext uri="{FF2B5EF4-FFF2-40B4-BE49-F238E27FC236}">
                <a16:creationId xmlns:a16="http://schemas.microsoft.com/office/drawing/2014/main" id="{6F83D49F-5650-47A6-B07E-5A26511E474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6150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09795969-437A-4997-8374-F1E20DB6D276}"/>
              </a:ext>
            </a:extLst>
          </p:cNvPr>
          <p:cNvPicPr>
            <a:picLocks noChangeAspect="1"/>
          </p:cNvPicPr>
          <p:nvPr/>
        </p:nvPicPr>
        <p:blipFill>
          <a:blip r:embed="rId3"/>
          <a:stretch>
            <a:fillRect/>
          </a:stretch>
        </p:blipFill>
        <p:spPr>
          <a:xfrm>
            <a:off x="3108110" y="2166567"/>
            <a:ext cx="6558405" cy="3326295"/>
          </a:xfrm>
          <a:prstGeom prst="rect">
            <a:avLst/>
          </a:prstGeom>
        </p:spPr>
      </p:pic>
      <p:sp>
        <p:nvSpPr>
          <p:cNvPr id="7" name="TextBox 6">
            <a:extLst>
              <a:ext uri="{FF2B5EF4-FFF2-40B4-BE49-F238E27FC236}">
                <a16:creationId xmlns:a16="http://schemas.microsoft.com/office/drawing/2014/main" id="{27FA1CAB-D95C-4B75-935E-90398B1AB8D8}"/>
              </a:ext>
            </a:extLst>
          </p:cNvPr>
          <p:cNvSpPr txBox="1"/>
          <p:nvPr/>
        </p:nvSpPr>
        <p:spPr>
          <a:xfrm>
            <a:off x="3108110" y="5756988"/>
            <a:ext cx="7024935" cy="369332"/>
          </a:xfrm>
          <a:prstGeom prst="rect">
            <a:avLst/>
          </a:prstGeom>
          <a:noFill/>
        </p:spPr>
        <p:txBody>
          <a:bodyPr wrap="square" rtlCol="0">
            <a:spAutoFit/>
          </a:bodyPr>
          <a:lstStyle/>
          <a:p>
            <a:r>
              <a:rPr lang="en-US" i="1" dirty="0">
                <a:latin typeface="MinionPro-It"/>
              </a:rPr>
              <a:t>Figure 1-2. A regression problem: predict a value, given an input feature.</a:t>
            </a:r>
            <a:endParaRPr lang="en-US" dirty="0">
              <a:latin typeface="MinionPro-It"/>
            </a:endParaRPr>
          </a:p>
        </p:txBody>
      </p:sp>
      <p:sp>
        <p:nvSpPr>
          <p:cNvPr id="5" name="TextBox 4">
            <a:extLst>
              <a:ext uri="{FF2B5EF4-FFF2-40B4-BE49-F238E27FC236}">
                <a16:creationId xmlns:a16="http://schemas.microsoft.com/office/drawing/2014/main" id="{4BC007C6-6C34-4108-B6AF-232F6D5AB7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057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4" name="Picture 3">
            <a:extLst>
              <a:ext uri="{FF2B5EF4-FFF2-40B4-BE49-F238E27FC236}">
                <a16:creationId xmlns:a16="http://schemas.microsoft.com/office/drawing/2014/main" id="{020FE876-B9EF-492F-A22E-49EE94076E8B}"/>
              </a:ext>
            </a:extLst>
          </p:cNvPr>
          <p:cNvPicPr>
            <a:picLocks noChangeAspect="1"/>
          </p:cNvPicPr>
          <p:nvPr/>
        </p:nvPicPr>
        <p:blipFill>
          <a:blip r:embed="rId3"/>
          <a:stretch>
            <a:fillRect/>
          </a:stretch>
        </p:blipFill>
        <p:spPr>
          <a:xfrm>
            <a:off x="4192778" y="2649667"/>
            <a:ext cx="3781425" cy="2038350"/>
          </a:xfrm>
          <a:prstGeom prst="rect">
            <a:avLst/>
          </a:prstGeom>
        </p:spPr>
      </p:pic>
      <p:sp>
        <p:nvSpPr>
          <p:cNvPr id="6" name="TextBox 5">
            <a:extLst>
              <a:ext uri="{FF2B5EF4-FFF2-40B4-BE49-F238E27FC236}">
                <a16:creationId xmlns:a16="http://schemas.microsoft.com/office/drawing/2014/main" id="{6F22C904-9079-4644-A284-60042DE463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05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95A9097A-6FD6-4082-A3E5-B7346D9922A4}"/>
              </a:ext>
            </a:extLst>
          </p:cNvPr>
          <p:cNvPicPr>
            <a:picLocks noChangeAspect="1"/>
          </p:cNvPicPr>
          <p:nvPr/>
        </p:nvPicPr>
        <p:blipFill>
          <a:blip r:embed="rId3"/>
          <a:stretch>
            <a:fillRect/>
          </a:stretch>
        </p:blipFill>
        <p:spPr>
          <a:xfrm>
            <a:off x="2968150" y="2352345"/>
            <a:ext cx="6087178" cy="2889070"/>
          </a:xfrm>
          <a:prstGeom prst="rect">
            <a:avLst/>
          </a:prstGeom>
        </p:spPr>
      </p:pic>
      <p:sp>
        <p:nvSpPr>
          <p:cNvPr id="4" name="TextBox 3">
            <a:extLst>
              <a:ext uri="{FF2B5EF4-FFF2-40B4-BE49-F238E27FC236}">
                <a16:creationId xmlns:a16="http://schemas.microsoft.com/office/drawing/2014/main" id="{529ACE95-5368-4D6C-B36C-00E3E577D1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8517</TotalTime>
  <Words>2024</Words>
  <Application>Microsoft Office PowerPoint</Application>
  <PresentationFormat>Widescreen</PresentationFormat>
  <Paragraphs>142</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MinionPro-It</vt:lpstr>
      <vt:lpstr>OpenSans</vt:lpstr>
      <vt:lpstr>OpenSans-Italic</vt: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Supervised Learning</vt:lpstr>
      <vt:lpstr>Supervised Learning</vt:lpstr>
      <vt:lpstr>Supervised Learning</vt:lpstr>
      <vt:lpstr>Unsupervised Learning</vt:lpstr>
      <vt:lpstr>Unsupervised Learning</vt:lpstr>
      <vt:lpstr>Unsupervised Learning</vt:lpstr>
      <vt:lpstr>Unsupervised Learning</vt:lpstr>
      <vt:lpstr>Semi-Supervised Learning</vt:lpstr>
      <vt:lpstr>Reinforcement Learning</vt:lpstr>
      <vt:lpstr>Detecting and Classifying Dogs and Cats in an Image</vt:lpstr>
      <vt:lpstr>Identifying Clusters in a Dataset</vt:lpstr>
      <vt:lpstr>Playing Chess</vt:lpstr>
      <vt:lpstr>Applications</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935</cp:revision>
  <dcterms:created xsi:type="dcterms:W3CDTF">2020-06-14T19:48:25Z</dcterms:created>
  <dcterms:modified xsi:type="dcterms:W3CDTF">2022-09-12T12:59:17Z</dcterms:modified>
</cp:coreProperties>
</file>