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2" r:id="rId2"/>
    <p:sldId id="352" r:id="rId3"/>
    <p:sldId id="332" r:id="rId4"/>
    <p:sldId id="324" r:id="rId5"/>
    <p:sldId id="337" r:id="rId6"/>
    <p:sldId id="354" r:id="rId7"/>
    <p:sldId id="336" r:id="rId8"/>
    <p:sldId id="334" r:id="rId9"/>
    <p:sldId id="335" r:id="rId10"/>
    <p:sldId id="281" r:id="rId11"/>
    <p:sldId id="353" r:id="rId12"/>
    <p:sldId id="323" r:id="rId13"/>
    <p:sldId id="310" r:id="rId14"/>
    <p:sldId id="307" r:id="rId15"/>
    <p:sldId id="308" r:id="rId16"/>
    <p:sldId id="309" r:id="rId17"/>
    <p:sldId id="315" r:id="rId18"/>
    <p:sldId id="303" r:id="rId19"/>
    <p:sldId id="312" r:id="rId20"/>
    <p:sldId id="305" r:id="rId21"/>
    <p:sldId id="304" r:id="rId2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C"/>
    <a:srgbClr val="30335E"/>
    <a:srgbClr val="85848F"/>
    <a:srgbClr val="66BB7D"/>
    <a:srgbClr val="63BC7A"/>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17" autoAdjust="0"/>
    <p:restoredTop sz="60632" autoAdjust="0"/>
  </p:normalViewPr>
  <p:slideViewPr>
    <p:cSldViewPr snapToGrid="0" showGuides="1">
      <p:cViewPr varScale="1">
        <p:scale>
          <a:sx n="45" d="100"/>
          <a:sy n="45" d="100"/>
        </p:scale>
        <p:origin x="856"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9/23/2022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Again, deep learning is a subfield of machine learning with a focus on </a:t>
            </a:r>
            <a:r>
              <a:rPr lang="en-US" b="1" dirty="0"/>
              <a:t>neural networks</a:t>
            </a:r>
          </a:p>
          <a:p>
            <a:pPr marL="233309" indent="-233309">
              <a:buAutoNum type="arabicPeriod"/>
            </a:pPr>
            <a:r>
              <a:rPr lang="en-US" dirty="0"/>
              <a:t>A neural network is a special type of learning algorithm, inspired by the billions of interconnected neurons in the human brain.</a:t>
            </a:r>
          </a:p>
          <a:p>
            <a:pPr marL="233309" indent="-233309">
              <a:buAutoNum type="arabicPeriod"/>
            </a:pPr>
            <a:r>
              <a:rPr lang="en-US" dirty="0"/>
              <a:t>In a NN, neurons are grouped together in layers – image of a multi-layered cake – if you have many layers, the cake is “deep” when viewed from above.</a:t>
            </a:r>
          </a:p>
          <a:p>
            <a:pPr marL="233309" indent="-233309">
              <a:buAutoNum type="arabicPeriod"/>
            </a:pPr>
            <a:endParaRPr lang="en-US" dirty="0"/>
          </a:p>
          <a:p>
            <a:pPr marL="0" indent="0">
              <a:buNone/>
            </a:pPr>
            <a:r>
              <a:rPr lang="en-US" dirty="0"/>
              <a:t>=====</a:t>
            </a:r>
          </a:p>
          <a:p>
            <a:pPr marL="0" indent="0">
              <a:buNone/>
            </a:pPr>
            <a:r>
              <a:rPr lang="en-US" dirty="0"/>
              <a:t>Since 2010, deep learning became possible because:</a:t>
            </a:r>
          </a:p>
          <a:p>
            <a:pPr marL="699927" lvl="1" indent="-233309">
              <a:buAutoNum type="arabicPeriod"/>
            </a:pPr>
            <a:r>
              <a:rPr lang="en-US" dirty="0"/>
              <a:t>Enhanced hardware – GPUs from Nvidia and other suppliers</a:t>
            </a:r>
          </a:p>
          <a:p>
            <a:pPr marL="699927" lvl="1" indent="-233309">
              <a:buAutoNum type="arabicPeriod"/>
            </a:pPr>
            <a:r>
              <a:rPr lang="en-US" dirty="0"/>
              <a:t>Open AI software frameworks – Tensorflow, Pytorch, Keras, etc…</a:t>
            </a:r>
          </a:p>
          <a:p>
            <a:pPr marL="699927" lvl="1" indent="-233309">
              <a:buAutoNum type="arabicPeriod"/>
            </a:pPr>
            <a:r>
              <a:rPr lang="en-US" dirty="0"/>
              <a:t>Big Data</a:t>
            </a:r>
          </a:p>
          <a:p>
            <a:pPr marL="233309" indent="-233309">
              <a:buAutoNum type="arabicPeriod"/>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https://app.wooclap.com/PRACTICUMAI?from=event-page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3938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4680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Arial" pitchFamily="34"/>
                <a:ea typeface="Arial" pitchFamily="34"/>
                <a:cs typeface="Arial" pitchFamily="34"/>
              </a:rPr>
              <a:t>Let’s continue our journey of exploring the question, “What is artificial intelligence?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Meet Ai-Da, a creative robot named after Ada, the Countess of Lovelace who worked with Charles Babbage to create one of the world’s first computers (the Difference Engine) in the 19</a:t>
            </a:r>
            <a:r>
              <a:rPr lang="en-US" baseline="30000" dirty="0">
                <a:latin typeface="Arial" pitchFamily="34"/>
                <a:ea typeface="Arial" pitchFamily="34"/>
                <a:cs typeface="Arial" pitchFamily="34"/>
              </a:rPr>
              <a:t>th</a:t>
            </a:r>
            <a:r>
              <a:rPr lang="en-US" dirty="0">
                <a:latin typeface="Arial" pitchFamily="34"/>
                <a:ea typeface="Arial" pitchFamily="34"/>
                <a:cs typeface="Arial" pitchFamily="34"/>
              </a:rPr>
              <a:t> century.  Except for the arms, Ai-Da looks like a person.  Here she stands in front of one of her latest creations.  A couple questions. </a:t>
            </a:r>
          </a:p>
          <a:p>
            <a:pPr defTabSz="933237">
              <a:defRPr/>
            </a:pPr>
            <a:endParaRPr lang="en-US" dirty="0">
              <a:latin typeface="Arial" pitchFamily="34"/>
              <a:ea typeface="Arial" pitchFamily="34"/>
              <a:cs typeface="Arial" pitchFamily="34"/>
            </a:endParaRP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Is Ai-Da exhibiting intelligent / creative behavior?  </a:t>
            </a: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What criteria would you use to assess whether an entity is intelligent?</a:t>
            </a:r>
          </a:p>
          <a:p>
            <a:pPr marL="171450" indent="-171450" defTabSz="933237">
              <a:buFont typeface="Courier New" panose="02070309020205020404" pitchFamily="49" charset="0"/>
              <a:buChar char="o"/>
              <a:defRPr/>
            </a:pPr>
            <a:r>
              <a:rPr lang="en-US" dirty="0">
                <a:latin typeface="Arial" pitchFamily="34"/>
                <a:ea typeface="Arial" pitchFamily="34"/>
                <a:cs typeface="Arial" pitchFamily="34"/>
              </a:rPr>
              <a:t>Is intelligence an emergent property of consciousness?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The question of what constitutes intelligence is important.  It lies at the heart of AI.  For without a clear definition, how do we know when we have succeeded?  Over time, leading AI researchers have proposed different definitions.  Let’s start with the first one.  </a:t>
            </a:r>
          </a:p>
          <a:p>
            <a:pPr defTabSz="933237">
              <a:defRPr/>
            </a:pPr>
            <a:endParaRPr lang="en-US" dirty="0">
              <a:latin typeface="Arial" pitchFamily="34"/>
              <a:cs typeface="Arial" pitchFamily="34"/>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14</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65150" y="777875"/>
            <a:ext cx="6827838" cy="3840163"/>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a:xfrm>
            <a:off x="702310" y="4480004"/>
            <a:ext cx="5618480" cy="3787554"/>
          </a:xfrm>
        </p:spPr>
        <p:txBody>
          <a:bodyPr>
            <a:spAutoFit/>
          </a:bodyPr>
          <a:lstStyle/>
          <a:p>
            <a:pPr algn="l"/>
            <a:r>
              <a:rPr lang="en-US" b="0" i="0" dirty="0">
                <a:solidFill>
                  <a:srgbClr val="202122"/>
                </a:solidFill>
                <a:effectLst/>
                <a:latin typeface="Arial" panose="020B0604020202020204" pitchFamily="34" charset="0"/>
              </a:rPr>
              <a:t>In 1955, the first conference on “artificial intelligence” was held at Dartmouth College.  It was attended by the leading computer science researchers of the day – John McCarthy, Marvin Minsky, Nathanial Rochester, and Claude Shannon.  </a:t>
            </a:r>
          </a:p>
          <a:p>
            <a:pPr algn="l"/>
            <a:endParaRPr lang="en-US" b="0" i="0" dirty="0">
              <a:solidFill>
                <a:srgbClr val="202122"/>
              </a:solidFill>
              <a:effectLst/>
              <a:latin typeface="Arial" panose="020B0604020202020204" pitchFamily="34" charset="0"/>
            </a:endParaRPr>
          </a:p>
          <a:p>
            <a:pPr marL="228600" indent="-228600" algn="l">
              <a:buAutoNum type="arabicPeriod"/>
            </a:pPr>
            <a:r>
              <a:rPr lang="en-US" b="0" i="0" dirty="0">
                <a:solidFill>
                  <a:srgbClr val="202122"/>
                </a:solidFill>
                <a:effectLst/>
                <a:latin typeface="Arial" panose="020B0604020202020204" pitchFamily="34" charset="0"/>
              </a:rPr>
              <a:t>McCarthy coined the phrase “artificial intelligence” when he wrote the funding proposal for the Rockefeller Foundation.   This is where modern AI began.</a:t>
            </a:r>
          </a:p>
          <a:p>
            <a:pPr marL="228600" indent="-228600" algn="l">
              <a:buAutoNum type="arabicPeriod"/>
            </a:pPr>
            <a:r>
              <a:rPr lang="en-US" b="0" i="0" dirty="0">
                <a:solidFill>
                  <a:srgbClr val="202122"/>
                </a:solidFill>
                <a:effectLst/>
                <a:latin typeface="Arial" panose="020B0604020202020204" pitchFamily="34" charset="0"/>
              </a:rPr>
              <a:t>McCarthy also provided a short definition.</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In early 1955, John McCarthy </a:t>
            </a:r>
            <a:r>
              <a:rPr lang="en-US" b="0" i="0" u="none" strike="noStrike" dirty="0">
                <a:solidFill>
                  <a:srgbClr val="202122"/>
                </a:solidFill>
                <a:effectLst/>
                <a:latin typeface="Arial" panose="020B0604020202020204" pitchFamily="34" charset="0"/>
              </a:rPr>
              <a:t>accepted a position as an Assistant Professor of Mathematics at Dartmouth College.  Soon after, he </a:t>
            </a:r>
            <a:r>
              <a:rPr lang="en-US" b="0" i="0" dirty="0">
                <a:solidFill>
                  <a:srgbClr val="202122"/>
                </a:solidFill>
                <a:effectLst/>
                <a:latin typeface="Arial" panose="020B0604020202020204" pitchFamily="34" charset="0"/>
              </a:rPr>
              <a:t>organized a group to discuss the future of thinking machines.  In September, he, Marvin Minsky, Nathanial Rochester, and Claude Shannon </a:t>
            </a:r>
            <a:r>
              <a:rPr lang="en-US" b="0" i="0" u="none" strike="noStrike" dirty="0">
                <a:solidFill>
                  <a:srgbClr val="0645AD"/>
                </a:solidFill>
                <a:effectLst/>
                <a:latin typeface="Arial" panose="020B0604020202020204" pitchFamily="34" charset="0"/>
              </a:rPr>
              <a:t>submitted a proposal to the Rockefeller Foundation, requesting funds to host the </a:t>
            </a:r>
            <a:r>
              <a:rPr lang="en-US" b="0" i="1" u="none" strike="noStrike" dirty="0">
                <a:solidFill>
                  <a:srgbClr val="0645AD"/>
                </a:solidFill>
                <a:effectLst/>
                <a:latin typeface="Arial" panose="020B0604020202020204" pitchFamily="34" charset="0"/>
              </a:rPr>
              <a:t>Dartmouth Summer Research Project on Artificial Intelligence</a:t>
            </a:r>
            <a:r>
              <a:rPr lang="en-US" b="0" i="0" u="none" strike="noStrike"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Fortunately, the foundation funded the proposal.  And today, this conference is credited with introducing the term 'artificial intelligence’ to the world.</a:t>
            </a:r>
            <a:endParaRPr lang="en-US" b="0" i="0" u="none" strike="noStrike" dirty="0">
              <a:solidFill>
                <a:srgbClr val="0645AD"/>
              </a:solidFill>
              <a:effectLst/>
              <a:latin typeface="Arial" panose="020B0604020202020204" pitchFamily="34" charset="0"/>
            </a:endParaRPr>
          </a:p>
          <a:p>
            <a:pPr algn="l"/>
            <a:endParaRPr lang="en-US" b="0" i="0" u="none" strike="noStrike" dirty="0">
              <a:solidFill>
                <a:srgbClr val="0645AD"/>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  I like the Wallace Marshall definition…</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a couple more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Arial" pitchFamily="34"/>
                <a:ea typeface="Arial" pitchFamily="34"/>
                <a:cs typeface="Arial" pitchFamily="34"/>
              </a:rPr>
              <a:t>Okay – given these definitions, has your definition of A.I. changed from your response in our first exercise?  </a:t>
            </a:r>
          </a:p>
          <a:p>
            <a:pPr defTabSz="933237">
              <a:defRPr/>
            </a:pPr>
            <a:endParaRPr lang="en-US" dirty="0">
              <a:latin typeface="Arial" pitchFamily="34"/>
              <a:ea typeface="Arial" pitchFamily="34"/>
              <a:cs typeface="Arial" pitchFamily="34"/>
            </a:endParaRPr>
          </a:p>
          <a:p>
            <a:pPr defTabSz="933237">
              <a:defRPr/>
            </a:pPr>
            <a:r>
              <a:rPr lang="en-US" dirty="0">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8"/>
                <a:ea typeface="Arial" pitchFamily="34"/>
                <a:cs typeface="Arial" pitchFamily="34"/>
              </a:rPr>
              <a:t>Another important name in AI is Alan Turing.  The Turing test of intelligence was first proposed by him in 1950, in an article entitled, </a:t>
            </a:r>
            <a:r>
              <a:rPr lang="en-US" i="1" dirty="0">
                <a:latin typeface="Arial" pitchFamily="18"/>
                <a:ea typeface="Arial" pitchFamily="34"/>
                <a:cs typeface="Arial" pitchFamily="34"/>
              </a:rPr>
              <a:t>Computing Machinery and Intelligence.  </a:t>
            </a:r>
            <a:r>
              <a:rPr lang="en-US" dirty="0">
                <a:latin typeface="Arial" pitchFamily="18"/>
                <a:ea typeface="Arial" pitchFamily="34"/>
                <a:cs typeface="Arial" pitchFamily="34"/>
              </a:rPr>
              <a:t>This is a foundational document in this field.</a:t>
            </a:r>
          </a:p>
          <a:p>
            <a:endParaRPr lang="en-US" dirty="0">
              <a:latin typeface="Arial" pitchFamily="18"/>
              <a:ea typeface="Arial" pitchFamily="34"/>
              <a:cs typeface="Arial" pitchFamily="34"/>
            </a:endParaRPr>
          </a:p>
          <a:p>
            <a:r>
              <a:rPr lang="en-US" dirty="0">
                <a:latin typeface="Arial" pitchFamily="18"/>
                <a:ea typeface="Arial" pitchFamily="34"/>
                <a:cs typeface="Arial" pitchFamily="34"/>
              </a:rPr>
              <a:t>Turing, AM (1950) Computing Machinery and Intelligence. </a:t>
            </a:r>
            <a:r>
              <a:rPr lang="en-US" i="1" dirty="0">
                <a:latin typeface="Arial" pitchFamily="18"/>
                <a:ea typeface="Arial" pitchFamily="34"/>
                <a:cs typeface="Arial" pitchFamily="34"/>
              </a:rPr>
              <a:t>Mind</a:t>
            </a:r>
            <a:r>
              <a:rPr lang="en-US" dirty="0">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Turing Test has been hugely influential since Turing first described it in 1950.  </a:t>
            </a:r>
          </a:p>
          <a:p>
            <a:endParaRPr lang="en-US" dirty="0"/>
          </a:p>
          <a:p>
            <a:pPr marL="233309" indent="-233309">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33309" indent="-233309">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33309" indent="-233309">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33309" indent="-233309">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42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 early attempt at creating a conversational AI program was ELIZA.  ELIZA is a famous computer program written in the 1960’s by MIT computer scientist Joseph Weizenbaum.  The program mimics the role of a psychiatrist talking to a patient to get the interviewee to contemplate themselves.  Strangely, Weizenbaum discovered that many people preferred Eliza over a conversation with a real human-being.</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ELIZA’s legacy lives on to this day.  In 1990, Hugh Loebner created the Loebner Prize.  Each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a:t>
            </a:r>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ea typeface="Calibri" panose="020F0502020204030204" pitchFamily="34" charset="0"/>
              </a:rPr>
              <a:t>Breakout conversations – Is Kuki exhibiting intelligent behavior, is this intelligence? (Yes/</a:t>
            </a:r>
            <a:r>
              <a:rPr lang="en-US">
                <a:latin typeface="Palatino Linotype" panose="02040502050505030304" pitchFamily="18" charset="0"/>
                <a:ea typeface="Calibri" panose="020F0502020204030204" pitchFamily="34" charset="0"/>
              </a:rPr>
              <a:t>No)</a:t>
            </a:r>
            <a:endParaRPr lang="en-US" dirty="0">
              <a:latin typeface="Palatino Linotype" panose="0204050205050503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Expansive AI</a:t>
            </a:r>
          </a:p>
          <a:p>
            <a:pPr marL="699927" lvl="1" indent="-233309">
              <a:buAutoNum type="arabicPeriod"/>
            </a:pPr>
            <a:r>
              <a:rPr lang="en-US" dirty="0"/>
              <a:t>AI encompasses ML and DL</a:t>
            </a:r>
          </a:p>
          <a:p>
            <a:pPr marL="699927" lvl="1" indent="-233309">
              <a:buAutoNum type="arabicPeriod"/>
            </a:pPr>
            <a:r>
              <a:rPr lang="en-US" dirty="0"/>
              <a:t>Distinct domains</a:t>
            </a:r>
          </a:p>
          <a:p>
            <a:pPr marL="233309" indent="-233309">
              <a:buAutoNum type="arabicPeriod"/>
            </a:pPr>
            <a:r>
              <a:rPr lang="en-US" dirty="0"/>
              <a:t>Uneven progress since the 1950’s, with multiple ‘winters’ where interest and funding dried up</a:t>
            </a:r>
          </a:p>
          <a:p>
            <a:pPr marL="233309" indent="-233309">
              <a:buAutoNum type="arabicPeriod"/>
            </a:pPr>
            <a:r>
              <a:rPr lang="en-US" b="0" i="0" kern="1200" dirty="0">
                <a:solidFill>
                  <a:schemeClr val="tx1"/>
                </a:solidFill>
                <a:effectLst/>
                <a:latin typeface="+mn-lt"/>
                <a:ea typeface="+mn-ea"/>
                <a:cs typeface="+mn-cs"/>
              </a:rPr>
              <a:t>Let’s first examine the relationship between machine learning and deep learning.</a:t>
            </a:r>
            <a:endParaRPr lang="en-US" b="0" i="0" dirty="0">
              <a:solidFill>
                <a:srgbClr val="202122"/>
              </a:solidFill>
              <a:effectLst/>
              <a:latin typeface="Arial" panose="020B0604020202020204" pitchFamily="34" charset="0"/>
            </a:endParaRPr>
          </a:p>
          <a:p>
            <a:pPr marL="233309" indent="-233309">
              <a:buAutoNum type="arabicPeriod"/>
            </a:pPr>
            <a:endParaRPr lang="en-US" dirty="0"/>
          </a:p>
          <a:p>
            <a:r>
              <a:rPr lang="en-US" dirty="0"/>
              <a:t>=====</a:t>
            </a:r>
          </a:p>
          <a:p>
            <a:r>
              <a:rPr lang="en-US" dirty="0"/>
              <a:t>The field of AI is expansive…</a:t>
            </a:r>
          </a:p>
          <a:p>
            <a:endParaRPr lang="en-US" dirty="0"/>
          </a:p>
          <a:p>
            <a:r>
              <a:rPr lang="en-US" dirty="0"/>
              <a:t>Often, the terms AI, Machine Learning, and Deep Learning are used interchangeably.  But as pictured here, they are distinct domains, with AI encompassing the other two.  Indeed, AI has a long and distinguished history.  In fact, a lot of interesting AI research happened in the 1950s.  </a:t>
            </a:r>
          </a:p>
          <a:p>
            <a:endParaRPr lang="en-US" dirty="0"/>
          </a:p>
          <a:p>
            <a:r>
              <a:rPr lang="en-US" dirty="0"/>
              <a:t>Let’s consider a couple definitions…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deep learning is a subfield of machine learning, some broad differences exist between the two.  Let’s briefly consider a couple. </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Deep learning came into its own shortly after 2010.  This deep learning revolution was powered by a) Graphic Processing Units (GPUs), b) plentiful data, and c) deep learning frameworks. ML algorithms, on the other hand, rose to prominence in the 1990’s, with advances in computer hardware.  </a:t>
            </a:r>
          </a:p>
          <a:p>
            <a:pPr marL="228600" indent="-228600">
              <a:buAutoNum type="arabicPeriod"/>
            </a:pPr>
            <a:r>
              <a:rPr lang="en-US" dirty="0"/>
              <a:t>The distinguishing feature of deep learning is the presence of artificial neurons arranged in layers.  Deep learning was inspired by the anatomy of the brain, specifically the neuron.  The inspiration for machine learning algorithms came from statistical and mathematical formulas. </a:t>
            </a:r>
          </a:p>
          <a:p>
            <a:pPr marL="228600" indent="-228600">
              <a:buAutoNum type="arabicPeriod"/>
            </a:pPr>
            <a:r>
              <a:rPr lang="en-US" dirty="0"/>
              <a:t>The development environments are different too.  Tensorflow / Keras – Pytorch / FastAI on the deep learning side.  Sci-Kit Learn and RAPIDS on the machine learning side.   There are many libraries and software packages which provide some level of machine learning support.    </a:t>
            </a:r>
          </a:p>
          <a:p>
            <a:endParaRPr lang="en-US" dirty="0"/>
          </a:p>
          <a:p>
            <a:r>
              <a:rPr lang="en-US" dirty="0"/>
              <a:t>As mentioned earlier, AI has experienced multiple winters…</a:t>
            </a:r>
          </a:p>
          <a:p>
            <a:endParaRPr lang="en-US" dirty="0"/>
          </a:p>
          <a:p>
            <a:r>
              <a:rPr lang="en-US" dirty="0"/>
              <a:t>=====</a:t>
            </a:r>
          </a:p>
          <a:p>
            <a:r>
              <a:rPr lang="en-US" dirty="0"/>
              <a:t>The </a:t>
            </a:r>
            <a:r>
              <a:rPr lang="en-US" i="1" dirty="0"/>
              <a:t>ImageNet Large Scale Visual Recognition Challenge</a:t>
            </a:r>
            <a:r>
              <a:rPr lang="en-US" dirty="0"/>
              <a:t> is the world’s premier ground for assessing the world’s state-of-the-art vision models.  AlexNet – a deep learning model – crushed the competition in 2012.  It was the only deep-learning competitor that year.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0" dirty="0">
                <a:solidFill>
                  <a:srgbClr val="292929"/>
                </a:solidFill>
                <a:effectLst/>
                <a:latin typeface="source-serif-pro"/>
              </a:rPr>
              <a:t>ILSVRC</a:t>
            </a:r>
            <a:r>
              <a:rPr lang="en-US" b="0" i="0" dirty="0">
                <a:solidFill>
                  <a:srgbClr val="292929"/>
                </a:solidFill>
                <a:effectLst/>
                <a:latin typeface="source-serif-pro"/>
              </a:rPr>
              <a:t>: Large Scale Visual Recognition Challenge  - uses the famous ImageNet dataset – 14 million labelled images.</a:t>
            </a:r>
            <a:endParaRPr lang="en-US" b="1" i="0" dirty="0">
              <a:solidFill>
                <a:srgbClr val="292929"/>
              </a:solidFill>
              <a:effectLst/>
              <a:latin typeface="source-serif-pro"/>
            </a:endParaRPr>
          </a:p>
          <a:p>
            <a:pPr marL="0" indent="0">
              <a:buNone/>
            </a:pPr>
            <a:endParaRPr lang="en-US" b="0" i="0" dirty="0">
              <a:solidFill>
                <a:srgbClr val="292929"/>
              </a:solidFill>
              <a:effectLst/>
              <a:latin typeface="source-serif-pro"/>
            </a:endParaRPr>
          </a:p>
          <a:p>
            <a:pPr marL="228600" indent="-228600">
              <a:buAutoNum type="arabicPeriod"/>
            </a:pPr>
            <a:r>
              <a:rPr lang="en-US" b="0" i="0" dirty="0">
                <a:solidFill>
                  <a:srgbClr val="292929"/>
                </a:solidFill>
                <a:effectLst/>
                <a:latin typeface="source-serif-pro"/>
              </a:rPr>
              <a:t>The deep neural network breakthrough happened in 2012 – a roughly 10% decrease in image classification error (from 25.8% in 2011 to 16.4% in 2012).</a:t>
            </a:r>
          </a:p>
          <a:p>
            <a:pPr marL="228600" indent="-228600">
              <a:buAutoNum type="arabicPeriod"/>
            </a:pPr>
            <a:r>
              <a:rPr lang="en-US" b="0" i="0" dirty="0">
                <a:solidFill>
                  <a:srgbClr val="292929"/>
                </a:solidFill>
                <a:effectLst/>
                <a:latin typeface="source-serif-pro"/>
              </a:rPr>
              <a:t>In 2015, state-of-the-art deep learning algorithms surpassed human level performance for image classification (5.1%) with an accuracy of 3.57%.</a:t>
            </a:r>
          </a:p>
          <a:p>
            <a:pPr marL="228600" indent="-228600">
              <a:buAutoNum type="arabicPeriod"/>
            </a:pPr>
            <a:r>
              <a:rPr lang="en-US" b="0" i="0" dirty="0">
                <a:solidFill>
                  <a:srgbClr val="292929"/>
                </a:solidFill>
                <a:effectLst/>
                <a:latin typeface="source-serif-pro"/>
              </a:rPr>
              <a:t>Overall, the introduction of deep neural networks resulted in a 10-fold reduction in image classification error (from 25.8% in 2011 to 2.3% in 2017).</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8337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Although deep learning has been on a tear since 2010, that has not always been the case for the field as a whole.</a:t>
            </a:r>
          </a:p>
          <a:p>
            <a:pPr marL="0" indent="0">
              <a:buNone/>
            </a:pPr>
            <a:endParaRPr lang="en-US" dirty="0"/>
          </a:p>
          <a:p>
            <a:pPr marL="233309" indent="-233309">
              <a:buAutoNum type="arabicPeriod"/>
            </a:pPr>
            <a:r>
              <a:rPr lang="en-US" dirty="0"/>
              <a:t>1</a:t>
            </a:r>
            <a:r>
              <a:rPr lang="en-US" baseline="30000" dirty="0"/>
              <a:t>st</a:t>
            </a:r>
            <a:r>
              <a:rPr lang="en-US" dirty="0"/>
              <a:t> AI winter: mid-1970’s – Marvin Minsky &amp; Seymour Papert argue in their book </a:t>
            </a:r>
            <a:r>
              <a:rPr lang="en-US" i="1" dirty="0"/>
              <a:t>(Perceptron) </a:t>
            </a:r>
            <a:r>
              <a:rPr lang="en-US" dirty="0"/>
              <a:t>that neural networks are a dead-end.</a:t>
            </a:r>
          </a:p>
          <a:p>
            <a:pPr marL="233309" indent="-233309">
              <a:buAutoNum type="arabicPeriod"/>
            </a:pPr>
            <a:r>
              <a:rPr lang="en-US" dirty="0"/>
              <a:t>2</a:t>
            </a:r>
            <a:r>
              <a:rPr lang="en-US" baseline="30000" dirty="0"/>
              <a:t>nd</a:t>
            </a:r>
            <a:r>
              <a:rPr lang="en-US" dirty="0"/>
              <a:t> AI winter: early-1990’s – expert systems fail – too difficult to construct and maintain</a:t>
            </a:r>
          </a:p>
          <a:p>
            <a:endParaRPr lang="en-US" dirty="0"/>
          </a:p>
          <a:p>
            <a:r>
              <a:rPr lang="en-US" dirty="0"/>
              <a:t>Hype is the problem.  It’s about over-promising and under-delivering.  But here are some key points:</a:t>
            </a:r>
          </a:p>
          <a:p>
            <a:endParaRPr lang="en-US" dirty="0"/>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is seductive</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researchers have been making steady progress since the 1950s.</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winters aren’t really about AI failures per se.  AI technologies, including many “failures” are still widely used today.</a:t>
            </a:r>
          </a:p>
          <a:p>
            <a:pPr hangingPunct="0">
              <a:spcAft>
                <a:spcPts val="1470"/>
              </a:spcAft>
              <a:buSzPct val="45000"/>
            </a:pPr>
            <a:endParaRPr lang="en-US" dirty="0">
              <a:latin typeface="Arial" pitchFamily="34"/>
              <a:ea typeface="Arial" pitchFamily="34"/>
              <a:cs typeface="Arial" pitchFamily="34"/>
            </a:endParaRPr>
          </a:p>
          <a:p>
            <a:r>
              <a:rPr lang="en-US" dirty="0"/>
              <a:t>Now for definitions…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33309" indent="-233309" defTabSz="933237">
              <a:buFontTx/>
              <a:buAutoNum type="arabicPeriod"/>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33309" indent="-233309" defTabSz="933237">
              <a:buFontTx/>
              <a:buAutoNum type="arabicPeriod"/>
              <a:defRPr/>
            </a:pPr>
            <a:r>
              <a:rPr lang="en-US" b="0" i="0" dirty="0">
                <a:solidFill>
                  <a:srgbClr val="202122"/>
                </a:solidFill>
                <a:effectLst/>
                <a:latin typeface="Arial" panose="020B0604020202020204" pitchFamily="34" charset="0"/>
              </a:rPr>
              <a:t>AI system performance = humans in many cases.  </a:t>
            </a:r>
          </a:p>
          <a:p>
            <a:pPr marL="233309" indent="-233309" defTabSz="933237">
              <a:buFontTx/>
              <a:buAutoNum type="arabicPeriod"/>
              <a:defRPr/>
            </a:pPr>
            <a:r>
              <a:rPr lang="en-US" b="0" i="0" dirty="0">
                <a:solidFill>
                  <a:srgbClr val="202122"/>
                </a:solidFill>
                <a:effectLst/>
                <a:latin typeface="Arial" panose="020B0604020202020204" pitchFamily="34" charset="0"/>
              </a:rPr>
              <a:t>Broad array of applications.</a:t>
            </a:r>
          </a:p>
          <a:p>
            <a:endParaRPr lang="en-US" dirty="0"/>
          </a:p>
          <a:p>
            <a:r>
              <a:rPr lang="en-US" dirty="0"/>
              <a:t>=====</a:t>
            </a:r>
          </a:p>
          <a:p>
            <a:pPr defTabSz="933237">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dirty="0"/>
              <a:t>for example, recognizing objects, making sense of speech, and decision making in a constrained environment.  As our computer programs have become more sophisticated, our ideas of which tasks require human intelligence have evolved. Thus, AI is now used in a wide variety of tasks.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here’s a definition of machine learning coined by Arthur Samuel in 1959.  This is concise and one of my personal favorites.  However, I also like this second definition: </a:t>
            </a:r>
            <a:r>
              <a:rPr lang="en-US" i="1" dirty="0"/>
              <a:t>Machine learning is the science (and art) of programming computers so they can learn from data</a:t>
            </a:r>
            <a:r>
              <a:rPr lang="en-US" dirty="0"/>
              <a:t>.  Now, the key word in that second definition is </a:t>
            </a:r>
            <a:r>
              <a:rPr lang="en-US" b="1" dirty="0"/>
              <a:t>data</a:t>
            </a:r>
            <a:r>
              <a:rPr lang="en-US" dirty="0"/>
              <a:t>.  In fact, deep learning is not possible without data.</a:t>
            </a:r>
          </a:p>
          <a:p>
            <a:endParaRPr lang="en-US" dirty="0"/>
          </a:p>
          <a:p>
            <a:r>
              <a:rPr lang="en-US" dirty="0"/>
              <a:t>=====</a:t>
            </a:r>
          </a:p>
          <a:p>
            <a:pPr defTabSz="933237">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71053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1C45E-A7F0-7E69-6E98-0D6065187F00}"/>
              </a:ext>
            </a:extLst>
          </p:cNvPr>
          <p:cNvPicPr>
            <a:picLocks noChangeAspect="1"/>
          </p:cNvPicPr>
          <p:nvPr/>
        </p:nvPicPr>
        <p:blipFill>
          <a:blip r:embed="rId3">
            <a:clrChange>
              <a:clrFrom>
                <a:srgbClr val="F5F7FA"/>
              </a:clrFrom>
              <a:clrTo>
                <a:srgbClr val="F5F7FA">
                  <a:alpha val="0"/>
                </a:srgbClr>
              </a:clrTo>
            </a:clrChange>
          </a:blip>
          <a:stretch>
            <a:fillRect/>
          </a:stretch>
        </p:blipFill>
        <p:spPr>
          <a:xfrm>
            <a:off x="0" y="1768657"/>
            <a:ext cx="12192000" cy="4609800"/>
          </a:xfrm>
          <a:prstGeom prst="rect">
            <a:avLst/>
          </a:prstGeom>
        </p:spPr>
      </p:pic>
      <p:sp>
        <p:nvSpPr>
          <p:cNvPr id="4" name="TextBox 3">
            <a:extLst>
              <a:ext uri="{FF2B5EF4-FFF2-40B4-BE49-F238E27FC236}">
                <a16:creationId xmlns:a16="http://schemas.microsoft.com/office/drawing/2014/main" id="{61EE0D7D-2547-6417-3058-FB22BE5FEC50}"/>
              </a:ext>
            </a:extLst>
          </p:cNvPr>
          <p:cNvSpPr txBox="1"/>
          <p:nvPr/>
        </p:nvSpPr>
        <p:spPr>
          <a:xfrm>
            <a:off x="0" y="698999"/>
            <a:ext cx="12192000" cy="64455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3200" dirty="0">
                <a:latin typeface="Palatino Linotype" panose="02040502050505030304" pitchFamily="18" charset="0"/>
                <a:ea typeface="Arial" pitchFamily="34"/>
                <a:cs typeface="Arial" pitchFamily="34"/>
              </a:rPr>
              <a:t>In a word or two, define </a:t>
            </a:r>
            <a:r>
              <a:rPr lang="en-US" sz="3200" b="0" i="0" u="none" strike="noStrike" kern="1200" cap="none" dirty="0">
                <a:ln>
                  <a:noFill/>
                </a:ln>
                <a:latin typeface="Palatino Linotype" panose="02040502050505030304" pitchFamily="18" charset="0"/>
                <a:ea typeface="Arial" pitchFamily="34"/>
                <a:cs typeface="Arial" pitchFamily="34"/>
              </a:rPr>
              <a:t>artificial intelligence</a:t>
            </a:r>
          </a:p>
        </p:txBody>
      </p:sp>
    </p:spTree>
    <p:extLst>
      <p:ext uri="{BB962C8B-B14F-4D97-AF65-F5344CB8AC3E}">
        <p14:creationId xmlns:p14="http://schemas.microsoft.com/office/powerpoint/2010/main" val="397554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ea typeface="Arial" pitchFamily="34"/>
                <a:cs typeface="Arial" pitchFamily="34"/>
              </a:rPr>
              <a:t>Nicky Johnston</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descr="Meet Ai-Da: the robot artist giving real painters a run for their money">
            <a:extLst>
              <a:ext uri="{FF2B5EF4-FFF2-40B4-BE49-F238E27FC236}">
                <a16:creationId xmlns:a16="http://schemas.microsoft.com/office/drawing/2014/main" id="{A61AD8A0-0912-8927-E3F0-9EB9B3B85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07" y="1454727"/>
            <a:ext cx="6318586" cy="3948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2095301"/>
            <a:ext cx="9976513" cy="2667397"/>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Ray 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
        <p:nvSpPr>
          <p:cNvPr id="4" name="TextBox 3">
            <a:extLst>
              <a:ext uri="{FF2B5EF4-FFF2-40B4-BE49-F238E27FC236}">
                <a16:creationId xmlns:a16="http://schemas.microsoft.com/office/drawing/2014/main" id="{7CC0C968-FC43-5749-D5CC-A1728B3AC5C8}"/>
              </a:ext>
            </a:extLst>
          </p:cNvPr>
          <p:cNvSpPr txBox="1"/>
          <p:nvPr/>
        </p:nvSpPr>
        <p:spPr>
          <a:xfrm>
            <a:off x="5395962" y="5515347"/>
            <a:ext cx="1686764" cy="473423"/>
          </a:xfrm>
          <a:prstGeom prst="rect">
            <a:avLst/>
          </a:prstGeom>
          <a:noFill/>
        </p:spPr>
        <p:txBody>
          <a:bodyPr wrap="square" rtlCol="0">
            <a:spAutoFit/>
          </a:bodyPr>
          <a:lstStyle/>
          <a:p>
            <a:r>
              <a:rPr lang="en-US" sz="2400" dirty="0"/>
              <a:t>Alan Turing</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What is </a:t>
            </a:r>
            <a:r>
              <a:rPr lang="en-US" dirty="0">
                <a:solidFill>
                  <a:schemeClr val="tx1">
                    <a:lumMod val="75000"/>
                    <a:lumOff val="25000"/>
                  </a:schemeClr>
                </a:solidFill>
                <a:latin typeface="Palatino Linotype" panose="02040502050505030304" pitchFamily="18" charset="0"/>
              </a:rPr>
              <a:t>Artificial Intelligence?</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How do Machines Learn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Google Teachable Machine</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335C"/>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335E"/>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Artificial Intelligence Defined</a:t>
            </a:r>
          </a:p>
        </p:txBody>
      </p:sp>
    </p:spTree>
    <p:extLst>
      <p:ext uri="{BB962C8B-B14F-4D97-AF65-F5344CB8AC3E}">
        <p14:creationId xmlns:p14="http://schemas.microsoft.com/office/powerpoint/2010/main" val="1174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ML / DL Comparison</a:t>
            </a:r>
          </a:p>
        </p:txBody>
      </p:sp>
      <p:sp>
        <p:nvSpPr>
          <p:cNvPr id="2" name="TextBox 1">
            <a:extLst>
              <a:ext uri="{FF2B5EF4-FFF2-40B4-BE49-F238E27FC236}">
                <a16:creationId xmlns:a16="http://schemas.microsoft.com/office/drawing/2014/main" id="{35E27E46-BED5-10BD-B13F-D5554168D1A9}"/>
              </a:ext>
            </a:extLst>
          </p:cNvPr>
          <p:cNvSpPr txBox="1"/>
          <p:nvPr/>
        </p:nvSpPr>
        <p:spPr>
          <a:xfrm>
            <a:off x="1083388" y="1651708"/>
            <a:ext cx="3673097" cy="646331"/>
          </a:xfrm>
          <a:prstGeom prst="rect">
            <a:avLst/>
          </a:prstGeom>
          <a:noFill/>
        </p:spPr>
        <p:txBody>
          <a:bodyPr wrap="square" rtlCol="0">
            <a:spAutoFit/>
          </a:bodyPr>
          <a:lstStyle/>
          <a:p>
            <a:r>
              <a:rPr lang="en-US" sz="3600" dirty="0">
                <a:solidFill>
                  <a:srgbClr val="60BA7B"/>
                </a:solidFill>
              </a:rPr>
              <a:t>Machine Learning</a:t>
            </a:r>
          </a:p>
        </p:txBody>
      </p:sp>
      <p:sp>
        <p:nvSpPr>
          <p:cNvPr id="7" name="TextBox 6">
            <a:extLst>
              <a:ext uri="{FF2B5EF4-FFF2-40B4-BE49-F238E27FC236}">
                <a16:creationId xmlns:a16="http://schemas.microsoft.com/office/drawing/2014/main" id="{B770B2F5-EC06-08DC-B43D-E009D04C0885}"/>
              </a:ext>
            </a:extLst>
          </p:cNvPr>
          <p:cNvSpPr txBox="1"/>
          <p:nvPr/>
        </p:nvSpPr>
        <p:spPr>
          <a:xfrm>
            <a:off x="6845092" y="1632704"/>
            <a:ext cx="3673097" cy="646331"/>
          </a:xfrm>
          <a:prstGeom prst="rect">
            <a:avLst/>
          </a:prstGeom>
          <a:noFill/>
        </p:spPr>
        <p:txBody>
          <a:bodyPr wrap="square" rtlCol="0">
            <a:spAutoFit/>
          </a:bodyPr>
          <a:lstStyle/>
          <a:p>
            <a:r>
              <a:rPr lang="en-US" sz="3600" dirty="0">
                <a:solidFill>
                  <a:srgbClr val="60BA7B"/>
                </a:solidFill>
              </a:rPr>
              <a:t>Deep Learning</a:t>
            </a:r>
          </a:p>
        </p:txBody>
      </p:sp>
      <p:sp>
        <p:nvSpPr>
          <p:cNvPr id="10" name="TextBox 9">
            <a:extLst>
              <a:ext uri="{FF2B5EF4-FFF2-40B4-BE49-F238E27FC236}">
                <a16:creationId xmlns:a16="http://schemas.microsoft.com/office/drawing/2014/main" id="{3C6FE791-D333-1FA3-9BF4-AAD2FB94A0E2}"/>
              </a:ext>
            </a:extLst>
          </p:cNvPr>
          <p:cNvSpPr txBox="1"/>
          <p:nvPr/>
        </p:nvSpPr>
        <p:spPr>
          <a:xfrm>
            <a:off x="6845092" y="2279035"/>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2010 - Present  </a:t>
            </a:r>
          </a:p>
        </p:txBody>
      </p:sp>
      <p:sp>
        <p:nvSpPr>
          <p:cNvPr id="11" name="TextBox 10">
            <a:extLst>
              <a:ext uri="{FF2B5EF4-FFF2-40B4-BE49-F238E27FC236}">
                <a16:creationId xmlns:a16="http://schemas.microsoft.com/office/drawing/2014/main" id="{99FD96A0-93DC-1C5D-AE6E-25EDA092E7E8}"/>
              </a:ext>
            </a:extLst>
          </p:cNvPr>
          <p:cNvSpPr txBox="1"/>
          <p:nvPr/>
        </p:nvSpPr>
        <p:spPr>
          <a:xfrm>
            <a:off x="1083388" y="2296168"/>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1990’s - Present  </a:t>
            </a:r>
          </a:p>
        </p:txBody>
      </p:sp>
      <p:sp>
        <p:nvSpPr>
          <p:cNvPr id="12" name="TextBox 11">
            <a:extLst>
              <a:ext uri="{FF2B5EF4-FFF2-40B4-BE49-F238E27FC236}">
                <a16:creationId xmlns:a16="http://schemas.microsoft.com/office/drawing/2014/main" id="{A996FD60-D986-B9CF-171E-122EB02C9405}"/>
              </a:ext>
            </a:extLst>
          </p:cNvPr>
          <p:cNvSpPr txBox="1"/>
          <p:nvPr/>
        </p:nvSpPr>
        <p:spPr>
          <a:xfrm>
            <a:off x="6852839" y="2927836"/>
            <a:ext cx="4262033"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Artificial Neuron</a:t>
            </a:r>
          </a:p>
        </p:txBody>
      </p:sp>
      <p:sp>
        <p:nvSpPr>
          <p:cNvPr id="13" name="TextBox 12">
            <a:extLst>
              <a:ext uri="{FF2B5EF4-FFF2-40B4-BE49-F238E27FC236}">
                <a16:creationId xmlns:a16="http://schemas.microsoft.com/office/drawing/2014/main" id="{94E68DDC-AAF2-B795-C88F-1E5F89BDFB65}"/>
              </a:ext>
            </a:extLst>
          </p:cNvPr>
          <p:cNvSpPr txBox="1"/>
          <p:nvPr/>
        </p:nvSpPr>
        <p:spPr>
          <a:xfrm>
            <a:off x="1083388" y="2924266"/>
            <a:ext cx="3797084"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Statistics &amp; Math</a:t>
            </a:r>
          </a:p>
        </p:txBody>
      </p:sp>
      <p:sp>
        <p:nvSpPr>
          <p:cNvPr id="14" name="TextBox 13">
            <a:extLst>
              <a:ext uri="{FF2B5EF4-FFF2-40B4-BE49-F238E27FC236}">
                <a16:creationId xmlns:a16="http://schemas.microsoft.com/office/drawing/2014/main" id="{FB31385E-4DA1-A62F-DCE3-A6027A4444A6}"/>
              </a:ext>
            </a:extLst>
          </p:cNvPr>
          <p:cNvSpPr txBox="1"/>
          <p:nvPr/>
        </p:nvSpPr>
        <p:spPr>
          <a:xfrm>
            <a:off x="6845092" y="3512300"/>
            <a:ext cx="4262033"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Tensorflow / Pytorch</a:t>
            </a:r>
          </a:p>
        </p:txBody>
      </p:sp>
      <p:sp>
        <p:nvSpPr>
          <p:cNvPr id="15" name="TextBox 14">
            <a:extLst>
              <a:ext uri="{FF2B5EF4-FFF2-40B4-BE49-F238E27FC236}">
                <a16:creationId xmlns:a16="http://schemas.microsoft.com/office/drawing/2014/main" id="{A4DD4A1E-9646-44C9-EBA2-F3DF046E403F}"/>
              </a:ext>
            </a:extLst>
          </p:cNvPr>
          <p:cNvSpPr txBox="1"/>
          <p:nvPr/>
        </p:nvSpPr>
        <p:spPr>
          <a:xfrm>
            <a:off x="1084888" y="3523533"/>
            <a:ext cx="4422182" cy="584775"/>
          </a:xfrm>
          <a:prstGeom prst="rect">
            <a:avLst/>
          </a:prstGeom>
          <a:noFill/>
        </p:spPr>
        <p:txBody>
          <a:bodyPr wrap="square" rtlCol="0">
            <a:spAutoFit/>
          </a:bodyPr>
          <a:lstStyle/>
          <a:p>
            <a:pPr marL="571500" indent="-571500">
              <a:buFont typeface="Courier New" panose="02070309020205020404" pitchFamily="49" charset="0"/>
              <a:buChar char="o"/>
            </a:pPr>
            <a:r>
              <a:rPr lang="en-US" sz="3200" dirty="0">
                <a:solidFill>
                  <a:schemeClr val="tx1">
                    <a:lumMod val="65000"/>
                    <a:lumOff val="35000"/>
                  </a:schemeClr>
                </a:solidFill>
              </a:rPr>
              <a:t>Sci-Kit Learn / RAPIDS</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dging the reality gap between AI and Industry 4.0 | by Philip Montsho |  Becoming Human: Artificial Intelligence Magazine | Becoming Human:  Artificial Intelligence Magazine">
            <a:extLst>
              <a:ext uri="{FF2B5EF4-FFF2-40B4-BE49-F238E27FC236}">
                <a16:creationId xmlns:a16="http://schemas.microsoft.com/office/drawing/2014/main" id="{1E595646-C140-E0CA-4161-9FF94CC2A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46" y="982317"/>
            <a:ext cx="10342908" cy="4596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F93B47-B4F3-20B1-6A44-46C92F41CC8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50000"/>
                  </a:schemeClr>
                </a:solidFill>
                <a:latin typeface="+mj-lt"/>
                <a:ea typeface="Verdana" panose="020B0604030504040204" pitchFamily="34" charset="0"/>
              </a:rPr>
              <a:t>Source: </a:t>
            </a:r>
            <a:r>
              <a:rPr lang="en-US" sz="1400" dirty="0">
                <a:solidFill>
                  <a:schemeClr val="bg2">
                    <a:lumMod val="50000"/>
                  </a:schemeClr>
                </a:solidFill>
              </a:rPr>
              <a:t>https://becominghuman.ai/a-summary-of-industry-ready-state-of-the-art-computer-vision-techniques-a7f2b893de2f</a:t>
            </a:r>
          </a:p>
        </p:txBody>
      </p:sp>
      <p:sp>
        <p:nvSpPr>
          <p:cNvPr id="2" name="TextBox 1">
            <a:extLst>
              <a:ext uri="{FF2B5EF4-FFF2-40B4-BE49-F238E27FC236}">
                <a16:creationId xmlns:a16="http://schemas.microsoft.com/office/drawing/2014/main" id="{B42FCFAA-38BB-0612-9738-8019802D5990}"/>
              </a:ext>
            </a:extLst>
          </p:cNvPr>
          <p:cNvSpPr txBox="1"/>
          <p:nvPr/>
        </p:nvSpPr>
        <p:spPr>
          <a:xfrm>
            <a:off x="2000250" y="982317"/>
            <a:ext cx="8173904" cy="584775"/>
          </a:xfrm>
          <a:prstGeom prst="rect">
            <a:avLst/>
          </a:prstGeom>
          <a:solidFill>
            <a:schemeClr val="bg1"/>
          </a:solidFill>
        </p:spPr>
        <p:txBody>
          <a:bodyPr wrap="none" rtlCol="0">
            <a:spAutoFit/>
          </a:bodyPr>
          <a:lstStyle/>
          <a:p>
            <a:r>
              <a:rPr lang="en-US" sz="3200" dirty="0"/>
              <a:t>ILSVRC Competition Classification Error Rate (%)</a:t>
            </a:r>
          </a:p>
        </p:txBody>
      </p:sp>
    </p:spTree>
    <p:extLst>
      <p:ext uri="{BB962C8B-B14F-4D97-AF65-F5344CB8AC3E}">
        <p14:creationId xmlns:p14="http://schemas.microsoft.com/office/powerpoint/2010/main" val="41893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8635</TotalTime>
  <Words>2476</Words>
  <Application>Microsoft Office PowerPoint</Application>
  <PresentationFormat>Widescreen</PresentationFormat>
  <Paragraphs>180</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DINPro</vt:lpstr>
      <vt:lpstr>Liberation Sans</vt:lpstr>
      <vt:lpstr>source-serif-pro</vt:lpstr>
      <vt:lpstr>Arial</vt:lpstr>
      <vt:lpstr>Calibri</vt:lpstr>
      <vt:lpstr>Calibri Light</vt:lpstr>
      <vt:lpstr>Courier New</vt:lpstr>
      <vt:lpstr>Palatino Linotype</vt:lpstr>
      <vt:lpstr>Wingdings</vt:lpstr>
      <vt:lpstr>Office Theme</vt:lpstr>
      <vt:lpstr>PowerPoint Presentation</vt:lpstr>
      <vt:lpstr>Lesson Overview</vt:lpstr>
      <vt:lpstr>PowerPoint Presentation</vt:lpstr>
      <vt:lpstr>AI is Expansive</vt:lpstr>
      <vt:lpstr>PowerPoint Presentation</vt:lpstr>
      <vt:lpstr>PowerPoint Presentation</vt:lpstr>
      <vt:lpstr>PowerPoint Presentation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953</cp:revision>
  <cp:lastPrinted>2022-09-06T17:22:22Z</cp:lastPrinted>
  <dcterms:created xsi:type="dcterms:W3CDTF">2020-06-14T19:48:25Z</dcterms:created>
  <dcterms:modified xsi:type="dcterms:W3CDTF">2022-09-23T20:47:40Z</dcterms:modified>
</cp:coreProperties>
</file>