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22" r:id="rId2"/>
    <p:sldId id="346" r:id="rId3"/>
    <p:sldId id="329" r:id="rId4"/>
    <p:sldId id="300" r:id="rId5"/>
    <p:sldId id="301" r:id="rId6"/>
    <p:sldId id="295" r:id="rId7"/>
    <p:sldId id="296" r:id="rId8"/>
    <p:sldId id="302" r:id="rId9"/>
    <p:sldId id="333" r:id="rId10"/>
    <p:sldId id="257" r:id="rId11"/>
    <p:sldId id="328" r:id="rId12"/>
    <p:sldId id="331" r:id="rId13"/>
    <p:sldId id="330" r:id="rId14"/>
    <p:sldId id="332" r:id="rId15"/>
    <p:sldId id="323" r:id="rId16"/>
    <p:sldId id="32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74494" autoAdjust="0"/>
  </p:normalViewPr>
  <p:slideViewPr>
    <p:cSldViewPr snapToGrid="0" showGuides="1">
      <p:cViewPr varScale="1">
        <p:scale>
          <a:sx n="50" d="100"/>
          <a:sy n="50" d="100"/>
        </p:scale>
        <p:origin x="1180" y="24"/>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EC69A8-C821-4606-93B3-D53AE2BCAEE1}" type="doc">
      <dgm:prSet loTypeId="urn:microsoft.com/office/officeart/2005/8/layout/venn1" loCatId="relationship" qsTypeId="urn:microsoft.com/office/officeart/2005/8/quickstyle/simple1" qsCatId="simple" csTypeId="urn:microsoft.com/office/officeart/2005/8/colors/colorful5" csCatId="colorful" phldr="1"/>
      <dgm:spPr/>
    </dgm:pt>
    <dgm:pt modelId="{1FC815C7-D14A-4F90-8217-7713C53A1320}">
      <dgm:prSet phldrT="[Text]"/>
      <dgm:spPr/>
      <dgm:t>
        <a:bodyPr anchor="t"/>
        <a:lstStyle/>
        <a:p>
          <a:endParaRPr lang="en-US" dirty="0"/>
        </a:p>
      </dgm:t>
    </dgm:pt>
    <dgm:pt modelId="{299C8C89-6619-40F0-9273-C2E3F453FD3A}" type="parTrans" cxnId="{20EB4158-E7BE-4B96-AB52-ECAED1D97CFD}">
      <dgm:prSet/>
      <dgm:spPr/>
      <dgm:t>
        <a:bodyPr/>
        <a:lstStyle/>
        <a:p>
          <a:endParaRPr lang="en-US"/>
        </a:p>
      </dgm:t>
    </dgm:pt>
    <dgm:pt modelId="{BE463ED0-74F0-411A-B0A3-E26B9580CBB9}" type="sibTrans" cxnId="{20EB4158-E7BE-4B96-AB52-ECAED1D97CFD}">
      <dgm:prSet/>
      <dgm:spPr/>
      <dgm:t>
        <a:bodyPr/>
        <a:lstStyle/>
        <a:p>
          <a:endParaRPr lang="en-US"/>
        </a:p>
      </dgm:t>
    </dgm:pt>
    <dgm:pt modelId="{1BCDBB48-E311-4DC0-A0BC-AB5BD721CCD1}">
      <dgm:prSet phldrT="[Text]"/>
      <dgm:spPr/>
      <dgm:t>
        <a:bodyPr anchor="t"/>
        <a:lstStyle/>
        <a:p>
          <a:pPr algn="r"/>
          <a:endParaRPr lang="en-US" dirty="0"/>
        </a:p>
      </dgm:t>
    </dgm:pt>
    <dgm:pt modelId="{DFEE95B4-BC14-44C7-82DC-136094A53625}" type="parTrans" cxnId="{601587DF-EAFB-4853-9880-DF8EED073C8B}">
      <dgm:prSet/>
      <dgm:spPr/>
      <dgm:t>
        <a:bodyPr/>
        <a:lstStyle/>
        <a:p>
          <a:endParaRPr lang="en-US"/>
        </a:p>
      </dgm:t>
    </dgm:pt>
    <dgm:pt modelId="{A0EA3E05-86BB-4261-AA3C-BD301A4D02B2}" type="sibTrans" cxnId="{601587DF-EAFB-4853-9880-DF8EED073C8B}">
      <dgm:prSet/>
      <dgm:spPr/>
      <dgm:t>
        <a:bodyPr/>
        <a:lstStyle/>
        <a:p>
          <a:endParaRPr lang="en-US"/>
        </a:p>
      </dgm:t>
    </dgm:pt>
    <dgm:pt modelId="{0A369685-0B5E-4158-85DF-2B349A9CDE3F}">
      <dgm:prSet phldrT="[Text]"/>
      <dgm:spPr/>
      <dgm:t>
        <a:bodyPr anchor="b"/>
        <a:lstStyle/>
        <a:p>
          <a:pPr algn="ctr"/>
          <a:endParaRPr lang="en-US" dirty="0"/>
        </a:p>
      </dgm:t>
    </dgm:pt>
    <dgm:pt modelId="{342312B4-6257-4569-9CC4-A6767B400EB1}" type="parTrans" cxnId="{425FD2E3-B870-4585-B5F7-5751976B7078}">
      <dgm:prSet/>
      <dgm:spPr/>
      <dgm:t>
        <a:bodyPr/>
        <a:lstStyle/>
        <a:p>
          <a:endParaRPr lang="en-US"/>
        </a:p>
      </dgm:t>
    </dgm:pt>
    <dgm:pt modelId="{70DF04C9-1BEC-4814-81B6-E5214943E938}" type="sibTrans" cxnId="{425FD2E3-B870-4585-B5F7-5751976B7078}">
      <dgm:prSet/>
      <dgm:spPr/>
      <dgm:t>
        <a:bodyPr/>
        <a:lstStyle/>
        <a:p>
          <a:endParaRPr lang="en-US"/>
        </a:p>
      </dgm:t>
    </dgm:pt>
    <dgm:pt modelId="{CD335B76-F8B6-463C-AB1A-1518F7987E1E}" type="pres">
      <dgm:prSet presAssocID="{F0EC69A8-C821-4606-93B3-D53AE2BCAEE1}" presName="compositeShape" presStyleCnt="0">
        <dgm:presLayoutVars>
          <dgm:chMax val="7"/>
          <dgm:dir/>
          <dgm:resizeHandles val="exact"/>
        </dgm:presLayoutVars>
      </dgm:prSet>
      <dgm:spPr/>
    </dgm:pt>
    <dgm:pt modelId="{51F2811E-5A6D-4DBF-854A-07A1CD1A5F83}" type="pres">
      <dgm:prSet presAssocID="{1FC815C7-D14A-4F90-8217-7713C53A1320}" presName="circ1" presStyleLbl="vennNode1" presStyleIdx="0" presStyleCnt="3" custLinFactNeighborY="6578"/>
      <dgm:spPr/>
    </dgm:pt>
    <dgm:pt modelId="{48B0109F-0C41-441D-A659-90F5775E019A}" type="pres">
      <dgm:prSet presAssocID="{1FC815C7-D14A-4F90-8217-7713C53A1320}" presName="circ1Tx" presStyleLbl="revTx" presStyleIdx="0" presStyleCnt="0">
        <dgm:presLayoutVars>
          <dgm:chMax val="0"/>
          <dgm:chPref val="0"/>
          <dgm:bulletEnabled val="1"/>
        </dgm:presLayoutVars>
      </dgm:prSet>
      <dgm:spPr/>
    </dgm:pt>
    <dgm:pt modelId="{578E8137-624B-447C-A757-60EE1CD1F4E7}" type="pres">
      <dgm:prSet presAssocID="{1BCDBB48-E311-4DC0-A0BC-AB5BD721CCD1}" presName="circ2" presStyleLbl="vennNode1" presStyleIdx="1" presStyleCnt="3" custLinFactNeighborX="28122" custLinFactNeighborY="-56251"/>
      <dgm:spPr/>
    </dgm:pt>
    <dgm:pt modelId="{2A01A120-DEAE-4A1B-9D0B-84EE42859EFF}" type="pres">
      <dgm:prSet presAssocID="{1BCDBB48-E311-4DC0-A0BC-AB5BD721CCD1}" presName="circ2Tx" presStyleLbl="revTx" presStyleIdx="0" presStyleCnt="0">
        <dgm:presLayoutVars>
          <dgm:chMax val="0"/>
          <dgm:chPref val="0"/>
          <dgm:bulletEnabled val="1"/>
        </dgm:presLayoutVars>
      </dgm:prSet>
      <dgm:spPr/>
    </dgm:pt>
    <dgm:pt modelId="{DE62B8FC-95BB-41F5-888D-D0BB26221151}" type="pres">
      <dgm:prSet presAssocID="{0A369685-0B5E-4158-85DF-2B349A9CDE3F}" presName="circ3" presStyleLbl="vennNode1" presStyleIdx="2" presStyleCnt="3" custLinFactNeighborX="68214" custLinFactNeighborY="-4185"/>
      <dgm:spPr/>
    </dgm:pt>
    <dgm:pt modelId="{0A0E0641-FD70-45D4-BCBF-864768C75AFF}" type="pres">
      <dgm:prSet presAssocID="{0A369685-0B5E-4158-85DF-2B349A9CDE3F}" presName="circ3Tx" presStyleLbl="revTx" presStyleIdx="0" presStyleCnt="0">
        <dgm:presLayoutVars>
          <dgm:chMax val="0"/>
          <dgm:chPref val="0"/>
          <dgm:bulletEnabled val="1"/>
        </dgm:presLayoutVars>
      </dgm:prSet>
      <dgm:spPr/>
    </dgm:pt>
  </dgm:ptLst>
  <dgm:cxnLst>
    <dgm:cxn modelId="{CA63C318-2578-4395-A71B-D190F79E5AC0}" type="presOf" srcId="{1FC815C7-D14A-4F90-8217-7713C53A1320}" destId="{51F2811E-5A6D-4DBF-854A-07A1CD1A5F83}" srcOrd="0" destOrd="0" presId="urn:microsoft.com/office/officeart/2005/8/layout/venn1"/>
    <dgm:cxn modelId="{177B3234-F16E-49B5-B887-5709090AAFDF}" type="presOf" srcId="{0A369685-0B5E-4158-85DF-2B349A9CDE3F}" destId="{0A0E0641-FD70-45D4-BCBF-864768C75AFF}" srcOrd="1" destOrd="0" presId="urn:microsoft.com/office/officeart/2005/8/layout/venn1"/>
    <dgm:cxn modelId="{20EB4158-E7BE-4B96-AB52-ECAED1D97CFD}" srcId="{F0EC69A8-C821-4606-93B3-D53AE2BCAEE1}" destId="{1FC815C7-D14A-4F90-8217-7713C53A1320}" srcOrd="0" destOrd="0" parTransId="{299C8C89-6619-40F0-9273-C2E3F453FD3A}" sibTransId="{BE463ED0-74F0-411A-B0A3-E26B9580CBB9}"/>
    <dgm:cxn modelId="{AC915658-2B0D-4169-8263-81877E9F2E6E}" type="presOf" srcId="{1BCDBB48-E311-4DC0-A0BC-AB5BD721CCD1}" destId="{2A01A120-DEAE-4A1B-9D0B-84EE42859EFF}" srcOrd="1" destOrd="0" presId="urn:microsoft.com/office/officeart/2005/8/layout/venn1"/>
    <dgm:cxn modelId="{10E9DE8B-C296-45F7-A2E6-93103F3BE544}" type="presOf" srcId="{F0EC69A8-C821-4606-93B3-D53AE2BCAEE1}" destId="{CD335B76-F8B6-463C-AB1A-1518F7987E1E}" srcOrd="0" destOrd="0" presId="urn:microsoft.com/office/officeart/2005/8/layout/venn1"/>
    <dgm:cxn modelId="{4F668DAF-D522-44FB-86D7-C439AAFDF4B4}" type="presOf" srcId="{1BCDBB48-E311-4DC0-A0BC-AB5BD721CCD1}" destId="{578E8137-624B-447C-A757-60EE1CD1F4E7}" srcOrd="0" destOrd="0" presId="urn:microsoft.com/office/officeart/2005/8/layout/venn1"/>
    <dgm:cxn modelId="{439CB5B1-4F19-4005-8A86-4C6F15997AD8}" type="presOf" srcId="{1FC815C7-D14A-4F90-8217-7713C53A1320}" destId="{48B0109F-0C41-441D-A659-90F5775E019A}" srcOrd="1" destOrd="0" presId="urn:microsoft.com/office/officeart/2005/8/layout/venn1"/>
    <dgm:cxn modelId="{601587DF-EAFB-4853-9880-DF8EED073C8B}" srcId="{F0EC69A8-C821-4606-93B3-D53AE2BCAEE1}" destId="{1BCDBB48-E311-4DC0-A0BC-AB5BD721CCD1}" srcOrd="1" destOrd="0" parTransId="{DFEE95B4-BC14-44C7-82DC-136094A53625}" sibTransId="{A0EA3E05-86BB-4261-AA3C-BD301A4D02B2}"/>
    <dgm:cxn modelId="{425FD2E3-B870-4585-B5F7-5751976B7078}" srcId="{F0EC69A8-C821-4606-93B3-D53AE2BCAEE1}" destId="{0A369685-0B5E-4158-85DF-2B349A9CDE3F}" srcOrd="2" destOrd="0" parTransId="{342312B4-6257-4569-9CC4-A6767B400EB1}" sibTransId="{70DF04C9-1BEC-4814-81B6-E5214943E938}"/>
    <dgm:cxn modelId="{B7979CE6-2511-450B-906C-D6071860F1E9}" type="presOf" srcId="{0A369685-0B5E-4158-85DF-2B349A9CDE3F}" destId="{DE62B8FC-95BB-41F5-888D-D0BB26221151}" srcOrd="0" destOrd="0" presId="urn:microsoft.com/office/officeart/2005/8/layout/venn1"/>
    <dgm:cxn modelId="{8ECAD800-D58A-4AA3-B38D-E8BD88EF1785}" type="presParOf" srcId="{CD335B76-F8B6-463C-AB1A-1518F7987E1E}" destId="{51F2811E-5A6D-4DBF-854A-07A1CD1A5F83}" srcOrd="0" destOrd="0" presId="urn:microsoft.com/office/officeart/2005/8/layout/venn1"/>
    <dgm:cxn modelId="{677842F6-9C97-4D98-8DFB-0516375DA138}" type="presParOf" srcId="{CD335B76-F8B6-463C-AB1A-1518F7987E1E}" destId="{48B0109F-0C41-441D-A659-90F5775E019A}" srcOrd="1" destOrd="0" presId="urn:microsoft.com/office/officeart/2005/8/layout/venn1"/>
    <dgm:cxn modelId="{9327154D-0D8F-4C17-A121-52154F182CDE}" type="presParOf" srcId="{CD335B76-F8B6-463C-AB1A-1518F7987E1E}" destId="{578E8137-624B-447C-A757-60EE1CD1F4E7}" srcOrd="2" destOrd="0" presId="urn:microsoft.com/office/officeart/2005/8/layout/venn1"/>
    <dgm:cxn modelId="{5E4D0037-0D20-4E5A-9ADC-C0C38C0DA8E7}" type="presParOf" srcId="{CD335B76-F8B6-463C-AB1A-1518F7987E1E}" destId="{2A01A120-DEAE-4A1B-9D0B-84EE42859EFF}" srcOrd="3" destOrd="0" presId="urn:microsoft.com/office/officeart/2005/8/layout/venn1"/>
    <dgm:cxn modelId="{48816A66-5592-4B39-8616-F7950A116641}" type="presParOf" srcId="{CD335B76-F8B6-463C-AB1A-1518F7987E1E}" destId="{DE62B8FC-95BB-41F5-888D-D0BB26221151}" srcOrd="4" destOrd="0" presId="urn:microsoft.com/office/officeart/2005/8/layout/venn1"/>
    <dgm:cxn modelId="{6F16C49B-2F78-4626-B686-14544B71F41D}" type="presParOf" srcId="{CD335B76-F8B6-463C-AB1A-1518F7987E1E}" destId="{0A0E0641-FD70-45D4-BCBF-864768C75AFF}"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F2811E-5A6D-4DBF-854A-07A1CD1A5F83}">
      <dsp:nvSpPr>
        <dsp:cNvPr id="0" name=""/>
        <dsp:cNvSpPr/>
      </dsp:nvSpPr>
      <dsp:spPr>
        <a:xfrm>
          <a:off x="2438399" y="281597"/>
          <a:ext cx="3251200" cy="3251200"/>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t" anchorCtr="0">
          <a:noAutofit/>
        </a:bodyPr>
        <a:lstStyle/>
        <a:p>
          <a:pPr marL="0" lvl="0" indent="0" algn="ctr" defTabSz="2889250">
            <a:lnSpc>
              <a:spcPct val="90000"/>
            </a:lnSpc>
            <a:spcBef>
              <a:spcPct val="0"/>
            </a:spcBef>
            <a:spcAft>
              <a:spcPct val="35000"/>
            </a:spcAft>
            <a:buNone/>
          </a:pPr>
          <a:endParaRPr lang="en-US" sz="6500" kern="1200" dirty="0"/>
        </a:p>
      </dsp:txBody>
      <dsp:txXfrm>
        <a:off x="2871893" y="850557"/>
        <a:ext cx="2384213" cy="1463040"/>
      </dsp:txXfrm>
    </dsp:sp>
    <dsp:sp modelId="{578E8137-624B-447C-A757-60EE1CD1F4E7}">
      <dsp:nvSpPr>
        <dsp:cNvPr id="0" name=""/>
        <dsp:cNvSpPr/>
      </dsp:nvSpPr>
      <dsp:spPr>
        <a:xfrm>
          <a:off x="4525843" y="270900"/>
          <a:ext cx="3251200" cy="3251200"/>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t" anchorCtr="0">
          <a:noAutofit/>
        </a:bodyPr>
        <a:lstStyle/>
        <a:p>
          <a:pPr marL="0" lvl="0" indent="0" algn="r" defTabSz="2889250">
            <a:lnSpc>
              <a:spcPct val="90000"/>
            </a:lnSpc>
            <a:spcBef>
              <a:spcPct val="0"/>
            </a:spcBef>
            <a:spcAft>
              <a:spcPct val="35000"/>
            </a:spcAft>
            <a:buNone/>
          </a:pPr>
          <a:endParaRPr lang="en-US" sz="6500" kern="1200" dirty="0"/>
        </a:p>
      </dsp:txBody>
      <dsp:txXfrm>
        <a:off x="5520169" y="1110794"/>
        <a:ext cx="1950720" cy="1788160"/>
      </dsp:txXfrm>
    </dsp:sp>
    <dsp:sp modelId="{DE62B8FC-95BB-41F5-888D-D0BB26221151}">
      <dsp:nvSpPr>
        <dsp:cNvPr id="0" name=""/>
        <dsp:cNvSpPr/>
      </dsp:nvSpPr>
      <dsp:spPr>
        <a:xfrm>
          <a:off x="3483032" y="1963670"/>
          <a:ext cx="3251200" cy="3251200"/>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b" anchorCtr="0">
          <a:noAutofit/>
        </a:bodyPr>
        <a:lstStyle/>
        <a:p>
          <a:pPr marL="0" lvl="0" indent="0" algn="ctr" defTabSz="2889250">
            <a:lnSpc>
              <a:spcPct val="90000"/>
            </a:lnSpc>
            <a:spcBef>
              <a:spcPct val="0"/>
            </a:spcBef>
            <a:spcAft>
              <a:spcPct val="35000"/>
            </a:spcAft>
            <a:buNone/>
          </a:pPr>
          <a:endParaRPr lang="en-US" sz="6500" kern="1200" dirty="0"/>
        </a:p>
      </dsp:txBody>
      <dsp:txXfrm>
        <a:off x="3789186" y="2803564"/>
        <a:ext cx="1950720" cy="178816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5/25/2022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3C3C3B"/>
                </a:solidFill>
                <a:effectLst/>
                <a:latin typeface="+mn-lt"/>
              </a:rPr>
              <a:t>Data pre-processing &amp; cleaning accounts for 80+% of the time on an AI project</a:t>
            </a:r>
          </a:p>
          <a:p>
            <a:pPr marL="228600" indent="-228600">
              <a:buAutoNum type="arabicPeriod"/>
            </a:pPr>
            <a:r>
              <a:rPr lang="en-US" b="0" i="0" dirty="0">
                <a:solidFill>
                  <a:srgbClr val="3C3C3B"/>
                </a:solidFill>
                <a:effectLst/>
                <a:latin typeface="+mn-lt"/>
              </a:rPr>
              <a:t>Data </a:t>
            </a:r>
            <a:r>
              <a:rPr lang="en-US" b="1" i="0" dirty="0">
                <a:solidFill>
                  <a:srgbClr val="3C3C3B"/>
                </a:solidFill>
                <a:effectLst/>
                <a:latin typeface="+mn-lt"/>
              </a:rPr>
              <a:t>staging</a:t>
            </a:r>
            <a:r>
              <a:rPr lang="en-US" b="0" i="0" dirty="0">
                <a:solidFill>
                  <a:srgbClr val="3C3C3B"/>
                </a:solidFill>
                <a:effectLst/>
                <a:latin typeface="+mn-lt"/>
              </a:rPr>
              <a:t>: all activities associated with cleaning and prepping data sets – this is critically important (Andrew Ng initiative)</a:t>
            </a:r>
          </a:p>
          <a:p>
            <a:pPr marL="228600" indent="-228600">
              <a:buAutoNum type="arabicPeriod"/>
            </a:pPr>
            <a:r>
              <a:rPr lang="en-US" b="0" i="0" dirty="0">
                <a:solidFill>
                  <a:srgbClr val="3C3C3B"/>
                </a:solidFill>
                <a:effectLst/>
                <a:latin typeface="+mn-lt"/>
              </a:rPr>
              <a:t>Since 1950’s, programmers have been saying, “Garbage in, Garbage out.”</a:t>
            </a:r>
          </a:p>
          <a:p>
            <a:pPr marL="228600" indent="-228600">
              <a:buAutoNum type="arabicPeriod"/>
            </a:pPr>
            <a:r>
              <a:rPr lang="en-US" b="0" i="0" dirty="0">
                <a:solidFill>
                  <a:srgbClr val="3C3C3B"/>
                </a:solidFill>
                <a:effectLst/>
                <a:latin typeface="+mn-lt"/>
              </a:rPr>
              <a:t>Data </a:t>
            </a:r>
            <a:r>
              <a:rPr lang="en-US" b="1" i="0" dirty="0">
                <a:solidFill>
                  <a:srgbClr val="3C3C3B"/>
                </a:solidFill>
                <a:effectLst/>
                <a:latin typeface="+mn-lt"/>
              </a:rPr>
              <a:t>representation</a:t>
            </a:r>
            <a:r>
              <a:rPr lang="en-US" b="0" i="0" dirty="0">
                <a:solidFill>
                  <a:srgbClr val="3C3C3B"/>
                </a:solidFill>
                <a:effectLst/>
                <a:latin typeface="+mn-lt"/>
              </a:rPr>
              <a:t> is a key NLP process:</a:t>
            </a:r>
          </a:p>
          <a:p>
            <a:pPr marL="685800" lvl="1" indent="-228600">
              <a:buAutoNum type="arabicPeriod"/>
            </a:pPr>
            <a:r>
              <a:rPr lang="en-US" b="0" i="0" dirty="0">
                <a:solidFill>
                  <a:srgbClr val="3C3C3B"/>
                </a:solidFill>
                <a:effectLst/>
                <a:latin typeface="+mn-lt"/>
              </a:rPr>
              <a:t>Representation is converting raw text into something the computer understands</a:t>
            </a:r>
          </a:p>
          <a:p>
            <a:pPr marL="685800" lvl="1" indent="-228600">
              <a:buAutoNum type="arabicPeriod"/>
            </a:pPr>
            <a:r>
              <a:rPr lang="en-US" b="0" i="0" dirty="0">
                <a:solidFill>
                  <a:srgbClr val="3C3C3B"/>
                </a:solidFill>
                <a:effectLst/>
                <a:latin typeface="+mn-lt"/>
              </a:rPr>
              <a:t>Word embeddings – now popular (deep learning text representation) – topic of next NLP workshop</a:t>
            </a:r>
            <a:endParaRPr lang="en-US" b="1" i="0" dirty="0">
              <a:solidFill>
                <a:srgbClr val="3C3C3B"/>
              </a:solidFill>
              <a:effectLst/>
              <a:latin typeface="+mn-lt"/>
            </a:endParaRPr>
          </a:p>
          <a:p>
            <a:endParaRPr lang="en-US" b="0" i="0" dirty="0">
              <a:solidFill>
                <a:srgbClr val="3C3C3B"/>
              </a:solidFill>
              <a:effectLst/>
              <a:latin typeface="+mn-lt"/>
            </a:endParaRPr>
          </a:p>
          <a:p>
            <a:r>
              <a:rPr lang="en-US" b="0" i="0" dirty="0">
                <a:solidFill>
                  <a:srgbClr val="3C3C3B"/>
                </a:solidFill>
                <a:effectLst/>
                <a:latin typeface="+mn-lt"/>
              </a:rPr>
              <a:t>=====</a:t>
            </a:r>
          </a:p>
          <a:p>
            <a:r>
              <a:rPr lang="en-US" b="0" i="0" dirty="0">
                <a:solidFill>
                  <a:srgbClr val="3C3C3B"/>
                </a:solidFill>
                <a:effectLst/>
                <a:latin typeface="+mn-lt"/>
              </a:rPr>
              <a:t>Data pre-processing and cleaning usually accounts for 80+% of the time spent on an AI project.  Staging the data, as the process is often called, includes all activities associated with cleaning and preparing a data set for analysis.  A properly staged data set is </a:t>
            </a:r>
            <a:r>
              <a:rPr lang="en-US" b="1" i="0" dirty="0">
                <a:solidFill>
                  <a:srgbClr val="3C3C3B"/>
                </a:solidFill>
                <a:effectLst/>
                <a:latin typeface="+mn-lt"/>
              </a:rPr>
              <a:t>critically</a:t>
            </a:r>
            <a:r>
              <a:rPr lang="en-US" b="0" i="0" dirty="0">
                <a:solidFill>
                  <a:srgbClr val="3C3C3B"/>
                </a:solidFill>
                <a:effectLst/>
                <a:latin typeface="+mn-lt"/>
              </a:rPr>
              <a:t> important…  For as computer folks have been saying for a long time (since the late 1950’s) – garbage in, garbage out.  This holds true for Natural Language Processing as well.</a:t>
            </a:r>
          </a:p>
          <a:p>
            <a:endParaRPr lang="en-US" b="0" i="0" dirty="0">
              <a:solidFill>
                <a:srgbClr val="3C3C3B"/>
              </a:solidFill>
              <a:effectLst/>
              <a:latin typeface="+mn-lt"/>
            </a:endParaRPr>
          </a:p>
          <a:p>
            <a:r>
              <a:rPr lang="en-US" b="0" i="0" dirty="0">
                <a:solidFill>
                  <a:srgbClr val="3C3C3B"/>
                </a:solidFill>
                <a:effectLst/>
                <a:latin typeface="+mn-lt"/>
              </a:rPr>
              <a:t>One key task in NLP is text data representation – which is, in simple terms, converting raw text into something a model would understand. Word embeddings constitute a deep learning-based approach that has changed the game, providing a powerful representation of text. We'll discuss embeddings in our next workshop.  But first, let’s talk about some basic data pre-processing options.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755491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mn-lt"/>
              </a:rPr>
              <a:t>The first step in preprocessing is usually </a:t>
            </a:r>
            <a:r>
              <a:rPr lang="en-US" sz="1200" b="1" i="0" u="none" strike="noStrike" baseline="0" dirty="0">
                <a:latin typeface="+mn-lt"/>
              </a:rPr>
              <a:t>tokenization </a:t>
            </a:r>
            <a:r>
              <a:rPr lang="en-US" sz="1200" b="0" i="0" u="none" strike="noStrike" baseline="0" dirty="0">
                <a:latin typeface="+mn-lt"/>
              </a:rPr>
              <a:t>– splitting the raw input text sequence into </a:t>
            </a:r>
            <a:r>
              <a:rPr lang="en-US" sz="1200" b="1" i="0" u="none" strike="noStrike" baseline="0" dirty="0">
                <a:latin typeface="+mn-lt"/>
              </a:rPr>
              <a:t>tokens</a:t>
            </a:r>
            <a:r>
              <a:rPr lang="en-US" sz="1200" b="0" i="0" u="none" strike="noStrike" baseline="0" dirty="0">
                <a:latin typeface="+mn-lt"/>
              </a:rPr>
              <a:t>. In simple terms, it is breaking the raw text into constituent elements that you want to work on. This token can be a paragraph, sentence, word, or even a character. If you want to separate a paragraph into sentences, then you would tokenize the paragraph into sentences. If you want to separate the words in a sentence, then you would tokenize the sentence into words.</a:t>
            </a:r>
            <a:endParaRPr lang="en-US" sz="1200"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011919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mn-lt"/>
              </a:rPr>
              <a:t>Cleaning options – 3 basic options:</a:t>
            </a:r>
          </a:p>
          <a:p>
            <a:pPr algn="l"/>
            <a:endParaRPr lang="en-US" sz="1200" b="0" i="0" u="none" strike="noStrike" baseline="0" dirty="0">
              <a:latin typeface="+mn-lt"/>
            </a:endParaRPr>
          </a:p>
          <a:p>
            <a:pPr marL="228600" indent="-228600" algn="l">
              <a:buAutoNum type="arabicPeriod"/>
            </a:pPr>
            <a:r>
              <a:rPr lang="en-US" sz="1200" b="0" i="0" u="none" strike="noStrike" baseline="0" dirty="0">
                <a:latin typeface="+mn-lt"/>
              </a:rPr>
              <a:t>Normalize case – we usually don't want "car", "CAR", "Car", and "caR" to be treated as separate entities. To do so, we typically convert all text into lowercase (we could also convert it into uppercase if we wanted).</a:t>
            </a:r>
          </a:p>
          <a:p>
            <a:pPr marL="228600" indent="-228600" algn="l">
              <a:buAutoNum type="arabicPeriod"/>
            </a:pPr>
            <a:r>
              <a:rPr lang="en-US" sz="1200" b="0" i="0" u="none" strike="noStrike" baseline="0" dirty="0">
                <a:latin typeface="+mn-lt"/>
              </a:rPr>
              <a:t>Remove punctuation as separate tokens.  Again, bear in mind that there could be tasks where punctuations could be important. As an example, when performing sentiment analysis, that is, predicting if the sentiment in the text is positive or negative, an exclamation can add value.</a:t>
            </a:r>
          </a:p>
          <a:p>
            <a:pPr marL="228600" indent="-228600" algn="l">
              <a:buAutoNum type="arabicPeriod"/>
            </a:pPr>
            <a:r>
              <a:rPr lang="en-US" sz="1200" b="0" i="0" u="none" strike="noStrike" baseline="0" dirty="0">
                <a:latin typeface="+mn-lt"/>
              </a:rPr>
              <a:t>A lot of terms that don't add a lot of information/value. These are typically referred to as "</a:t>
            </a:r>
            <a:r>
              <a:rPr lang="en-US" sz="1200" b="1" i="0" u="none" strike="noStrike" baseline="0" dirty="0">
                <a:latin typeface="+mn-lt"/>
              </a:rPr>
              <a:t>stop words</a:t>
            </a:r>
            <a:r>
              <a:rPr lang="en-US" sz="1200" b="0" i="0" u="none" strike="noStrike" baseline="0" dirty="0">
                <a:latin typeface="+mn-lt"/>
              </a:rPr>
              <a:t>". We can think of these as belonging to two broad categories:</a:t>
            </a:r>
          </a:p>
          <a:p>
            <a:pPr marL="685800" lvl="1" indent="-228600" algn="l">
              <a:buAutoNum type="arabicPeriod"/>
            </a:pPr>
            <a:r>
              <a:rPr lang="en-US" sz="1200" b="1" i="0" u="none" strike="noStrike" baseline="0" dirty="0">
                <a:latin typeface="+mn-lt"/>
              </a:rPr>
              <a:t>General/functional</a:t>
            </a:r>
            <a:r>
              <a:rPr lang="en-US" sz="1200" b="0" i="0" u="none" strike="noStrike" baseline="0" dirty="0">
                <a:latin typeface="+mn-lt"/>
              </a:rPr>
              <a:t>: These are filler words in the language that don't provide a lot of information but help stitch together other informative words to form meaningful sentences, such as "the", "an", "of", and so on.</a:t>
            </a:r>
          </a:p>
          <a:p>
            <a:pPr marL="685800" lvl="1" indent="-228600" algn="l">
              <a:buAutoNum type="arabicPeriod"/>
            </a:pPr>
            <a:r>
              <a:rPr lang="en-US" sz="1200" b="1" i="0" u="none" strike="noStrike" baseline="0" dirty="0">
                <a:latin typeface="+mn-lt"/>
              </a:rPr>
              <a:t>Contextual</a:t>
            </a:r>
            <a:r>
              <a:rPr lang="en-US" sz="1200" b="0" i="0" u="none" strike="noStrike" baseline="0" dirty="0">
                <a:latin typeface="+mn-lt"/>
              </a:rPr>
              <a:t>: These aren't general functional terms, but given the context, don’t add a lot of value. If you're working with reviews of a mobile phone, where all reviews are talking about the phone, the term "phone" itself may not add a lot of information.</a:t>
            </a:r>
            <a:endParaRPr lang="en-US" sz="1200"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014971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mn-lt"/>
              </a:rPr>
              <a:t>Eat", "eats", "eating", "ate" – are all just variations of the same word, referring to the same action. In most text and spoken language, we have multiple forms of the same word. Typically, we don't want these to be considered as separate tokens.  Stemming is a rule-based approach to achieve normalization by reducing a word to its "stem". The stem is the root of the word before any affixes (an element added to make a variant) are added. This approach is rather simple – chop off the suffix to get the stem. A popular algorithm is the </a:t>
            </a:r>
            <a:r>
              <a:rPr lang="en-US" sz="1200" b="1" i="0" u="none" strike="noStrike" baseline="0" dirty="0">
                <a:latin typeface="+mn-lt"/>
              </a:rPr>
              <a:t>Porter stemming </a:t>
            </a:r>
            <a:r>
              <a:rPr lang="en-US" sz="1200" b="0" i="0" u="none" strike="noStrike" baseline="0" dirty="0">
                <a:latin typeface="+mn-lt"/>
              </a:rPr>
              <a:t>algorithm, which applies a series of rules.</a:t>
            </a:r>
            <a:endParaRPr lang="en-US" sz="1200" b="0" i="0" dirty="0">
              <a:solidFill>
                <a:srgbClr val="3C3C3B"/>
              </a:solidFill>
              <a:effectLst/>
              <a:latin typeface="+mn-lt"/>
            </a:endParaRPr>
          </a:p>
          <a:p>
            <a:endParaRPr lang="en-US" sz="1200" b="0" i="0" dirty="0">
              <a:solidFill>
                <a:srgbClr val="3C3C3B"/>
              </a:solidFill>
              <a:effectLst/>
              <a:latin typeface="+mn-lt"/>
            </a:endParaRPr>
          </a:p>
          <a:p>
            <a:pPr algn="l"/>
            <a:r>
              <a:rPr lang="en-US" sz="1200" b="0" i="0" u="none" strike="noStrike" baseline="0" dirty="0">
                <a:latin typeface="+mn-lt"/>
              </a:rPr>
              <a:t>Lemmatization is a more sophisticated approach that refers to a dictionary and finds a valid root form (the lemma) of the word. Lemmatization works best when the part of speech of the word is also provided – it considers the role the term is playing and returns the appropriate form. The output from a lemmatization step is always a valid English word.</a:t>
            </a:r>
            <a:endParaRPr lang="en-US" sz="1200"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902871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mn-lt"/>
              </a:rPr>
              <a:t>One-hot encoding is one of the most intuitive approaches toward text representation. A one-hot encoded feature is a binary indicator of a term being present in the text. It's a simple approach that is easy to interpret – the presence or absence of a word.  Here we see that the term “nlp” appears in the input text in the first and third rows.  So for those rows, we say it’s ‘one-hot encoded” with its indicator variable set to one.  Otherwise, it’s zero.  And the same holds true for the other words. </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3950257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solidFill>
                  <a:schemeClr val="tx1">
                    <a:lumMod val="65000"/>
                    <a:lumOff val="35000"/>
                  </a:schemeClr>
                </a:solidFill>
                <a:latin typeface="Palatino Linotype" panose="02040502050505030304" pitchFamily="18" charset="0"/>
              </a:rPr>
              <a:t>Today’s second notebook contains three data prep exercises, with a fourth one that is optional:</a:t>
            </a:r>
          </a:p>
          <a:p>
            <a:pPr marL="0" indent="0">
              <a:buFont typeface="Arial" panose="020B0604020202020204" pitchFamily="34" charset="0"/>
              <a:buNone/>
            </a:pPr>
            <a:endParaRPr lang="en-US" sz="1200" dirty="0">
              <a:solidFill>
                <a:schemeClr val="tx1">
                  <a:lumMod val="65000"/>
                  <a:lumOff val="35000"/>
                </a:schemeClr>
              </a:solidFill>
              <a:latin typeface="Palatino Linotype" panose="02040502050505030304" pitchFamily="18" charset="0"/>
            </a:endParaRPr>
          </a:p>
          <a:p>
            <a:pPr marL="171450" indent="-171450">
              <a:buFont typeface="Arial" panose="020B0604020202020204" pitchFamily="34" charset="0"/>
              <a:buChar char="•"/>
            </a:pPr>
            <a:r>
              <a:rPr lang="en-US" sz="1200" dirty="0">
                <a:solidFill>
                  <a:schemeClr val="tx1">
                    <a:lumMod val="65000"/>
                    <a:lumOff val="35000"/>
                  </a:schemeClr>
                </a:solidFill>
                <a:latin typeface="Palatino Linotype" panose="02040502050505030304" pitchFamily="18" charset="0"/>
              </a:rPr>
              <a:t>4.01 (Tokenization, Case Normalization, and Stop Word Removal) – page 166</a:t>
            </a:r>
          </a:p>
          <a:p>
            <a:pPr marL="171450" indent="-171450">
              <a:buFont typeface="Arial" panose="020B0604020202020204" pitchFamily="34" charset="0"/>
              <a:buChar char="•"/>
            </a:pPr>
            <a:r>
              <a:rPr lang="en-US" sz="1200" dirty="0">
                <a:solidFill>
                  <a:schemeClr val="tx1">
                    <a:lumMod val="65000"/>
                    <a:lumOff val="35000"/>
                  </a:schemeClr>
                </a:solidFill>
                <a:latin typeface="Palatino Linotype" panose="02040502050505030304" pitchFamily="18" charset="0"/>
              </a:rPr>
              <a:t>4.02 (Stemming our Data) – page 172</a:t>
            </a:r>
          </a:p>
          <a:p>
            <a:pPr marL="171450" indent="-171450">
              <a:buFont typeface="Arial" panose="020B0604020202020204" pitchFamily="34" charset="0"/>
              <a:buChar char="•"/>
            </a:pPr>
            <a:r>
              <a:rPr lang="en-US" sz="1200" dirty="0">
                <a:solidFill>
                  <a:schemeClr val="tx1">
                    <a:lumMod val="65000"/>
                    <a:lumOff val="35000"/>
                  </a:schemeClr>
                </a:solidFill>
                <a:latin typeface="Palatino Linotype" panose="02040502050505030304" pitchFamily="18" charset="0"/>
              </a:rPr>
              <a:t>4.03 (</a:t>
            </a:r>
            <a:r>
              <a:rPr lang="en-US" sz="1200" b="0" i="0" dirty="0">
                <a:solidFill>
                  <a:schemeClr val="tx1">
                    <a:lumMod val="65000"/>
                    <a:lumOff val="35000"/>
                  </a:schemeClr>
                </a:solidFill>
                <a:effectLst/>
                <a:latin typeface="Palatino Linotype" panose="02040502050505030304" pitchFamily="18" charset="0"/>
              </a:rPr>
              <a:t>Creating One-Hot Encoding for Our Data</a:t>
            </a:r>
            <a:r>
              <a:rPr lang="en-US" sz="1200" dirty="0">
                <a:solidFill>
                  <a:schemeClr val="tx1">
                    <a:lumMod val="65000"/>
                    <a:lumOff val="35000"/>
                  </a:schemeClr>
                </a:solidFill>
                <a:latin typeface="Palatino Linotype" panose="02040502050505030304" pitchFamily="18" charset="0"/>
              </a:rPr>
              <a:t>) – page 181</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820707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exercise is optional and is included in the notebook for this session.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cs typeface="Segoe UI Light" panose="020B0502040204020203" pitchFamily="34" charset="0"/>
              </a:rPr>
              <a:t>4.04 (Document Term Matrix with TF-IDF) - Page 188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555070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Natural language Processing (NLP) lies at the intersection of AI, linguistics, and computer science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An NLP model mimics human language abilities but has no human-level understanding – </a:t>
            </a:r>
            <a:r>
              <a:rPr lang="en-US" b="1" i="0" dirty="0">
                <a:solidFill>
                  <a:srgbClr val="3C3C3B"/>
                </a:solidFill>
                <a:effectLst/>
                <a:latin typeface="+mn-lt"/>
              </a:rPr>
              <a:t>key point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NLP systems play a statistical game – given a set of words, the next word in the sequence ought to be x because of the probabilities learned from the training data.  The game is played by assigning numbers to words and finding useful statistical relationships between those numbers.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Not even a glimmer of understanding – the same holds true for CNNs which have no actual understanding of the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The field that studies language from an AI perspective is called natural language processing, or NLP. As shown here, NLP resides at the intersection of linguistics, computer science, and artificial intelligence. Most of today’s NLP algorithms are unconcerned with any kind of actual understanding of the language they process. Instead, they extract statistics from the data and use those statistics as the basis for tasks like answering questions or generating text.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As is the case with any neural network, the model itself has no human-like understanding of the examples it sees.  For example, a convolutional neural network can identify objects in photos without having any actual understanding of the photo.  The model is simply playing a statistical game with the pixels presented to it.  Likewise, NLP systems don’t understand the language they manipulate. Instead, they assign numbers to words and find useful statistical relationships between those numbers.</a:t>
            </a:r>
          </a:p>
          <a:p>
            <a:pPr algn="l"/>
            <a:endParaRPr lang="en-US" b="0" i="0" dirty="0">
              <a:solidFill>
                <a:srgbClr val="3C3C3B"/>
              </a:solidFill>
              <a:effectLst/>
              <a:latin typeface="+mn-lt"/>
            </a:endParaRPr>
          </a:p>
          <a:p>
            <a:pPr algn="l"/>
            <a:r>
              <a:rPr lang="en-US" b="0" i="0" dirty="0">
                <a:solidFill>
                  <a:srgbClr val="3C3C3B"/>
                </a:solidFill>
                <a:effectLst/>
                <a:latin typeface="+mn-lt"/>
              </a:rPr>
              <a:t>In a fundamental sense, these systems have </a:t>
            </a:r>
            <a:r>
              <a:rPr lang="en-US" b="0" i="0" u="sng" dirty="0">
                <a:solidFill>
                  <a:srgbClr val="3C3C3B"/>
                </a:solidFill>
                <a:effectLst/>
                <a:latin typeface="+mn-lt"/>
              </a:rPr>
              <a:t>no knowledge that there is even a thing such as language</a:t>
            </a:r>
            <a:r>
              <a:rPr lang="en-US" b="0" i="0" dirty="0">
                <a:solidFill>
                  <a:srgbClr val="3C3C3B"/>
                </a:solidFill>
                <a:effectLst/>
                <a:latin typeface="+mn-lt"/>
              </a:rPr>
              <a:t>, or that the </a:t>
            </a:r>
            <a:r>
              <a:rPr lang="en-US" b="0" i="0" u="sng" dirty="0">
                <a:solidFill>
                  <a:srgbClr val="3C3C3B"/>
                </a:solidFill>
                <a:effectLst/>
                <a:latin typeface="+mn-lt"/>
              </a:rPr>
              <a:t>objects they manipulate have semantic meanings</a:t>
            </a:r>
            <a:r>
              <a:rPr lang="en-US" b="0" i="0" dirty="0">
                <a:solidFill>
                  <a:srgbClr val="3C3C3B"/>
                </a:solidFill>
                <a:effectLst/>
                <a:latin typeface="+mn-lt"/>
              </a:rPr>
              <a:t>. As always, the system is using statistics to generate outputs that we declare to be acceptable in a particular situation, without even a glimmer of comprehension of what it’s doing or what the outputs might mean to a person.</a:t>
            </a:r>
          </a:p>
          <a:p>
            <a:pPr algn="l"/>
            <a:endParaRPr lang="en-US" b="0" i="0" dirty="0">
              <a:solidFill>
                <a:srgbClr val="3C3C3B"/>
              </a:solidFill>
              <a:effectLst/>
              <a:latin typeface="Lato"/>
            </a:endParaRPr>
          </a:p>
          <a:p>
            <a:pPr algn="l"/>
            <a:endParaRPr lang="en-US" b="0" i="0" dirty="0">
              <a:solidFill>
                <a:srgbClr val="3C3C3B"/>
              </a:solidFill>
              <a:effectLst/>
              <a:latin typeface="Lato"/>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NLP is a large field – think of all the places language (spoken and written) is used. </a:t>
            </a:r>
          </a:p>
          <a:p>
            <a:pPr algn="l"/>
            <a:endParaRPr lang="en-US" b="0" i="0" dirty="0">
              <a:solidFill>
                <a:srgbClr val="3C3C3B"/>
              </a:solidFill>
              <a:effectLst/>
              <a:latin typeface="+mn-lt"/>
            </a:endParaRPr>
          </a:p>
          <a:p>
            <a:pPr algn="l"/>
            <a:r>
              <a:rPr lang="en-US" b="0" i="0" dirty="0">
                <a:solidFill>
                  <a:srgbClr val="3C3C3B"/>
                </a:solidFill>
                <a:effectLst/>
                <a:latin typeface="+mn-lt"/>
              </a:rPr>
              <a:t>NLP enables applications in the five primary categories shown here.  Specific applications include the following:</a:t>
            </a:r>
          </a:p>
          <a:p>
            <a:pPr algn="l"/>
            <a:endParaRPr lang="en-US" b="0" i="0" dirty="0">
              <a:solidFill>
                <a:srgbClr val="3C3C3B"/>
              </a:solidFill>
              <a:effectLst/>
              <a:latin typeface="+mn-lt"/>
            </a:endParaRPr>
          </a:p>
          <a:p>
            <a:pPr marL="228600" indent="-228600" algn="l">
              <a:buFont typeface="+mj-lt"/>
              <a:buAutoNum type="arabicPeriod"/>
            </a:pPr>
            <a:r>
              <a:rPr lang="en-US" b="1" i="0" dirty="0">
                <a:solidFill>
                  <a:srgbClr val="3C3C3B"/>
                </a:solidFill>
                <a:effectLst/>
                <a:latin typeface="+mn-lt"/>
              </a:rPr>
              <a:t>Sentiment Analysis</a:t>
            </a:r>
            <a:r>
              <a:rPr lang="en-US" b="0" i="0" dirty="0">
                <a:solidFill>
                  <a:srgbClr val="3C3C3B"/>
                </a:solidFill>
                <a:effectLst/>
                <a:latin typeface="+mn-lt"/>
              </a:rPr>
              <a:t>: Given opinionated text like a movie review, determine whether the overall sense is positive or negative.</a:t>
            </a:r>
          </a:p>
          <a:p>
            <a:pPr marL="228600" indent="-228600" algn="l">
              <a:buFont typeface="+mj-lt"/>
              <a:buAutoNum type="arabicPeriod"/>
            </a:pPr>
            <a:r>
              <a:rPr lang="en-US" b="1" i="0" dirty="0">
                <a:solidFill>
                  <a:srgbClr val="3C3C3B"/>
                </a:solidFill>
                <a:effectLst/>
                <a:latin typeface="+mn-lt"/>
              </a:rPr>
              <a:t>Machine Translation</a:t>
            </a:r>
            <a:r>
              <a:rPr lang="en-US" b="0" i="0" dirty="0">
                <a:solidFill>
                  <a:srgbClr val="3C3C3B"/>
                </a:solidFill>
                <a:effectLst/>
                <a:latin typeface="+mn-lt"/>
              </a:rPr>
              <a:t>: Turn text into another language.</a:t>
            </a:r>
          </a:p>
          <a:p>
            <a:pPr marL="228600" indent="-228600" algn="l">
              <a:buFont typeface="+mj-lt"/>
              <a:buAutoNum type="arabicPeriod"/>
            </a:pPr>
            <a:r>
              <a:rPr lang="en-US" b="1" i="0" dirty="0">
                <a:solidFill>
                  <a:srgbClr val="3C3C3B"/>
                </a:solidFill>
                <a:effectLst/>
                <a:latin typeface="+mn-lt"/>
              </a:rPr>
              <a:t>Question Answering</a:t>
            </a:r>
            <a:r>
              <a:rPr lang="en-US" b="0" i="0" dirty="0">
                <a:solidFill>
                  <a:srgbClr val="3C3C3B"/>
                </a:solidFill>
                <a:effectLst/>
                <a:latin typeface="+mn-lt"/>
              </a:rPr>
              <a:t>: Answer questions about the text, like who is the hero, or what actions occurred.</a:t>
            </a:r>
          </a:p>
          <a:p>
            <a:pPr marL="228600" indent="-228600" algn="l">
              <a:buFont typeface="+mj-lt"/>
              <a:buAutoNum type="arabicPeriod"/>
            </a:pPr>
            <a:r>
              <a:rPr lang="en-US" b="1" i="0" dirty="0">
                <a:solidFill>
                  <a:srgbClr val="3C3C3B"/>
                </a:solidFill>
                <a:effectLst/>
                <a:latin typeface="+mn-lt"/>
              </a:rPr>
              <a:t>Information Extraction</a:t>
            </a:r>
            <a:r>
              <a:rPr lang="en-US" b="0" i="0" dirty="0">
                <a:solidFill>
                  <a:srgbClr val="3C3C3B"/>
                </a:solidFill>
                <a:effectLst/>
                <a:latin typeface="+mn-lt"/>
              </a:rPr>
              <a:t>: Summarize and provide a short overview of the text, emphasizing the main points (Named Entity Recognition – person, place, organization, or object)</a:t>
            </a:r>
          </a:p>
          <a:p>
            <a:pPr marL="228600" indent="-228600" algn="l">
              <a:buFont typeface="+mj-lt"/>
              <a:buAutoNum type="arabicPeriod"/>
            </a:pPr>
            <a:r>
              <a:rPr lang="en-US" b="1" i="0" dirty="0">
                <a:solidFill>
                  <a:srgbClr val="3C3C3B"/>
                </a:solidFill>
                <a:effectLst/>
                <a:latin typeface="+mn-lt"/>
              </a:rPr>
              <a:t>Generate New Text</a:t>
            </a:r>
            <a:r>
              <a:rPr lang="en-US" b="0" i="0" dirty="0">
                <a:solidFill>
                  <a:srgbClr val="3C3C3B"/>
                </a:solidFill>
                <a:effectLst/>
                <a:latin typeface="+mn-lt"/>
              </a:rPr>
              <a:t>: Given some starting text, write more text that seems to follow from it.</a:t>
            </a:r>
          </a:p>
          <a:p>
            <a:pPr marL="228600" indent="-228600" algn="l">
              <a:buFont typeface="+mj-lt"/>
              <a:buAutoNum type="arabicPeriod"/>
            </a:pPr>
            <a:r>
              <a:rPr lang="en-US" b="1" i="0" dirty="0">
                <a:solidFill>
                  <a:srgbClr val="3C3C3B"/>
                </a:solidFill>
                <a:effectLst/>
                <a:latin typeface="+mn-lt"/>
              </a:rPr>
              <a:t>Logical Flow</a:t>
            </a:r>
            <a:r>
              <a:rPr lang="en-US" b="0" i="0" dirty="0">
                <a:solidFill>
                  <a:srgbClr val="3C3C3B"/>
                </a:solidFill>
                <a:effectLst/>
                <a:latin typeface="+mn-lt"/>
              </a:rPr>
              <a:t>: If a sentence first asserts a premise and the following sentence asserts a conclusion based on that premise, determine whether the conclusion logically follows from the premise.</a:t>
            </a:r>
          </a:p>
          <a:p>
            <a:pPr marL="171450" indent="-171450" algn="l">
              <a:buFont typeface="Courier New" panose="02070309020205020404" pitchFamily="49" charset="0"/>
              <a:buChar char="o"/>
            </a:pPr>
            <a:endParaRPr lang="en-US" b="0" i="0" dirty="0">
              <a:solidFill>
                <a:srgbClr val="3C3C3B"/>
              </a:solidFill>
              <a:effectLst/>
              <a:latin typeface="+mn-lt"/>
            </a:endParaRPr>
          </a:p>
          <a:p>
            <a:pPr algn="l"/>
            <a:r>
              <a:rPr lang="en-US" dirty="0">
                <a:latin typeface="+mn-lt"/>
              </a:rPr>
              <a:t>… and many more.</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926806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But before we go any further, we need to acknowledge that NLP isn't easy.  Here are three examples:</a:t>
            </a:r>
          </a:p>
          <a:p>
            <a:pPr algn="l"/>
            <a:endParaRPr lang="en-US" b="0" i="0" dirty="0">
              <a:solidFill>
                <a:srgbClr val="3C3C3B"/>
              </a:solidFill>
              <a:effectLst/>
              <a:latin typeface="+mn-lt"/>
            </a:endParaRPr>
          </a:p>
          <a:p>
            <a:pPr marL="228600" indent="-228600" algn="l">
              <a:buAutoNum type="arabicPeriod"/>
            </a:pPr>
            <a:r>
              <a:rPr lang="en-US" b="0" i="0" dirty="0">
                <a:solidFill>
                  <a:srgbClr val="3C3C3B"/>
                </a:solidFill>
                <a:effectLst/>
                <a:latin typeface="+mn-lt"/>
              </a:rPr>
              <a:t>Consider the following sentence: "</a:t>
            </a:r>
            <a:r>
              <a:rPr lang="en-US" b="0" i="1" dirty="0">
                <a:solidFill>
                  <a:srgbClr val="3C3C3B"/>
                </a:solidFill>
                <a:effectLst/>
                <a:latin typeface="+mn-lt"/>
              </a:rPr>
              <a:t>The boy saw a man with a telescope.</a:t>
            </a:r>
            <a:r>
              <a:rPr lang="en-US" b="0" i="0" dirty="0">
                <a:solidFill>
                  <a:srgbClr val="3C3C3B"/>
                </a:solidFill>
                <a:effectLst/>
                <a:latin typeface="+mn-lt"/>
              </a:rPr>
              <a:t>“  Who had the telescope?  Did the boy use a telescope to see the man through it? Or was the man carrying a telescope with him? There is an ambiguity that we can't resolve with this sentence alone. Maybe some more context will help us figure this out.</a:t>
            </a:r>
          </a:p>
          <a:p>
            <a:pPr marL="228600" indent="-228600" algn="l">
              <a:buAutoNum type="arabicPeriod"/>
            </a:pPr>
            <a:r>
              <a:rPr lang="en-US" b="0" i="0" dirty="0">
                <a:solidFill>
                  <a:srgbClr val="3C3C3B"/>
                </a:solidFill>
                <a:effectLst/>
                <a:latin typeface="+mn-lt"/>
              </a:rPr>
              <a:t>Let's consider another sentence: “</a:t>
            </a:r>
            <a:r>
              <a:rPr lang="en-US" b="0" i="1" dirty="0">
                <a:solidFill>
                  <a:srgbClr val="3C3C3B"/>
                </a:solidFill>
                <a:effectLst/>
                <a:latin typeface="+mn-lt"/>
              </a:rPr>
              <a:t>Bob convinced Robin to buy a television for himself.</a:t>
            </a:r>
            <a:r>
              <a:rPr lang="en-US" b="0" i="0" dirty="0">
                <a:solidFill>
                  <a:srgbClr val="3C3C3B"/>
                </a:solidFill>
                <a:effectLst/>
                <a:latin typeface="+mn-lt"/>
              </a:rPr>
              <a:t>" Who was the TV bought for – Bob or Robin? This is another case of ambiguity that we may be able to resolve with more context, but again, it may be very difficult for a machine/program.</a:t>
            </a:r>
          </a:p>
          <a:p>
            <a:pPr marL="228600" indent="-228600" algn="l">
              <a:buAutoNum type="arabicPeriod"/>
            </a:pPr>
            <a:r>
              <a:rPr lang="en-US" b="0" i="0" dirty="0">
                <a:solidFill>
                  <a:srgbClr val="3C3C3B"/>
                </a:solidFill>
                <a:effectLst/>
                <a:latin typeface="+mn-lt"/>
              </a:rPr>
              <a:t>And finally, this sentence: "</a:t>
            </a:r>
            <a:r>
              <a:rPr lang="en-US" b="0" i="1" dirty="0">
                <a:solidFill>
                  <a:srgbClr val="3C3C3B"/>
                </a:solidFill>
                <a:effectLst/>
                <a:latin typeface="+mn-lt"/>
              </a:rPr>
              <a:t>Robin has quit skydiving.</a:t>
            </a:r>
            <a:r>
              <a:rPr lang="en-US" b="0" i="0" dirty="0">
                <a:solidFill>
                  <a:srgbClr val="3C3C3B"/>
                </a:solidFill>
                <a:effectLst/>
                <a:latin typeface="+mn-lt"/>
              </a:rPr>
              <a:t>" This sentence implies that Robin was once an active skydiver.  However, this presupposition is hard for a machine to infer.</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88873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3C3C3B"/>
                </a:solidFill>
                <a:effectLst/>
                <a:latin typeface="Calibri" panose="020F0502020204030204" pitchFamily="34" charset="0"/>
                <a:cs typeface="Calibri" panose="020F0502020204030204" pitchFamily="34" charset="0"/>
              </a:rPr>
              <a:t>Deep learning enables many NLP tasks.</a:t>
            </a:r>
          </a:p>
          <a:p>
            <a:pPr marL="228600" indent="-228600" algn="l">
              <a:buAutoNum type="arabicPeriod"/>
            </a:pPr>
            <a:r>
              <a:rPr lang="en-US" b="0" i="0" dirty="0">
                <a:solidFill>
                  <a:srgbClr val="3C3C3B"/>
                </a:solidFill>
                <a:effectLst/>
                <a:latin typeface="Calibri" panose="020F0502020204030204" pitchFamily="34" charset="0"/>
                <a:cs typeface="Calibri" panose="020F0502020204030204" pitchFamily="34" charset="0"/>
              </a:rPr>
              <a:t>Prior to deep neural networks, sentiment analysis, translation, and chatbots required a lot of manual intervention.</a:t>
            </a:r>
          </a:p>
          <a:p>
            <a:pPr marL="0" indent="0" algn="l">
              <a:buNone/>
            </a:pPr>
            <a:endParaRPr lang="en-US" b="0" i="0" dirty="0">
              <a:solidFill>
                <a:srgbClr val="3C3C3B"/>
              </a:solidFill>
              <a:effectLst/>
              <a:latin typeface="Calibri" panose="020F0502020204030204" pitchFamily="34" charset="0"/>
              <a:cs typeface="Calibri" panose="020F0502020204030204" pitchFamily="34" charset="0"/>
            </a:endParaRPr>
          </a:p>
          <a:p>
            <a:pPr marL="0" indent="0" algn="l">
              <a:buNone/>
            </a:pPr>
            <a:r>
              <a:rPr lang="en-US" b="0" i="0" dirty="0">
                <a:solidFill>
                  <a:srgbClr val="3C3C3B"/>
                </a:solidFill>
                <a:effectLst/>
                <a:latin typeface="Calibri" panose="020F0502020204030204" pitchFamily="34" charset="0"/>
                <a:cs typeface="Calibri" panose="020F0502020204030204" pitchFamily="34" charset="0"/>
              </a:rPr>
              <a:t>=====</a:t>
            </a:r>
          </a:p>
          <a:p>
            <a:pPr algn="l"/>
            <a:r>
              <a:rPr lang="en-US" b="0" i="0" dirty="0">
                <a:solidFill>
                  <a:srgbClr val="3C3C3B"/>
                </a:solidFill>
                <a:effectLst/>
                <a:latin typeface="Calibri" panose="020F0502020204030204" pitchFamily="34" charset="0"/>
                <a:cs typeface="Calibri" panose="020F0502020204030204" pitchFamily="34" charset="0"/>
              </a:rPr>
              <a:t>The emergence of deep learning has had a strong positive impact on many fields, and NLP is no exception. Applications that use sentiment prediction, machine translation, and chatbots previously required a lot of manual intervention. With deep learning and NLP, these tasks are completely automated and bring with them impressive performance.</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80972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a:t>
            </a:r>
            <a:r>
              <a:rPr lang="en-US" dirty="0">
                <a:solidFill>
                  <a:schemeClr val="accent5">
                    <a:lumMod val="75000"/>
                  </a:schemeClr>
                </a:solidFill>
              </a:rPr>
              <a:t>https://github.com/PracticumAI-Test/HPG_Jupyter_Setup</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328824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74659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5/25/2022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5/25/2022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5/25/2022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5/25/2022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5/25/2022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5/25/2022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5/25/2022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5/25/2022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5/25/2022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5/25/2022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5/25/2022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5/25/2022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Natural Language Processing: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0" y="439075"/>
            <a:ext cx="12192000" cy="887896"/>
          </a:xfrm>
          <a:noFill/>
        </p:spPr>
        <p:txBody>
          <a:bodyPr>
            <a:noAutofit/>
          </a:body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Data Pre-Processing &amp; Cleaning</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2050" name="Picture 2" descr="Data Cleaning: 7 Techniques + Steps to Cleanse Data">
            <a:extLst>
              <a:ext uri="{FF2B5EF4-FFF2-40B4-BE49-F238E27FC236}">
                <a16:creationId xmlns:a16="http://schemas.microsoft.com/office/drawing/2014/main" id="{C7F91793-2C12-47EA-8903-3D4A88F2E8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169" y="2030042"/>
            <a:ext cx="5497662" cy="3793387"/>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925D42-A677-45FD-B62B-7E84CD33E60A}"/>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https://www.formpl.us/blog/data-cleaning</a:t>
            </a:r>
          </a:p>
        </p:txBody>
      </p:sp>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0" y="594360"/>
            <a:ext cx="12192000" cy="887896"/>
          </a:xfrm>
          <a:noFill/>
        </p:spPr>
        <p:txBody>
          <a:bodyPr>
            <a:noAutofit/>
          </a:body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Tokenization</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D1925D42-A677-45FD-B62B-7E84CD33E60A}"/>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https://www.kdnuggets.com/2020/03/tensorflow-keras-tokenization-text-data-prep.html</a:t>
            </a:r>
          </a:p>
        </p:txBody>
      </p:sp>
      <p:pic>
        <p:nvPicPr>
          <p:cNvPr id="1026" name="Picture 2" descr="Tokenization and Text Data Preparation with TensorFlow &amp;amp; Keras - KDnuggets">
            <a:extLst>
              <a:ext uri="{FF2B5EF4-FFF2-40B4-BE49-F238E27FC236}">
                <a16:creationId xmlns:a16="http://schemas.microsoft.com/office/drawing/2014/main" id="{AF62F0FF-1B69-44D2-8AEB-B155F68189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6702" y="2488814"/>
            <a:ext cx="7558596" cy="188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49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336882" y="4425890"/>
            <a:ext cx="11855118" cy="717884"/>
          </a:xfrm>
          <a:noFill/>
        </p:spPr>
        <p:txBody>
          <a:bodyPr>
            <a:noAutofit/>
          </a:bodyPr>
          <a:lstStyle/>
          <a:p>
            <a:pPr marL="685800" indent="-68580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rPr>
              <a:t>Stop Word Removal	</a:t>
            </a:r>
            <a:r>
              <a:rPr lang="en-US" sz="3600" dirty="0">
                <a:solidFill>
                  <a:schemeClr val="accent1">
                    <a:lumMod val="75000"/>
                  </a:schemeClr>
                </a:solidFill>
                <a:latin typeface="Palatino Linotype" panose="02040502050505030304" pitchFamily="18" charset="0"/>
              </a:rPr>
              <a:t>“the”, “of”, “an”, etc.</a:t>
            </a:r>
            <a:endParaRPr lang="en-US" sz="3600" dirty="0">
              <a:solidFill>
                <a:schemeClr val="accent1">
                  <a:lumMod val="75000"/>
                </a:schemeClr>
              </a:solidFill>
              <a:latin typeface="Palatino Linotype" panose="02040502050505030304" pitchFamily="18" charset="0"/>
              <a:cs typeface="Segoe UI Light" panose="020B0502040204020203" pitchFamily="34" charset="0"/>
            </a:endParaRPr>
          </a:p>
        </p:txBody>
      </p:sp>
      <p:sp>
        <p:nvSpPr>
          <p:cNvPr id="5" name="Title 1">
            <a:extLst>
              <a:ext uri="{FF2B5EF4-FFF2-40B4-BE49-F238E27FC236}">
                <a16:creationId xmlns:a16="http://schemas.microsoft.com/office/drawing/2014/main" id="{DE93D1B1-E9FE-4BDB-89BF-38761A830DAD}"/>
              </a:ext>
            </a:extLst>
          </p:cNvPr>
          <p:cNvSpPr txBox="1">
            <a:spLocks/>
          </p:cNvSpPr>
          <p:nvPr/>
        </p:nvSpPr>
        <p:spPr>
          <a:xfrm>
            <a:off x="0" y="594360"/>
            <a:ext cx="12192000" cy="887896"/>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Cleaning Options</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sp>
        <p:nvSpPr>
          <p:cNvPr id="6" name="Title 1">
            <a:extLst>
              <a:ext uri="{FF2B5EF4-FFF2-40B4-BE49-F238E27FC236}">
                <a16:creationId xmlns:a16="http://schemas.microsoft.com/office/drawing/2014/main" id="{B546DB19-AF95-4A00-8BFD-4E225CCB5A96}"/>
              </a:ext>
            </a:extLst>
          </p:cNvPr>
          <p:cNvSpPr txBox="1">
            <a:spLocks/>
          </p:cNvSpPr>
          <p:nvPr/>
        </p:nvSpPr>
        <p:spPr>
          <a:xfrm>
            <a:off x="336884" y="2406803"/>
            <a:ext cx="11866546" cy="717884"/>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85800" indent="-68580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cs typeface="Segoe UI Light" panose="020B0502040204020203" pitchFamily="34" charset="0"/>
              </a:rPr>
              <a:t>Normalizing Case		</a:t>
            </a:r>
            <a:r>
              <a:rPr lang="en-US" sz="3600" dirty="0">
                <a:solidFill>
                  <a:schemeClr val="accent1">
                    <a:lumMod val="75000"/>
                  </a:schemeClr>
                </a:solidFill>
                <a:latin typeface="Palatino Linotype" panose="02040502050505030304" pitchFamily="18" charset="0"/>
                <a:cs typeface="Segoe UI Light" panose="020B0502040204020203" pitchFamily="34" charset="0"/>
              </a:rPr>
              <a:t>“CAR”, “Car”, and “caR”</a:t>
            </a:r>
          </a:p>
        </p:txBody>
      </p:sp>
      <p:sp>
        <p:nvSpPr>
          <p:cNvPr id="7" name="Title 1">
            <a:extLst>
              <a:ext uri="{FF2B5EF4-FFF2-40B4-BE49-F238E27FC236}">
                <a16:creationId xmlns:a16="http://schemas.microsoft.com/office/drawing/2014/main" id="{C4AF6890-6A69-4079-BD5B-E7A7F1DBE521}"/>
              </a:ext>
            </a:extLst>
          </p:cNvPr>
          <p:cNvSpPr txBox="1">
            <a:spLocks/>
          </p:cNvSpPr>
          <p:nvPr/>
        </p:nvSpPr>
        <p:spPr>
          <a:xfrm>
            <a:off x="336882" y="3429000"/>
            <a:ext cx="11866547" cy="717884"/>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85800" indent="-68580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cs typeface="Segoe UI Light" panose="020B0502040204020203" pitchFamily="34" charset="0"/>
              </a:rPr>
              <a:t>Punctuation 			</a:t>
            </a:r>
            <a:r>
              <a:rPr lang="en-US" sz="3600" dirty="0">
                <a:solidFill>
                  <a:schemeClr val="accent1">
                    <a:lumMod val="75000"/>
                  </a:schemeClr>
                </a:solidFill>
                <a:latin typeface="Palatino Linotype" panose="02040502050505030304" pitchFamily="18" charset="0"/>
                <a:cs typeface="Segoe UI Light" panose="020B0502040204020203" pitchFamily="34" charset="0"/>
              </a:rPr>
              <a:t>! , : ; “”</a:t>
            </a:r>
          </a:p>
        </p:txBody>
      </p:sp>
      <p:sp>
        <p:nvSpPr>
          <p:cNvPr id="8" name="TextBox 7">
            <a:extLst>
              <a:ext uri="{FF2B5EF4-FFF2-40B4-BE49-F238E27FC236}">
                <a16:creationId xmlns:a16="http://schemas.microsoft.com/office/drawing/2014/main" id="{550C2FC7-7F40-4BCF-A1E1-9BE1EFB01DA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78115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0" y="594778"/>
            <a:ext cx="12192000" cy="887896"/>
          </a:xfrm>
          <a:noFill/>
        </p:spPr>
        <p:txBody>
          <a:bodyPr>
            <a:noAutofit/>
          </a:body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Stemming &amp; Lemmatization</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5" name="Picture 4">
            <a:extLst>
              <a:ext uri="{FF2B5EF4-FFF2-40B4-BE49-F238E27FC236}">
                <a16:creationId xmlns:a16="http://schemas.microsoft.com/office/drawing/2014/main" id="{3B1BDD7B-E6A3-4063-BEE2-E804BA40D73B}"/>
              </a:ext>
            </a:extLst>
          </p:cNvPr>
          <p:cNvPicPr>
            <a:picLocks noChangeAspect="1"/>
          </p:cNvPicPr>
          <p:nvPr/>
        </p:nvPicPr>
        <p:blipFill>
          <a:blip r:embed="rId3"/>
          <a:stretch>
            <a:fillRect/>
          </a:stretch>
        </p:blipFill>
        <p:spPr>
          <a:xfrm>
            <a:off x="4062412" y="2744861"/>
            <a:ext cx="4067175" cy="2543175"/>
          </a:xfrm>
          <a:prstGeom prst="rect">
            <a:avLst/>
          </a:prstGeom>
        </p:spPr>
      </p:pic>
      <p:sp>
        <p:nvSpPr>
          <p:cNvPr id="7" name="TextBox 6">
            <a:extLst>
              <a:ext uri="{FF2B5EF4-FFF2-40B4-BE49-F238E27FC236}">
                <a16:creationId xmlns:a16="http://schemas.microsoft.com/office/drawing/2014/main" id="{8AA32520-D010-48CE-A358-E8D88A97936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59841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0" y="594778"/>
            <a:ext cx="12192000" cy="887896"/>
          </a:xfrm>
          <a:noFill/>
        </p:spPr>
        <p:txBody>
          <a:bodyPr>
            <a:noAutofit/>
          </a:body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One-Hot Encoding</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8" name="Picture 7">
            <a:extLst>
              <a:ext uri="{FF2B5EF4-FFF2-40B4-BE49-F238E27FC236}">
                <a16:creationId xmlns:a16="http://schemas.microsoft.com/office/drawing/2014/main" id="{E76356ED-EF90-44C4-9DA3-0C7BC7752D57}"/>
              </a:ext>
            </a:extLst>
          </p:cNvPr>
          <p:cNvPicPr>
            <a:picLocks noChangeAspect="1"/>
          </p:cNvPicPr>
          <p:nvPr/>
        </p:nvPicPr>
        <p:blipFill>
          <a:blip r:embed="rId3"/>
          <a:stretch>
            <a:fillRect/>
          </a:stretch>
        </p:blipFill>
        <p:spPr>
          <a:xfrm>
            <a:off x="950515" y="2313270"/>
            <a:ext cx="10290970" cy="2231460"/>
          </a:xfrm>
          <a:prstGeom prst="rect">
            <a:avLst/>
          </a:prstGeom>
        </p:spPr>
      </p:pic>
      <p:sp>
        <p:nvSpPr>
          <p:cNvPr id="9" name="TextBox 8">
            <a:extLst>
              <a:ext uri="{FF2B5EF4-FFF2-40B4-BE49-F238E27FC236}">
                <a16:creationId xmlns:a16="http://schemas.microsoft.com/office/drawing/2014/main" id="{E56735BC-B8FC-4B73-9D5C-A77F9B3CB5E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76932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79C6BCB0-4DCB-4C18-9EA4-322F2C1F5554}"/>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Data Cleaning</a:t>
            </a:r>
          </a:p>
          <a:p>
            <a:pPr algn="ctr"/>
            <a:r>
              <a:rPr lang="en-US" sz="3600" dirty="0">
                <a:solidFill>
                  <a:schemeClr val="tx1">
                    <a:lumMod val="65000"/>
                    <a:lumOff val="35000"/>
                  </a:schemeClr>
                </a:solidFill>
                <a:latin typeface="Palatino Linotype" panose="02040502050505030304" pitchFamily="18" charset="0"/>
              </a:rPr>
              <a:t>01.2_data_cleaning.ipynb</a:t>
            </a:r>
            <a:endParaRPr lang="en-US" sz="3600" dirty="0"/>
          </a:p>
        </p:txBody>
      </p:sp>
    </p:spTree>
    <p:extLst>
      <p:ext uri="{BB962C8B-B14F-4D97-AF65-F5344CB8AC3E}">
        <p14:creationId xmlns:p14="http://schemas.microsoft.com/office/powerpoint/2010/main" val="373897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6" name="TextBox 5">
            <a:extLst>
              <a:ext uri="{FF2B5EF4-FFF2-40B4-BE49-F238E27FC236}">
                <a16:creationId xmlns:a16="http://schemas.microsoft.com/office/drawing/2014/main" id="{14313FBB-CF4B-4855-A8EB-7E2C02FFF698}"/>
              </a:ext>
            </a:extLst>
          </p:cNvPr>
          <p:cNvSpPr txBox="1"/>
          <p:nvPr/>
        </p:nvSpPr>
        <p:spPr>
          <a:xfrm>
            <a:off x="0" y="3291840"/>
            <a:ext cx="12192000" cy="1631216"/>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Data Cleaning</a:t>
            </a:r>
          </a:p>
          <a:p>
            <a:pPr algn="ctr"/>
            <a:r>
              <a:rPr lang="en-US" sz="3600" dirty="0">
                <a:solidFill>
                  <a:schemeClr val="tx1">
                    <a:lumMod val="65000"/>
                    <a:lumOff val="35000"/>
                  </a:schemeClr>
                </a:solidFill>
                <a:latin typeface="Palatino Linotype" panose="02040502050505030304" pitchFamily="18" charset="0"/>
              </a:rPr>
              <a:t>01.2_data_cleaning.ipynb</a:t>
            </a:r>
          </a:p>
          <a:p>
            <a:pPr algn="ctr"/>
            <a:r>
              <a:rPr lang="en-US" sz="2800" dirty="0">
                <a:solidFill>
                  <a:schemeClr val="tx1">
                    <a:lumMod val="65000"/>
                    <a:lumOff val="35000"/>
                  </a:schemeClr>
                </a:solidFill>
                <a:latin typeface="Palatino Linotype" panose="02040502050505030304" pitchFamily="18" charset="0"/>
              </a:rPr>
              <a:t>(4.04: Document Term Matrix with TF-IDF)</a:t>
            </a:r>
            <a:endParaRPr lang="en-US" sz="2800" dirty="0"/>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94493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ED260D-91FC-4000-B413-7CBF6388F332}"/>
              </a:ext>
            </a:extLst>
          </p:cNvPr>
          <p:cNvSpPr/>
          <p:nvPr/>
        </p:nvSpPr>
        <p:spPr>
          <a:xfrm>
            <a:off x="7255932" y="3866150"/>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Other</a:t>
            </a:r>
            <a:endParaRPr lang="en-US" dirty="0"/>
          </a:p>
        </p:txBody>
      </p:sp>
      <p:sp>
        <p:nvSpPr>
          <p:cNvPr id="7" name="Rectangle 6">
            <a:extLst>
              <a:ext uri="{FF2B5EF4-FFF2-40B4-BE49-F238E27FC236}">
                <a16:creationId xmlns:a16="http://schemas.microsoft.com/office/drawing/2014/main" id="{E260980E-7AEF-4A9A-8082-EB6FC9E0ED8C}"/>
              </a:ext>
            </a:extLst>
          </p:cNvPr>
          <p:cNvSpPr/>
          <p:nvPr/>
        </p:nvSpPr>
        <p:spPr>
          <a:xfrm>
            <a:off x="4875738" y="1156817"/>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Humanities</a:t>
            </a:r>
            <a:endParaRPr lang="en-US" dirty="0"/>
          </a:p>
        </p:txBody>
      </p:sp>
      <p:sp>
        <p:nvSpPr>
          <p:cNvPr id="8" name="Rectangle 7">
            <a:extLst>
              <a:ext uri="{FF2B5EF4-FFF2-40B4-BE49-F238E27FC236}">
                <a16:creationId xmlns:a16="http://schemas.microsoft.com/office/drawing/2014/main" id="{0E92874E-9331-4F4C-ABDE-9C086CEA8A60}"/>
              </a:ext>
            </a:extLst>
          </p:cNvPr>
          <p:cNvSpPr/>
          <p:nvPr/>
        </p:nvSpPr>
        <p:spPr>
          <a:xfrm>
            <a:off x="2492373" y="1156817"/>
            <a:ext cx="1761065"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Arts</a:t>
            </a:r>
            <a:endParaRPr lang="en-US" dirty="0"/>
          </a:p>
        </p:txBody>
      </p:sp>
      <p:pic>
        <p:nvPicPr>
          <p:cNvPr id="9" name="Picture 8">
            <a:extLst>
              <a:ext uri="{FF2B5EF4-FFF2-40B4-BE49-F238E27FC236}">
                <a16:creationId xmlns:a16="http://schemas.microsoft.com/office/drawing/2014/main" id="{8DB4ACC3-5C6B-48C3-9E6F-6597E7F0A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7079" y="1595519"/>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4986740-2A28-445B-81F4-FC8861FDB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6577" y="1595519"/>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6F1CD01B-0E7E-439A-BA33-3579F3093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771" y="4304852"/>
            <a:ext cx="1425520" cy="142552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F83821C-3A0E-4A25-A9C8-69146CE3B874}"/>
              </a:ext>
            </a:extLst>
          </p:cNvPr>
          <p:cNvSpPr/>
          <p:nvPr/>
        </p:nvSpPr>
        <p:spPr>
          <a:xfrm>
            <a:off x="2492373" y="3866150"/>
            <a:ext cx="1757895"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Social Science</a:t>
            </a:r>
            <a:r>
              <a:rPr lang="en-US" sz="1600" dirty="0">
                <a:latin typeface="Palatino Linotype" panose="02040502050505030304" pitchFamily="18" charset="0"/>
              </a:rPr>
              <a:t>s</a:t>
            </a:r>
            <a:endParaRPr lang="en-US" sz="1600" dirty="0"/>
          </a:p>
        </p:txBody>
      </p:sp>
      <p:pic>
        <p:nvPicPr>
          <p:cNvPr id="13" name="Picture 12">
            <a:extLst>
              <a:ext uri="{FF2B5EF4-FFF2-40B4-BE49-F238E27FC236}">
                <a16:creationId xmlns:a16="http://schemas.microsoft.com/office/drawing/2014/main" id="{BBE66A66-2349-4578-8EB8-F39712D08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213" y="4304852"/>
            <a:ext cx="1425520" cy="142552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4294EF1F-50C2-4C3B-80DC-74C7D03E62F6}"/>
              </a:ext>
            </a:extLst>
          </p:cNvPr>
          <p:cNvSpPr/>
          <p:nvPr/>
        </p:nvSpPr>
        <p:spPr>
          <a:xfrm>
            <a:off x="4875738" y="3866150"/>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Business</a:t>
            </a:r>
            <a:endParaRPr lang="en-US" dirty="0"/>
          </a:p>
        </p:txBody>
      </p:sp>
      <p:pic>
        <p:nvPicPr>
          <p:cNvPr id="15" name="Picture 14">
            <a:extLst>
              <a:ext uri="{FF2B5EF4-FFF2-40B4-BE49-F238E27FC236}">
                <a16:creationId xmlns:a16="http://schemas.microsoft.com/office/drawing/2014/main" id="{40B28C5E-07FE-4B53-A695-01C5B0C73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6577" y="4304852"/>
            <a:ext cx="1425520" cy="142552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D641EAC9-1F0C-490E-A240-22DFF4823135}"/>
              </a:ext>
            </a:extLst>
          </p:cNvPr>
          <p:cNvSpPr/>
          <p:nvPr/>
        </p:nvSpPr>
        <p:spPr>
          <a:xfrm>
            <a:off x="7255932" y="1156817"/>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t>Science</a:t>
            </a:r>
          </a:p>
        </p:txBody>
      </p:sp>
      <p:pic>
        <p:nvPicPr>
          <p:cNvPr id="17" name="Picture 16">
            <a:extLst>
              <a:ext uri="{FF2B5EF4-FFF2-40B4-BE49-F238E27FC236}">
                <a16:creationId xmlns:a16="http://schemas.microsoft.com/office/drawing/2014/main" id="{6EFEC261-AEA9-4A98-87FB-402D0942F0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771" y="1595519"/>
            <a:ext cx="1425520" cy="142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45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64033C6-C418-4E1F-82B5-A60CE0BE4E45}"/>
              </a:ext>
            </a:extLst>
          </p:cNvPr>
          <p:cNvGraphicFramePr/>
          <p:nvPr>
            <p:extLst>
              <p:ext uri="{D42A27DB-BD31-4B8C-83A1-F6EECF244321}">
                <p14:modId xmlns:p14="http://schemas.microsoft.com/office/powerpoint/2010/main" val="2354175473"/>
              </p:ext>
            </p:extLst>
          </p:nvPr>
        </p:nvGraphicFramePr>
        <p:xfrm>
          <a:off x="1175962"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C8BE86A-1AFC-48DF-9265-661F99AB186C}"/>
              </a:ext>
            </a:extLst>
          </p:cNvPr>
          <p:cNvSpPr txBox="1"/>
          <p:nvPr/>
        </p:nvSpPr>
        <p:spPr>
          <a:xfrm>
            <a:off x="6867728" y="1731521"/>
            <a:ext cx="1712068" cy="954107"/>
          </a:xfrm>
          <a:prstGeom prst="rect">
            <a:avLst/>
          </a:prstGeom>
          <a:noFill/>
        </p:spPr>
        <p:txBody>
          <a:bodyPr wrap="square" rtlCol="0">
            <a:spAutoFit/>
          </a:bodyPr>
          <a:lstStyle/>
          <a:p>
            <a:pPr algn="ctr"/>
            <a:r>
              <a:rPr lang="en-US" sz="2800" dirty="0"/>
              <a:t>Computer </a:t>
            </a:r>
          </a:p>
          <a:p>
            <a:pPr algn="ctr"/>
            <a:r>
              <a:rPr lang="en-US" sz="2800" dirty="0"/>
              <a:t>Science</a:t>
            </a:r>
          </a:p>
        </p:txBody>
      </p:sp>
      <p:sp>
        <p:nvSpPr>
          <p:cNvPr id="5" name="TextBox 4">
            <a:extLst>
              <a:ext uri="{FF2B5EF4-FFF2-40B4-BE49-F238E27FC236}">
                <a16:creationId xmlns:a16="http://schemas.microsoft.com/office/drawing/2014/main" id="{46B0C23E-88E5-4742-B220-C09B4D530FBD}"/>
              </a:ext>
            </a:extLst>
          </p:cNvPr>
          <p:cNvSpPr txBox="1"/>
          <p:nvPr/>
        </p:nvSpPr>
        <p:spPr>
          <a:xfrm>
            <a:off x="5443923" y="4250193"/>
            <a:ext cx="1890731" cy="954107"/>
          </a:xfrm>
          <a:prstGeom prst="rect">
            <a:avLst/>
          </a:prstGeom>
          <a:noFill/>
        </p:spPr>
        <p:txBody>
          <a:bodyPr wrap="square" rtlCol="0">
            <a:spAutoFit/>
          </a:bodyPr>
          <a:lstStyle/>
          <a:p>
            <a:pPr algn="ctr"/>
            <a:r>
              <a:rPr lang="en-US" sz="2800" dirty="0"/>
              <a:t>Artificial Intelligence</a:t>
            </a:r>
          </a:p>
        </p:txBody>
      </p:sp>
      <p:sp>
        <p:nvSpPr>
          <p:cNvPr id="6" name="TextBox 5">
            <a:extLst>
              <a:ext uri="{FF2B5EF4-FFF2-40B4-BE49-F238E27FC236}">
                <a16:creationId xmlns:a16="http://schemas.microsoft.com/office/drawing/2014/main" id="{99BA330A-6503-48E2-AC78-6ACA0594B7D0}"/>
              </a:ext>
            </a:extLst>
          </p:cNvPr>
          <p:cNvSpPr txBox="1"/>
          <p:nvPr/>
        </p:nvSpPr>
        <p:spPr>
          <a:xfrm>
            <a:off x="3781579" y="2084587"/>
            <a:ext cx="1890731" cy="523220"/>
          </a:xfrm>
          <a:prstGeom prst="rect">
            <a:avLst/>
          </a:prstGeom>
          <a:noFill/>
        </p:spPr>
        <p:txBody>
          <a:bodyPr wrap="square" rtlCol="0">
            <a:spAutoFit/>
          </a:bodyPr>
          <a:lstStyle/>
          <a:p>
            <a:pPr algn="ctr"/>
            <a:r>
              <a:rPr lang="en-US" sz="2800" dirty="0"/>
              <a:t>Linguistics</a:t>
            </a:r>
          </a:p>
        </p:txBody>
      </p:sp>
      <p:sp>
        <p:nvSpPr>
          <p:cNvPr id="7" name="TextBox 6">
            <a:extLst>
              <a:ext uri="{FF2B5EF4-FFF2-40B4-BE49-F238E27FC236}">
                <a16:creationId xmlns:a16="http://schemas.microsoft.com/office/drawing/2014/main" id="{C8542850-B96D-4A0D-8582-729CB3759013}"/>
              </a:ext>
            </a:extLst>
          </p:cNvPr>
          <p:cNvSpPr txBox="1"/>
          <p:nvPr/>
        </p:nvSpPr>
        <p:spPr>
          <a:xfrm>
            <a:off x="5364637" y="2863041"/>
            <a:ext cx="1890731" cy="523220"/>
          </a:xfrm>
          <a:prstGeom prst="rect">
            <a:avLst/>
          </a:prstGeom>
          <a:noFill/>
        </p:spPr>
        <p:txBody>
          <a:bodyPr wrap="square" rtlCol="0">
            <a:spAutoFit/>
          </a:bodyPr>
          <a:lstStyle/>
          <a:p>
            <a:pPr algn="ctr"/>
            <a:r>
              <a:rPr lang="en-US" sz="2800" b="1" dirty="0"/>
              <a:t>NLP</a:t>
            </a:r>
          </a:p>
        </p:txBody>
      </p:sp>
      <p:sp>
        <p:nvSpPr>
          <p:cNvPr id="8" name="TextBox 7">
            <a:extLst>
              <a:ext uri="{FF2B5EF4-FFF2-40B4-BE49-F238E27FC236}">
                <a16:creationId xmlns:a16="http://schemas.microsoft.com/office/drawing/2014/main" id="{10AE17EA-FB0D-4F7A-ABE5-4181F711FDF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5C276B-AF47-4BA3-9C69-9B9CD29F5480}"/>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https://www.syntech.co.in/nlp/</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Diagram&#10;&#10;Description automatically generated">
            <a:extLst>
              <a:ext uri="{FF2B5EF4-FFF2-40B4-BE49-F238E27FC236}">
                <a16:creationId xmlns:a16="http://schemas.microsoft.com/office/drawing/2014/main" id="{AF56D0BF-F07D-4D35-A6CD-0D8E4E5702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376" y="1349188"/>
            <a:ext cx="8319248" cy="4159624"/>
          </a:xfrm>
          <a:prstGeom prst="rect">
            <a:avLst/>
          </a:prstGeom>
        </p:spPr>
      </p:pic>
    </p:spTree>
    <p:extLst>
      <p:ext uri="{BB962C8B-B14F-4D97-AF65-F5344CB8AC3E}">
        <p14:creationId xmlns:p14="http://schemas.microsoft.com/office/powerpoint/2010/main" val="70455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D6E9A37-6DBC-4865-A6BE-DF8C218387ED}"/>
              </a:ext>
            </a:extLst>
          </p:cNvPr>
          <p:cNvSpPr>
            <a:spLocks noGrp="1"/>
          </p:cNvSpPr>
          <p:nvPr>
            <p:ph type="title"/>
          </p:nvPr>
        </p:nvSpPr>
        <p:spPr>
          <a:xfrm>
            <a:off x="0" y="2953213"/>
            <a:ext cx="12192000" cy="951574"/>
          </a:xfrm>
          <a:noFill/>
        </p:spPr>
        <p:txBody>
          <a:bodyPr>
            <a:normAutofit fontScale="90000"/>
          </a:bodyPr>
          <a:lstStyle/>
          <a:p>
            <a:pPr algn="ct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r>
              <a:rPr lang="en-US" sz="4400" dirty="0">
                <a:solidFill>
                  <a:srgbClr val="6C9AC3"/>
                </a:solidFill>
              </a:rPr>
              <a:t>     </a:t>
            </a:r>
            <a:r>
              <a:rPr lang="en-US" sz="6700" dirty="0">
                <a:solidFill>
                  <a:schemeClr val="tx1">
                    <a:lumMod val="75000"/>
                    <a:lumOff val="25000"/>
                  </a:schemeClr>
                </a:solidFill>
                <a:latin typeface="Palatino Linotype" panose="02040502050505030304" pitchFamily="18" charset="0"/>
              </a:rPr>
              <a:t>Language is </a:t>
            </a:r>
            <a:r>
              <a:rPr lang="en-US" sz="6700" dirty="0">
                <a:solidFill>
                  <a:srgbClr val="80BE63"/>
                </a:solidFill>
                <a:latin typeface="Palatino Linotype" panose="02040502050505030304" pitchFamily="18" charset="0"/>
              </a:rPr>
              <a:t>Ambiguous</a:t>
            </a:r>
            <a:endParaRPr lang="en-US" sz="6700" dirty="0">
              <a:solidFill>
                <a:srgbClr val="80BE63"/>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7799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892056-67EC-41A2-A3B1-FE29345E2CED}"/>
              </a:ext>
            </a:extLst>
          </p:cNvPr>
          <p:cNvSpPr>
            <a:spLocks noGrp="1"/>
          </p:cNvSpPr>
          <p:nvPr>
            <p:ph type="title"/>
          </p:nvPr>
        </p:nvSpPr>
        <p:spPr>
          <a:xfrm>
            <a:off x="0" y="5451101"/>
            <a:ext cx="12192000" cy="596153"/>
          </a:xfrm>
          <a:noFill/>
        </p:spPr>
        <p:txBody>
          <a:bodyPr>
            <a:noAutofit/>
          </a:bodyPr>
          <a:lstStyle/>
          <a:p>
            <a:pPr algn="ct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r>
              <a:rPr lang="en-US" sz="3200" dirty="0">
                <a:solidFill>
                  <a:schemeClr val="tx1">
                    <a:lumMod val="65000"/>
                    <a:lumOff val="35000"/>
                  </a:schemeClr>
                </a:solidFill>
              </a:rPr>
              <a:t>     “Alexa, play some funky music…”</a:t>
            </a:r>
            <a:endParaRPr lang="en-US" sz="3200" dirty="0">
              <a:solidFill>
                <a:schemeClr val="tx1">
                  <a:lumMod val="65000"/>
                  <a:lumOff val="35000"/>
                </a:schemeClr>
              </a:solidFill>
              <a:cs typeface="Segoe UI Light" panose="020B0502040204020203" pitchFamily="34" charset="0"/>
            </a:endParaRPr>
          </a:p>
        </p:txBody>
      </p:sp>
      <p:pic>
        <p:nvPicPr>
          <p:cNvPr id="1030" name="Picture 6">
            <a:extLst>
              <a:ext uri="{FF2B5EF4-FFF2-40B4-BE49-F238E27FC236}">
                <a16:creationId xmlns:a16="http://schemas.microsoft.com/office/drawing/2014/main" id="{6DF85C2F-E3E3-41E9-9043-571EB57F2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957" y="1837177"/>
            <a:ext cx="3598085" cy="3183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42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oject Jupyter - Wikipedia">
            <a:extLst>
              <a:ext uri="{FF2B5EF4-FFF2-40B4-BE49-F238E27FC236}">
                <a16:creationId xmlns:a16="http://schemas.microsoft.com/office/drawing/2014/main" id="{D47FA80A-C63A-4289-A2E5-C40C439B3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516" y="1754685"/>
            <a:ext cx="2888968" cy="334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
        <p:nvSpPr>
          <p:cNvPr id="2" name="TextBox 1">
            <a:extLst>
              <a:ext uri="{FF2B5EF4-FFF2-40B4-BE49-F238E27FC236}">
                <a16:creationId xmlns:a16="http://schemas.microsoft.com/office/drawing/2014/main" id="{6BFB636B-A53B-4440-BB08-2D4D4070552E}"/>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A Tour of NLP Applications</a:t>
            </a:r>
          </a:p>
          <a:p>
            <a:pPr algn="ctr"/>
            <a:r>
              <a:rPr lang="en-US" sz="3600" dirty="0">
                <a:solidFill>
                  <a:schemeClr val="tx1">
                    <a:lumMod val="65000"/>
                    <a:lumOff val="35000"/>
                  </a:schemeClr>
                </a:solidFill>
                <a:latin typeface="Palatino Linotype" panose="02040502050505030304" pitchFamily="18" charset="0"/>
              </a:rPr>
              <a:t>01.1_nlp_tour.ipynb</a:t>
            </a:r>
            <a:endParaRPr lang="en-US" sz="3600" dirty="0"/>
          </a:p>
        </p:txBody>
      </p:sp>
    </p:spTree>
    <p:extLst>
      <p:ext uri="{BB962C8B-B14F-4D97-AF65-F5344CB8AC3E}">
        <p14:creationId xmlns:p14="http://schemas.microsoft.com/office/powerpoint/2010/main" val="23888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3787</TotalTime>
  <Words>2099</Words>
  <Application>Microsoft Office PowerPoint</Application>
  <PresentationFormat>Widescreen</PresentationFormat>
  <Paragraphs>124</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Courier New</vt:lpstr>
      <vt:lpstr>Lato</vt:lpstr>
      <vt:lpstr>Palatino Linotype</vt:lpstr>
      <vt:lpstr>Wingdings</vt:lpstr>
      <vt:lpstr>Office Theme</vt:lpstr>
      <vt:lpstr>PowerPoint Presentation</vt:lpstr>
      <vt:lpstr>PowerPoint Presentation</vt:lpstr>
      <vt:lpstr>PowerPoint Presentation</vt:lpstr>
      <vt:lpstr>PowerPoint Presentation</vt:lpstr>
      <vt:lpstr>PowerPoint Presentation</vt:lpstr>
      <vt:lpstr>             Language is Ambiguous</vt:lpstr>
      <vt:lpstr>             “Alexa, play some funky music…”</vt:lpstr>
      <vt:lpstr>PowerPoint Presentation</vt:lpstr>
      <vt:lpstr>PowerPoint Presentation</vt:lpstr>
      <vt:lpstr>    Data Pre-Processing &amp; Cleaning</vt:lpstr>
      <vt:lpstr>    Tokenization</vt:lpstr>
      <vt:lpstr>Stop Word Removal “the”, “of”, “an”, etc.</vt:lpstr>
      <vt:lpstr>    Stemming &amp; Lemmatization</vt:lpstr>
      <vt:lpstr>    One-Hot Encoding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328</cp:revision>
  <dcterms:created xsi:type="dcterms:W3CDTF">2021-03-18T17:30:04Z</dcterms:created>
  <dcterms:modified xsi:type="dcterms:W3CDTF">2022-05-25T17:42:55Z</dcterms:modified>
</cp:coreProperties>
</file>