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300" r:id="rId3"/>
    <p:sldId id="301" r:id="rId4"/>
    <p:sldId id="295" r:id="rId5"/>
    <p:sldId id="296" r:id="rId6"/>
    <p:sldId id="302" r:id="rId7"/>
    <p:sldId id="333" r:id="rId8"/>
    <p:sldId id="257" r:id="rId9"/>
    <p:sldId id="328" r:id="rId10"/>
    <p:sldId id="331" r:id="rId11"/>
    <p:sldId id="330" r:id="rId12"/>
    <p:sldId id="332" r:id="rId13"/>
    <p:sldId id="323" r:id="rId14"/>
    <p:sldId id="327" r:id="rId15"/>
    <p:sldId id="347" r:id="rId16"/>
    <p:sldId id="346" r:id="rId17"/>
    <p:sldId id="3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82989" autoAdjust="0"/>
  </p:normalViewPr>
  <p:slideViewPr>
    <p:cSldViewPr snapToGrid="0" showGuides="1">
      <p:cViewPr varScale="1">
        <p:scale>
          <a:sx n="61" d="100"/>
          <a:sy n="61" d="100"/>
        </p:scale>
        <p:origin x="816" y="6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Cleaning options – 3 basic options:</a:t>
            </a:r>
          </a:p>
          <a:p>
            <a:pPr algn="l"/>
            <a:endParaRPr lang="en-US" sz="1200" b="0" i="0" u="none" strike="noStrike" baseline="0" dirty="0">
              <a:latin typeface="+mn-lt"/>
            </a:endParaRPr>
          </a:p>
          <a:p>
            <a:pPr marL="228600" indent="-228600" algn="l">
              <a:buAutoNum type="arabicPeriod"/>
            </a:pPr>
            <a:r>
              <a:rPr lang="en-US" sz="1200" b="0" i="0" u="none" strike="noStrike" baseline="0" dirty="0">
                <a:latin typeface="+mn-lt"/>
              </a:rPr>
              <a:t>Normalize case – we usually don't want "car", "CAR", "Car", and "caR" to be treated as separate entities. To do so, we typically convert all text into lowercase (we could also convert it into uppercase if we wanted).</a:t>
            </a:r>
          </a:p>
          <a:p>
            <a:pPr marL="228600" indent="-228600" algn="l">
              <a:buAutoNum type="arabicPeriod"/>
            </a:pPr>
            <a:r>
              <a:rPr lang="en-US" sz="1200" b="0" i="0" u="none" strike="noStrike" baseline="0" dirty="0">
                <a:latin typeface="+mn-lt"/>
              </a:rPr>
              <a:t>Remove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marL="228600" indent="-228600" algn="l">
              <a:buAutoNum type="arabicPeriod"/>
            </a:pPr>
            <a:r>
              <a:rPr lang="en-US" sz="1200" b="0" i="0" u="none" strike="noStrike" baseline="0" dirty="0">
                <a:latin typeface="+mn-lt"/>
              </a:rPr>
              <a:t>A lot of terms that don't add a lot of information/value. These are typically referred to as "</a:t>
            </a:r>
            <a:r>
              <a:rPr lang="en-US" sz="1200" b="1" i="0" u="none" strike="noStrike" baseline="0" dirty="0">
                <a:latin typeface="+mn-lt"/>
              </a:rPr>
              <a:t>stop words</a:t>
            </a:r>
            <a:r>
              <a:rPr lang="en-US" sz="1200" b="0" i="0" u="none" strike="noStrike" baseline="0" dirty="0">
                <a:latin typeface="+mn-lt"/>
              </a:rPr>
              <a:t>". We can think of these as belonging to two broad categories:</a:t>
            </a:r>
          </a:p>
          <a:p>
            <a:pPr marL="685800" lvl="1" indent="-2286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685800" lvl="1" indent="-2286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90287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solidFill>
                  <a:schemeClr val="tx1">
                    <a:lumMod val="65000"/>
                    <a:lumOff val="35000"/>
                  </a:schemeClr>
                </a:solidFill>
                <a:latin typeface="Palatino Linotype" panose="02040502050505030304" pitchFamily="18" charset="0"/>
              </a:rPr>
              <a:t>Today’s second notebook contains three data prep exercises, with a fourth one that is optional:</a:t>
            </a:r>
          </a:p>
          <a:p>
            <a:pPr marL="0" indent="0">
              <a:buFont typeface="Arial" panose="020B0604020202020204" pitchFamily="34" charset="0"/>
              <a:buNone/>
            </a:pPr>
            <a:endParaRPr lang="en-US" sz="1200" dirty="0">
              <a:solidFill>
                <a:schemeClr val="tx1">
                  <a:lumMod val="65000"/>
                  <a:lumOff val="35000"/>
                </a:schemeClr>
              </a:solidFill>
              <a:latin typeface="Palatino Linotype" panose="02040502050505030304" pitchFamily="18" charset="0"/>
            </a:endParaRP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4.01 (Tokenization, Case Normalization, and Stop Word Removal) – page 166</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4.02 (Stemming our Data) – page 172</a:t>
            </a:r>
          </a:p>
          <a:p>
            <a:pPr marL="171450" indent="-171450">
              <a:buFont typeface="Arial" panose="020B0604020202020204" pitchFamily="34" charset="0"/>
              <a:buChar char="•"/>
            </a:pPr>
            <a:r>
              <a:rPr lang="en-US" sz="1200" dirty="0">
                <a:solidFill>
                  <a:schemeClr val="tx1">
                    <a:lumMod val="65000"/>
                    <a:lumOff val="35000"/>
                  </a:schemeClr>
                </a:solidFill>
                <a:latin typeface="Palatino Linotype" panose="02040502050505030304" pitchFamily="18" charset="0"/>
              </a:rPr>
              <a:t>4.03 (</a:t>
            </a:r>
            <a:r>
              <a:rPr lang="en-US" sz="1200" b="0" i="0" dirty="0">
                <a:solidFill>
                  <a:schemeClr val="tx1">
                    <a:lumMod val="65000"/>
                    <a:lumOff val="35000"/>
                  </a:schemeClr>
                </a:solidFill>
                <a:effectLst/>
                <a:latin typeface="Palatino Linotype" panose="02040502050505030304" pitchFamily="18" charset="0"/>
              </a:rPr>
              <a:t>Creating One-Hot Encoding for Our Data</a:t>
            </a:r>
            <a:r>
              <a:rPr lang="en-US" sz="1200" dirty="0">
                <a:solidFill>
                  <a:schemeClr val="tx1">
                    <a:lumMod val="65000"/>
                    <a:lumOff val="35000"/>
                  </a:schemeClr>
                </a:solidFill>
                <a:latin typeface="Palatino Linotype" panose="02040502050505030304" pitchFamily="18" charset="0"/>
              </a:rPr>
              <a:t>) – page 181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cs typeface="Segoe UI Light" panose="020B0502040204020203" pitchFamily="34" charset="0"/>
              </a:rPr>
              <a:t>4.04 (Document Term Matrix with TF-IDF) - Page 188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Natural language Processing (NLP) lies at the intersection of AI, linguistics, and computer science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 NLP model mimics human language abilities but has no human-level understanding – </a:t>
            </a:r>
            <a:r>
              <a:rPr lang="en-US" b="1" i="0" dirty="0">
                <a:solidFill>
                  <a:srgbClr val="3C3C3B"/>
                </a:solidFill>
                <a:effectLst/>
                <a:latin typeface="+mn-lt"/>
              </a:rPr>
              <a:t>key point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NLP systems play a statistical game – given a set of words, the next word in the sequence ought to be x because of the probabilities learned from the training data.  The game is played by assigning numbers to words and finding useful statistical relationships between those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Not even a glimmer of understanding – the same holds true for CNNs which have no actual understanding of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field that studies language from an AI perspective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As is the case with any neural network, the model itself has no human-like understanding of the examples it sees.  For example, a convolutional neural network can identify objects in photos without having any actual understanding of the photo.  The model is simply playing a statistical game with the pixels presented to it.  Likewise,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a:t>
            </a:r>
            <a:r>
              <a:rPr lang="en-US" b="0" i="0" u="sng" dirty="0">
                <a:solidFill>
                  <a:srgbClr val="3C3C3B"/>
                </a:solidFill>
                <a:effectLst/>
                <a:latin typeface="+mn-lt"/>
              </a:rPr>
              <a:t>no knowledge that there is even a thing such as language</a:t>
            </a:r>
            <a:r>
              <a:rPr lang="en-US" b="0" i="0" dirty="0">
                <a:solidFill>
                  <a:srgbClr val="3C3C3B"/>
                </a:solidFill>
                <a:effectLst/>
                <a:latin typeface="+mn-lt"/>
              </a:rPr>
              <a:t>, or that the </a:t>
            </a:r>
            <a:r>
              <a:rPr lang="en-US" b="0" i="0" u="sng" dirty="0">
                <a:solidFill>
                  <a:srgbClr val="3C3C3B"/>
                </a:solidFill>
                <a:effectLst/>
                <a:latin typeface="+mn-lt"/>
              </a:rPr>
              <a:t>objects they manipulate have semantic meanings</a:t>
            </a:r>
            <a:r>
              <a:rPr lang="en-US" b="0" i="0" dirty="0">
                <a:solidFill>
                  <a:srgbClr val="3C3C3B"/>
                </a:solidFill>
                <a:effectLst/>
                <a:latin typeface="+mn-lt"/>
              </a:rPr>
              <a:t>. As always, the system is using statistics to generate outputs that we declare to be acceptable in a particular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a:t>
            </a:r>
          </a:p>
          <a:p>
            <a:pPr algn="l"/>
            <a:endParaRPr lang="en-US" b="0" i="0" dirty="0">
              <a:solidFill>
                <a:srgbClr val="3C3C3B"/>
              </a:solidFill>
              <a:effectLst/>
              <a:latin typeface="+mn-lt"/>
            </a:endParaRPr>
          </a:p>
          <a:p>
            <a:pPr algn="l"/>
            <a:r>
              <a:rPr lang="en-US" b="0" i="0" dirty="0">
                <a:solidFill>
                  <a:srgbClr val="3C3C3B"/>
                </a:solidFill>
                <a:effectLst/>
                <a:latin typeface="+mn-lt"/>
              </a:rPr>
              <a:t>NLP enables applications in the five primary categories shown here.  Specific applications include the following:</a:t>
            </a:r>
          </a:p>
          <a:p>
            <a:pPr algn="l"/>
            <a:endParaRPr lang="en-US" b="0" i="0" dirty="0">
              <a:solidFill>
                <a:srgbClr val="3C3C3B"/>
              </a:solidFill>
              <a:effectLst/>
              <a:latin typeface="+mn-lt"/>
            </a:endParaRPr>
          </a:p>
          <a:p>
            <a:pPr marL="228600" indent="-228600" algn="l">
              <a:buFont typeface="+mj-lt"/>
              <a:buAutoNum type="arabicPeriod"/>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228600" indent="-228600" algn="l">
              <a:buFont typeface="+mj-lt"/>
              <a:buAutoNum type="arabicPeriod"/>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228600" indent="-228600" algn="l">
              <a:buFont typeface="+mj-lt"/>
              <a:buAutoNum type="arabicPeriod"/>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228600" indent="-228600" algn="l">
              <a:buFont typeface="+mj-lt"/>
              <a:buAutoNum type="arabicPeriod"/>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 (Named Entity Recognition – person, place, organization, or object)</a:t>
            </a:r>
          </a:p>
          <a:p>
            <a:pPr marL="228600" indent="-228600" algn="l">
              <a:buFont typeface="+mj-lt"/>
              <a:buAutoNum type="arabicPeriod"/>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228600" indent="-228600" algn="l">
              <a:buFont typeface="+mj-lt"/>
              <a:buAutoNum type="arabicPeriod"/>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Here are three examples:</a:t>
            </a:r>
          </a:p>
          <a:p>
            <a:pPr algn="l"/>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Consider the following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marL="228600" indent="-228600" algn="l">
              <a:buAutoNum type="arabicPeriod"/>
            </a:pPr>
            <a:r>
              <a:rPr lang="en-US" b="0" i="0" dirty="0">
                <a:solidFill>
                  <a:srgbClr val="3C3C3B"/>
                </a:solidFill>
                <a:effectLst/>
                <a:latin typeface="+mn-lt"/>
              </a:rPr>
              <a:t>Let's consider another sentence: “</a:t>
            </a:r>
            <a:r>
              <a:rPr lang="en-US" b="0" i="1" dirty="0">
                <a:solidFill>
                  <a:srgbClr val="3C3C3B"/>
                </a:solidFill>
                <a:effectLst/>
                <a:latin typeface="+mn-lt"/>
              </a:rPr>
              <a:t>Bob convinced Robin to buy a television for himself.</a:t>
            </a:r>
            <a:r>
              <a:rPr lang="en-US" b="0" i="0" dirty="0">
                <a:solidFill>
                  <a:srgbClr val="3C3C3B"/>
                </a:solidFill>
                <a:effectLst/>
                <a:latin typeface="+mn-lt"/>
              </a:rPr>
              <a:t>" Who was the TV bought for – Bob or Robin? This is another case of ambiguity that we may be able to resolve with more context, but again, it may be very difficult for a machine/program.</a:t>
            </a:r>
          </a:p>
          <a:p>
            <a:pPr marL="228600" indent="-228600" algn="l">
              <a:buAutoNum type="arabicPeriod"/>
            </a:pPr>
            <a:r>
              <a:rPr lang="en-US" b="0" i="0" dirty="0">
                <a:solidFill>
                  <a:srgbClr val="3C3C3B"/>
                </a:solidFill>
                <a:effectLst/>
                <a:latin typeface="+mn-lt"/>
              </a:rPr>
              <a:t>And finally, this sentence: "</a:t>
            </a:r>
            <a:r>
              <a:rPr lang="en-US" b="0" i="1" dirty="0">
                <a:solidFill>
                  <a:srgbClr val="3C3C3B"/>
                </a:solidFill>
                <a:effectLst/>
                <a:latin typeface="+mn-lt"/>
              </a:rPr>
              <a:t>Robin has quit skydiving.</a:t>
            </a:r>
            <a:r>
              <a:rPr lang="en-US" b="0" i="0" dirty="0">
                <a:solidFill>
                  <a:srgbClr val="3C3C3B"/>
                </a:solidFill>
                <a:effectLst/>
                <a:latin typeface="+mn-lt"/>
              </a:rPr>
              <a:t>" This sentence implies that Robin was once an active skydiver.  However, this presupposition is hard for a machine to infer.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Deep learning enables many NLP tasks.</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Prior to deep neural networks, sentiment analysis, translation, and chatbots required a lot of manual intervention.</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0" indent="0" algn="l">
              <a:buNone/>
            </a:pPr>
            <a:r>
              <a:rPr lang="en-US" b="0" i="0" dirty="0">
                <a:solidFill>
                  <a:srgbClr val="3C3C3B"/>
                </a:solidFill>
                <a:effectLst/>
                <a:latin typeface="Calibri" panose="020F0502020204030204" pitchFamily="34" charset="0"/>
                <a:cs typeface="Calibri" panose="020F0502020204030204" pitchFamily="34" charset="0"/>
              </a:rPr>
              <a:t>=====</a:t>
            </a:r>
          </a:p>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4659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mn-lt"/>
              </a:rPr>
              <a:t>Data pre-processing &amp; cleaning accounts for 80+% of the time on an AI project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staging</a:t>
            </a:r>
            <a:r>
              <a:rPr lang="en-US" b="0" i="0" dirty="0">
                <a:solidFill>
                  <a:srgbClr val="3C3C3B"/>
                </a:solidFill>
                <a:effectLst/>
                <a:latin typeface="+mn-lt"/>
              </a:rPr>
              <a:t>: all activities associated with cleaning and prepping data sets – this is critically important (Andrew Ng initiative)</a:t>
            </a:r>
          </a:p>
          <a:p>
            <a:pPr marL="228600" indent="-228600">
              <a:buAutoNum type="arabicPeriod"/>
            </a:pPr>
            <a:r>
              <a:rPr lang="en-US" b="0" i="0" dirty="0">
                <a:solidFill>
                  <a:srgbClr val="3C3C3B"/>
                </a:solidFill>
                <a:effectLst/>
                <a:latin typeface="+mn-lt"/>
              </a:rPr>
              <a:t>Since 1950’s, programmers have been saying, “Garbage in, Garbage out.”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representation</a:t>
            </a:r>
            <a:r>
              <a:rPr lang="en-US" b="0" i="0" dirty="0">
                <a:solidFill>
                  <a:srgbClr val="3C3C3B"/>
                </a:solidFill>
                <a:effectLst/>
                <a:latin typeface="+mn-lt"/>
              </a:rPr>
              <a:t> is a key NLP process:</a:t>
            </a:r>
          </a:p>
          <a:p>
            <a:pPr marL="685800" lvl="1" indent="-228600">
              <a:buAutoNum type="arabicPeriod"/>
            </a:pPr>
            <a:r>
              <a:rPr lang="en-US" b="0" i="0" dirty="0">
                <a:solidFill>
                  <a:srgbClr val="3C3C3B"/>
                </a:solidFill>
                <a:effectLst/>
                <a:latin typeface="+mn-lt"/>
              </a:rPr>
              <a:t>Representation is converting raw text into something the computer understands</a:t>
            </a:r>
          </a:p>
          <a:p>
            <a:pPr marL="685800" lvl="1" indent="-228600">
              <a:buAutoNum type="arabicPeriod"/>
            </a:pPr>
            <a:r>
              <a:rPr lang="en-US" b="0" i="0" dirty="0">
                <a:solidFill>
                  <a:srgbClr val="3C3C3B"/>
                </a:solidFill>
                <a:effectLst/>
                <a:latin typeface="+mn-lt"/>
              </a:rPr>
              <a:t>Word embeddings – now popular (deep learning text representation) – topic of next NLP workshop</a:t>
            </a:r>
            <a:endParaRPr lang="en-US" b="1"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a:t>
            </a:r>
          </a:p>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The first step in preprocessing is usually </a:t>
            </a:r>
            <a:r>
              <a:rPr lang="en-US" sz="1200" b="1" i="0" u="none" strike="noStrike" baseline="0" dirty="0">
                <a:latin typeface="+mn-lt"/>
              </a:rPr>
              <a:t>tokenization </a:t>
            </a:r>
            <a:r>
              <a:rPr lang="en-US" sz="1200" b="0" i="0" u="none" strike="noStrike" baseline="0" dirty="0">
                <a:latin typeface="+mn-lt"/>
              </a:rPr>
              <a:t>– splitting the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This token can be a paragraph, sentence, word, or even a character. If you want to separate a paragraph into sentences, then you would tokenize the paragraph into sentences. If you want to separate the words in a sentence, then you would tokenize the sentence into words.</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1191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“CAR”, “Car”, and “caR”</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79C6BCB0-4DCB-4C18-9EA4-322F2C1F55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endParaRPr lang="en-US" sz="3600" dirty="0"/>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6" name="TextBox 5">
            <a:extLst>
              <a:ext uri="{FF2B5EF4-FFF2-40B4-BE49-F238E27FC236}">
                <a16:creationId xmlns:a16="http://schemas.microsoft.com/office/drawing/2014/main" id="{14313FBB-CF4B-4855-A8EB-7E2C02FFF698}"/>
              </a:ext>
            </a:extLst>
          </p:cNvPr>
          <p:cNvSpPr txBox="1"/>
          <p:nvPr/>
        </p:nvSpPr>
        <p:spPr>
          <a:xfrm>
            <a:off x="0" y="3291840"/>
            <a:ext cx="12192000" cy="1631216"/>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Data Cleaning</a:t>
            </a:r>
          </a:p>
          <a:p>
            <a:pPr algn="ctr"/>
            <a:r>
              <a:rPr lang="en-US" sz="3600" dirty="0">
                <a:solidFill>
                  <a:schemeClr val="tx1">
                    <a:lumMod val="65000"/>
                    <a:lumOff val="35000"/>
                  </a:schemeClr>
                </a:solidFill>
                <a:latin typeface="Palatino Linotype" panose="02040502050505030304" pitchFamily="18" charset="0"/>
              </a:rPr>
              <a:t>01.2_data_cleaning.ipynb</a:t>
            </a:r>
          </a:p>
          <a:p>
            <a:pPr algn="ctr"/>
            <a:r>
              <a:rPr lang="en-US" sz="2800" dirty="0">
                <a:solidFill>
                  <a:schemeClr val="tx1">
                    <a:lumMod val="65000"/>
                    <a:lumOff val="35000"/>
                  </a:schemeClr>
                </a:solidFill>
                <a:latin typeface="Palatino Linotype" panose="02040502050505030304" pitchFamily="18" charset="0"/>
              </a:rPr>
              <a:t>(4.04: Document Term Matrix with TF-IDF)</a:t>
            </a:r>
            <a:endParaRPr lang="en-US" sz="28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7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799944" y="3567896"/>
            <a:ext cx="1482954"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5419750" y="2337435"/>
            <a:ext cx="1757894"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3036386" y="2337435"/>
            <a:ext cx="1757894"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sp>
        <p:nvSpPr>
          <p:cNvPr id="12" name="Rectangle 11">
            <a:extLst>
              <a:ext uri="{FF2B5EF4-FFF2-40B4-BE49-F238E27FC236}">
                <a16:creationId xmlns:a16="http://schemas.microsoft.com/office/drawing/2014/main" id="{8F83821C-3A0E-4A25-A9C8-69146CE3B874}"/>
              </a:ext>
            </a:extLst>
          </p:cNvPr>
          <p:cNvSpPr/>
          <p:nvPr/>
        </p:nvSpPr>
        <p:spPr>
          <a:xfrm>
            <a:off x="3036385" y="3567896"/>
            <a:ext cx="1757895"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sp>
        <p:nvSpPr>
          <p:cNvPr id="14" name="Rectangle 13">
            <a:extLst>
              <a:ext uri="{FF2B5EF4-FFF2-40B4-BE49-F238E27FC236}">
                <a16:creationId xmlns:a16="http://schemas.microsoft.com/office/drawing/2014/main" id="{4294EF1F-50C2-4C3B-80DC-74C7D03E62F6}"/>
              </a:ext>
            </a:extLst>
          </p:cNvPr>
          <p:cNvSpPr/>
          <p:nvPr/>
        </p:nvSpPr>
        <p:spPr>
          <a:xfrm>
            <a:off x="5419749" y="3567896"/>
            <a:ext cx="1757893"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sp>
        <p:nvSpPr>
          <p:cNvPr id="16" name="Rectangle 15">
            <a:extLst>
              <a:ext uri="{FF2B5EF4-FFF2-40B4-BE49-F238E27FC236}">
                <a16:creationId xmlns:a16="http://schemas.microsoft.com/office/drawing/2014/main" id="{D641EAC9-1F0C-490E-A240-22DFF4823135}"/>
              </a:ext>
            </a:extLst>
          </p:cNvPr>
          <p:cNvSpPr/>
          <p:nvPr/>
        </p:nvSpPr>
        <p:spPr>
          <a:xfrm>
            <a:off x="7799944" y="2337435"/>
            <a:ext cx="1482954" cy="753006"/>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extBox 1">
            <a:extLst>
              <a:ext uri="{FF2B5EF4-FFF2-40B4-BE49-F238E27FC236}">
                <a16:creationId xmlns:a16="http://schemas.microsoft.com/office/drawing/2014/main" id="{6BFB636B-A53B-4440-BB08-2D4D4070552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Tour of NLP Applications</a:t>
            </a:r>
          </a:p>
          <a:p>
            <a:pPr algn="ctr"/>
            <a:r>
              <a:rPr lang="en-US" sz="3600" dirty="0">
                <a:solidFill>
                  <a:schemeClr val="tx1">
                    <a:lumMod val="65000"/>
                    <a:lumOff val="35000"/>
                  </a:schemeClr>
                </a:solidFill>
                <a:latin typeface="Palatino Linotype" panose="02040502050505030304" pitchFamily="18" charset="0"/>
              </a:rPr>
              <a:t>01.1_nlp_tour.ipynb</a:t>
            </a:r>
            <a:endParaRPr lang="en-US" sz="3600" dirty="0"/>
          </a:p>
        </p:txBody>
      </p:sp>
    </p:spTree>
    <p:extLst>
      <p:ext uri="{BB962C8B-B14F-4D97-AF65-F5344CB8AC3E}">
        <p14:creationId xmlns:p14="http://schemas.microsoft.com/office/powerpoint/2010/main" val="2388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3791</TotalTime>
  <Words>2099</Words>
  <Application>Microsoft Office PowerPoint</Application>
  <PresentationFormat>Widescreen</PresentationFormat>
  <Paragraphs>124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             Language is Ambiguous</vt:lpstr>
      <vt:lpstr>             “Alexa, play some funky music…”</vt:lpstr>
      <vt:lpstr>PowerPoint Presentation</vt:lpstr>
      <vt:lpstr>PowerPoint Presentation</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330</cp:revision>
  <dcterms:created xsi:type="dcterms:W3CDTF">2021-03-18T17:30:04Z</dcterms:created>
  <dcterms:modified xsi:type="dcterms:W3CDTF">2022-10-12T18:29:05Z</dcterms:modified>
</cp:coreProperties>
</file>