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26" r:id="rId2"/>
    <p:sldId id="311" r:id="rId3"/>
    <p:sldId id="328" r:id="rId4"/>
    <p:sldId id="330" r:id="rId5"/>
    <p:sldId id="331" r:id="rId6"/>
    <p:sldId id="332" r:id="rId7"/>
    <p:sldId id="333" r:id="rId8"/>
    <p:sldId id="334" r:id="rId9"/>
    <p:sldId id="302" r:id="rId10"/>
    <p:sldId id="305" r:id="rId11"/>
    <p:sldId id="303" r:id="rId12"/>
    <p:sldId id="304" r:id="rId13"/>
    <p:sldId id="309" r:id="rId14"/>
    <p:sldId id="310" r:id="rId15"/>
    <p:sldId id="308" r:id="rId16"/>
    <p:sldId id="323" r:id="rId17"/>
    <p:sldId id="329" r:id="rId18"/>
    <p:sldId id="300" r:id="rId19"/>
    <p:sldId id="30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9AC3"/>
    <a:srgbClr val="80BE6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51" autoAdjust="0"/>
    <p:restoredTop sz="65517" autoAdjust="0"/>
  </p:normalViewPr>
  <p:slideViewPr>
    <p:cSldViewPr snapToGrid="0" showGuides="1">
      <p:cViewPr varScale="1">
        <p:scale>
          <a:sx n="71" d="100"/>
          <a:sy n="71" d="100"/>
        </p:scale>
        <p:origin x="552" y="60"/>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3/3/2022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a:solidFill>
                  <a:srgbClr val="292929"/>
                </a:solidFill>
                <a:effectLst/>
                <a:latin typeface="+mn-lt"/>
              </a:rPr>
              <a:t>Last week, we talked about text representation, and our textbook presented three </a:t>
            </a:r>
            <a:r>
              <a:rPr lang="en-US" sz="1200" b="0" i="0" u="none" strike="noStrike" baseline="0" dirty="0">
                <a:latin typeface="+mn-lt"/>
              </a:rPr>
              <a:t>“classical” approaches to accomplishing this task: </a:t>
            </a:r>
          </a:p>
          <a:p>
            <a:pPr algn="l"/>
            <a:endParaRPr lang="en-US" sz="1200" b="0" i="0" u="none" strike="noStrike" baseline="0" dirty="0">
              <a:latin typeface="+mn-lt"/>
            </a:endParaRPr>
          </a:p>
          <a:p>
            <a:pPr marL="342900" indent="-342900" algn="l">
              <a:buAutoNum type="arabicPeriod"/>
            </a:pPr>
            <a:r>
              <a:rPr lang="en-US" sz="1200" b="0" i="0" u="none" strike="noStrike" baseline="0" dirty="0">
                <a:latin typeface="+mn-lt"/>
              </a:rPr>
              <a:t>One-hot encoding, where the feature for a term was simply marking its presence in a document. </a:t>
            </a:r>
          </a:p>
          <a:p>
            <a:pPr marL="342900" indent="-342900" algn="l">
              <a:buAutoNum type="arabicPeriod"/>
            </a:pPr>
            <a:r>
              <a:rPr lang="en-US" sz="1200" b="0" i="0" u="none" strike="noStrike" baseline="0" dirty="0">
                <a:latin typeface="+mn-lt"/>
              </a:rPr>
              <a:t>The count/frequency-based approach attempted to add the importance of the term by using its frequency in a document. </a:t>
            </a:r>
          </a:p>
          <a:p>
            <a:pPr marL="342900" indent="-342900" algn="l">
              <a:buAutoNum type="arabicPeriod"/>
            </a:pPr>
            <a:r>
              <a:rPr lang="en-US" sz="1200" b="0" i="0" u="none" strike="noStrike" baseline="0" dirty="0">
                <a:latin typeface="+mn-lt"/>
              </a:rPr>
              <a:t>And finally, the TF-IDF approach attempted to use a "normalized" importance value of the term, factoring in how common the term is across the documents.</a:t>
            </a:r>
            <a:endParaRPr lang="en-US" sz="1200" b="0" i="0" dirty="0">
              <a:solidFill>
                <a:srgbClr val="292929"/>
              </a:solidFill>
              <a:effectLst/>
              <a:latin typeface="+mn-lt"/>
            </a:endParaRPr>
          </a:p>
          <a:p>
            <a:pPr algn="l"/>
            <a:endParaRPr lang="en-US" sz="1200" b="0" i="0" dirty="0">
              <a:solidFill>
                <a:srgbClr val="29292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92929"/>
                </a:solidFill>
                <a:effectLst/>
                <a:latin typeface="+mn-lt"/>
              </a:rPr>
              <a:t>In today’s workshop, we’re going to look at word embeddings, a popular way to represent text.  So, what exactly are word embeddings? Loosely speaking, they are vector representations of a particular word.  Word embeddings capture the context of a word in a document, semantic and syntactic similarity, as well as relation to other words, etc..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Now, let us create a </a:t>
            </a:r>
            <a:r>
              <a:rPr lang="en-US" b="1" i="0" dirty="0">
                <a:solidFill>
                  <a:srgbClr val="292929"/>
                </a:solidFill>
                <a:effectLst/>
                <a:latin typeface="+mn-lt"/>
              </a:rPr>
              <a:t>one-hot encoded </a:t>
            </a:r>
            <a:r>
              <a:rPr lang="en-US" b="0" i="0" dirty="0">
                <a:solidFill>
                  <a:srgbClr val="292929"/>
                </a:solidFill>
                <a:effectLst/>
                <a:latin typeface="+mn-lt"/>
              </a:rPr>
              <a:t>vector for each of these words in V. The length of our one-hot encoded vector would be equal to the size of V (= 5). We would have a vector of zeros except for the element at the index representing the corresponding word in the vocabulary. That particular element would be one. </a:t>
            </a:r>
          </a:p>
          <a:p>
            <a:pPr algn="l"/>
            <a:endParaRPr lang="en-US" b="0" i="0" dirty="0">
              <a:solidFill>
                <a:srgbClr val="292929"/>
              </a:solidFill>
              <a:effectLst/>
              <a:latin typeface="+mn-lt"/>
            </a:endParaRPr>
          </a:p>
          <a:p>
            <a:pPr algn="l"/>
            <a:r>
              <a:rPr lang="en-US" b="0" i="0" dirty="0">
                <a:solidFill>
                  <a:srgbClr val="292929"/>
                </a:solidFill>
                <a:effectLst/>
                <a:latin typeface="+mn-lt"/>
              </a:rPr>
              <a:t>If we try to visualize these encodings, we can think of a 5-dimensional space, where each word occupies one of the dimensions and has nothing to do with the rest (no projection along the other dimensions). This means ‘good’ and ‘great’ are as different as ‘day’ and ‘have’, which is not true.</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520658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The CBOW architecture takes the context of each word as the input and tries to predict the word for that context. Consider our example: </a:t>
            </a:r>
            <a:r>
              <a:rPr lang="en-US" b="0" i="1" dirty="0">
                <a:solidFill>
                  <a:srgbClr val="292929"/>
                </a:solidFill>
                <a:effectLst/>
                <a:latin typeface="+mn-lt"/>
              </a:rPr>
              <a:t>Have a good day.  </a:t>
            </a:r>
            <a:r>
              <a:rPr lang="en-US" b="0" i="0" dirty="0">
                <a:solidFill>
                  <a:srgbClr val="292929"/>
                </a:solidFill>
                <a:effectLst/>
                <a:latin typeface="+mn-lt"/>
              </a:rPr>
              <a:t>Let the input to the Neural Network be the three words – </a:t>
            </a:r>
            <a:r>
              <a:rPr lang="en-US" b="0" i="1" dirty="0">
                <a:solidFill>
                  <a:srgbClr val="292929"/>
                </a:solidFill>
                <a:effectLst/>
                <a:latin typeface="+mn-lt"/>
              </a:rPr>
              <a:t>have, a, good. </a:t>
            </a:r>
            <a:r>
              <a:rPr lang="en-US" b="0" i="0" dirty="0">
                <a:solidFill>
                  <a:srgbClr val="292929"/>
                </a:solidFill>
                <a:effectLst/>
                <a:latin typeface="+mn-lt"/>
              </a:rPr>
              <a:t>In this example, we want to predict a target word (</a:t>
            </a:r>
            <a:r>
              <a:rPr lang="en-US" b="0" i="1" dirty="0">
                <a:solidFill>
                  <a:srgbClr val="292929"/>
                </a:solidFill>
                <a:effectLst/>
                <a:latin typeface="+mn-lt"/>
              </a:rPr>
              <a:t>d</a:t>
            </a:r>
            <a:r>
              <a:rPr lang="en-US" b="0" i="0" dirty="0">
                <a:solidFill>
                  <a:srgbClr val="292929"/>
                </a:solidFill>
                <a:effectLst/>
                <a:latin typeface="+mn-lt"/>
              </a:rPr>
              <a:t>ay</a:t>
            </a:r>
            <a:r>
              <a:rPr lang="en-US" b="0" i="1" dirty="0">
                <a:solidFill>
                  <a:srgbClr val="292929"/>
                </a:solidFill>
                <a:effectLst/>
                <a:latin typeface="+mn-lt"/>
              </a:rPr>
              <a:t>) </a:t>
            </a:r>
            <a:r>
              <a:rPr lang="en-US" b="0" i="0" dirty="0">
                <a:solidFill>
                  <a:srgbClr val="292929"/>
                </a:solidFill>
                <a:effectLst/>
                <a:latin typeface="+mn-lt"/>
              </a:rPr>
              <a:t>using these context words.  More specifically, we use one hot encoding of the input words and measure the output error compared to one hot encoding of the target word, </a:t>
            </a:r>
            <a:r>
              <a:rPr lang="en-US" b="0" i="1" dirty="0">
                <a:solidFill>
                  <a:srgbClr val="292929"/>
                </a:solidFill>
                <a:effectLst/>
                <a:latin typeface="+mn-lt"/>
              </a:rPr>
              <a:t>d</a:t>
            </a:r>
            <a:r>
              <a:rPr lang="en-US" b="0" i="0" dirty="0">
                <a:solidFill>
                  <a:srgbClr val="292929"/>
                </a:solidFill>
                <a:effectLst/>
                <a:latin typeface="+mn-lt"/>
              </a:rPr>
              <a:t>ay in this case.</a:t>
            </a:r>
            <a:r>
              <a:rPr lang="en-US" b="0" i="1" dirty="0">
                <a:solidFill>
                  <a:srgbClr val="292929"/>
                </a:solidFill>
                <a:effectLst/>
                <a:latin typeface="+mn-lt"/>
              </a:rPr>
              <a:t> </a:t>
            </a:r>
            <a:r>
              <a:rPr lang="en-US" b="0" i="0" dirty="0">
                <a:solidFill>
                  <a:srgbClr val="292929"/>
                </a:solidFill>
                <a:effectLst/>
                <a:latin typeface="+mn-lt"/>
              </a:rPr>
              <a:t>In the process of predicting the target word, we learn its vector representation.</a:t>
            </a:r>
          </a:p>
          <a:p>
            <a:pPr algn="l"/>
            <a:endParaRPr lang="en-US" b="0" i="0" dirty="0">
              <a:solidFill>
                <a:srgbClr val="292929"/>
              </a:solidFill>
              <a:effectLst/>
              <a:latin typeface="+mn-lt"/>
            </a:endParaRPr>
          </a:p>
          <a:p>
            <a:pPr algn="l"/>
            <a:r>
              <a:rPr lang="en-US" b="0" i="0" dirty="0">
                <a:solidFill>
                  <a:srgbClr val="292929"/>
                </a:solidFill>
                <a:effectLst/>
                <a:latin typeface="+mn-lt"/>
              </a:rPr>
              <a:t>Let’s look deeper into the actual architecture.</a:t>
            </a:r>
          </a:p>
          <a:p>
            <a:pPr algn="l"/>
            <a:endParaRPr lang="en-US" b="0" i="0" dirty="0">
              <a:solidFill>
                <a:srgbClr val="292929"/>
              </a:solidFill>
              <a:effectLst/>
              <a:latin typeface="+mn-lt"/>
            </a:endParaRPr>
          </a:p>
          <a:p>
            <a:pPr algn="l"/>
            <a:r>
              <a:rPr lang="en-US" b="0" i="0" dirty="0">
                <a:solidFill>
                  <a:srgbClr val="292929"/>
                </a:solidFill>
                <a:effectLst/>
                <a:latin typeface="+mn-lt"/>
              </a:rPr>
              <a:t>The input to the neural network is a one hot encoded vector – labeled V for Vocabulary – of size N, with one input for each word. The hidden layer (D) contains M neurons or nodes, with the number of nodes or neurons in this layer set by Word2Vec’s size argument.  Word vector sizes vary, though dimensions of 768 and 1024 are common.  And finally, the output is a vector (labelled V for vocabulary) of size N, with each element being a softmax value.</a:t>
            </a:r>
          </a:p>
          <a:p>
            <a:pPr algn="l"/>
            <a:endParaRPr lang="en-US" b="0" i="0" dirty="0">
              <a:solidFill>
                <a:srgbClr val="292929"/>
              </a:solidFill>
              <a:effectLst/>
              <a:latin typeface="+mn-lt"/>
            </a:endParaRPr>
          </a:p>
          <a:p>
            <a:pPr algn="l"/>
            <a:r>
              <a:rPr lang="en-US" b="0" i="0" dirty="0">
                <a:solidFill>
                  <a:srgbClr val="292929"/>
                </a:solidFill>
                <a:effectLst/>
                <a:latin typeface="+mn-lt"/>
              </a:rPr>
              <a:t>Let’s review the terms in this image:</a:t>
            </a:r>
            <a:br>
              <a:rPr lang="en-US" b="0" i="0" dirty="0">
                <a:solidFill>
                  <a:srgbClr val="292929"/>
                </a:solidFill>
                <a:effectLst/>
                <a:latin typeface="+mn-lt"/>
              </a:rPr>
            </a:br>
            <a:r>
              <a:rPr lang="en-US" b="0" i="1" dirty="0">
                <a:solidFill>
                  <a:srgbClr val="292929"/>
                </a:solidFill>
                <a:effectLst/>
                <a:latin typeface="+mn-lt"/>
              </a:rPr>
              <a:t>- This is a simple neural network with 3 layers – input, hidden, and output.</a:t>
            </a:r>
          </a:p>
          <a:p>
            <a:pPr algn="l"/>
            <a:r>
              <a:rPr lang="en-US" b="0" i="1" dirty="0">
                <a:solidFill>
                  <a:srgbClr val="292929"/>
                </a:solidFill>
                <a:effectLst/>
                <a:latin typeface="+mn-lt"/>
              </a:rPr>
              <a:t>- W is the weight matrix that maps the input V to the hidden layer (a V*D dimensional matrix)</a:t>
            </a:r>
            <a:br>
              <a:rPr lang="en-US" b="0" i="1" dirty="0">
                <a:solidFill>
                  <a:srgbClr val="292929"/>
                </a:solidFill>
                <a:effectLst/>
                <a:latin typeface="+mn-lt"/>
              </a:rPr>
            </a:br>
            <a:r>
              <a:rPr lang="en-US" b="0" i="0" dirty="0">
                <a:solidFill>
                  <a:srgbClr val="292929"/>
                </a:solidFill>
                <a:effectLst/>
                <a:latin typeface="+mn-lt"/>
              </a:rPr>
              <a:t>- </a:t>
            </a:r>
            <a:r>
              <a:rPr lang="en-US" b="0" i="1" dirty="0">
                <a:solidFill>
                  <a:srgbClr val="292929"/>
                </a:solidFill>
                <a:effectLst/>
                <a:latin typeface="+mn-lt"/>
              </a:rPr>
              <a:t>W’ is the weight matrix that maps the hidden layer outputs to the output layer (a D*V dimensional matrix)</a:t>
            </a:r>
          </a:p>
          <a:p>
            <a:pPr algn="l"/>
            <a:r>
              <a:rPr lang="en-US" b="0" i="1" dirty="0">
                <a:solidFill>
                  <a:srgbClr val="292929"/>
                </a:solidFill>
                <a:effectLst/>
                <a:latin typeface="+mn-lt"/>
              </a:rPr>
              <a:t>- The dashed arrow lines indicate the direction of forward propagation as well as the fact that these are fully connected layers</a:t>
            </a:r>
          </a:p>
          <a:p>
            <a:pPr algn="l"/>
            <a:endParaRPr lang="en-US" b="0" i="0" dirty="0">
              <a:solidFill>
                <a:srgbClr val="292929"/>
              </a:solidFill>
              <a:effectLst/>
              <a:latin typeface="+mn-lt"/>
            </a:endParaRPr>
          </a:p>
          <a:p>
            <a:pPr algn="l"/>
            <a:r>
              <a:rPr lang="en-US" b="0" i="0" dirty="0">
                <a:solidFill>
                  <a:srgbClr val="292929"/>
                </a:solidFill>
                <a:effectLst/>
                <a:latin typeface="+mn-lt"/>
              </a:rPr>
              <a:t>I won’t get into the mathematics. We’ll just get an idea of what’s going on.  Let’s zoom in on that hidden layer.</a:t>
            </a:r>
          </a:p>
          <a:p>
            <a:pPr algn="l"/>
            <a:endParaRPr lang="en-US" b="0" i="0" dirty="0">
              <a:solidFill>
                <a:srgbClr val="292929"/>
              </a:solidFill>
              <a:effectLst/>
              <a:latin typeface="charter"/>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773462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In this example, the one hot encoded input vector is displayed, with 1’s indicating the presence of a specific word and 0’s indicating absence.  Unlike a traditional neural network, there is no activation function like sigmoid, tanh, or ReLU. The only non-linearity is the softmax calculations in the output layer.  All that is present in the hidden nodes is a net input function that sums up the incoming values – the values in the input vector multiplied by the weights in the W matrix.  In the output on the right, we see that softmax is 95% certain that the next word is ‘day’ with a 5% probability that it is ‘great.’  Keep in mind that softmax output always sums to 1 or 100%, as is the case here.</a:t>
            </a:r>
          </a:p>
          <a:p>
            <a:pPr algn="l"/>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775656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So far, we have seen how a missing word can be predicted, using context words.  The CBOW architecture does just that.  Here we see that the context words predict </a:t>
            </a:r>
            <a:r>
              <a:rPr lang="en-US" b="1" i="0" dirty="0">
                <a:solidFill>
                  <a:srgbClr val="292929"/>
                </a:solidFill>
                <a:effectLst/>
                <a:latin typeface="+mn-lt"/>
              </a:rPr>
              <a:t>cat</a:t>
            </a:r>
            <a:r>
              <a:rPr lang="en-US" b="0" i="0" dirty="0">
                <a:solidFill>
                  <a:srgbClr val="292929"/>
                </a:solidFill>
                <a:effectLst/>
                <a:latin typeface="+mn-lt"/>
              </a:rPr>
              <a:t> as the missing word. CBOW is relatively fast and generates better representations for more frequent words.  But we can flip this model…</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4223312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With the Skip-Gram architecture, a single target word is used to predict all its context words. Skip Gram works well with small amounts of data and is found to represent rare words well.</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760553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dirty="0">
                <a:effectLst/>
                <a:latin typeface="+mn-lt"/>
                <a:ea typeface="Calibri" panose="020F0502020204030204" pitchFamily="34" charset="0"/>
              </a:rPr>
              <a:t>In conclusion, I like the way our resident NLP expert (Eric Stubbs) describes embeddings.  According to him, the essence of embeddings is this:  words that appear closely together are moved closer together in a vector space. When you iterate on that, it moves synonyms close together, because synonyms have the same words around them.  </a:t>
            </a:r>
          </a:p>
          <a:p>
            <a:pPr marL="0" marR="0">
              <a:spcBef>
                <a:spcPts val="0"/>
              </a:spcBef>
              <a:spcAft>
                <a:spcPts val="0"/>
              </a:spcAft>
            </a:pPr>
            <a:r>
              <a:rPr lang="en-US" sz="1200" dirty="0">
                <a:effectLst/>
                <a:latin typeface="+mn-lt"/>
                <a:ea typeface="Calibri" panose="020F0502020204030204" pitchFamily="34" charset="0"/>
              </a:rPr>
              <a:t> </a:t>
            </a:r>
          </a:p>
          <a:p>
            <a:pPr marL="0" marR="0">
              <a:spcBef>
                <a:spcPts val="0"/>
              </a:spcBef>
              <a:spcAft>
                <a:spcPts val="0"/>
              </a:spcAft>
            </a:pPr>
            <a:r>
              <a:rPr lang="en-US" sz="1200" dirty="0">
                <a:effectLst/>
                <a:latin typeface="+mn-lt"/>
                <a:ea typeface="Calibri" panose="020F0502020204030204" pitchFamily="34" charset="0"/>
              </a:rPr>
              <a:t>For example, oranges are Eric’s favorite citrus. Oranges grow on a tree. Grapefruit is also citrus. You can see how processing thousands of sentences like these would create a connection between citrus, orange, and grapefruit. Which would be similar to juice, fruit, tree, etc. All based on word proximity.</a:t>
            </a:r>
          </a:p>
          <a:p>
            <a:pPr marL="0" marR="0">
              <a:spcBef>
                <a:spcPts val="0"/>
              </a:spcBef>
              <a:spcAft>
                <a:spcPts val="0"/>
              </a:spcAft>
            </a:pPr>
            <a:r>
              <a:rPr lang="en-US" sz="1200" dirty="0">
                <a:effectLst/>
                <a:latin typeface="+mn-lt"/>
                <a:ea typeface="Calibri" panose="020F0502020204030204" pitchFamily="34" charset="0"/>
              </a:rPr>
              <a:t>  </a:t>
            </a:r>
          </a:p>
          <a:p>
            <a:pPr marL="0" marR="0">
              <a:spcBef>
                <a:spcPts val="0"/>
              </a:spcBef>
              <a:spcAft>
                <a:spcPts val="0"/>
              </a:spcAft>
            </a:pPr>
            <a:r>
              <a:rPr lang="en-US" sz="1200" dirty="0">
                <a:effectLst/>
                <a:latin typeface="+mn-lt"/>
                <a:ea typeface="Calibri" panose="020F0502020204030204" pitchFamily="34" charset="0"/>
              </a:rPr>
              <a:t>The main problem with this approach is it only creates 1 embedding per word… hence, more recent NLP models such as BERT and GPT support contextualized embeddings, that is, multiple embeddings per word, to represent different meanings of a word.</a:t>
            </a:r>
          </a:p>
          <a:p>
            <a:pPr marL="0" marR="0">
              <a:spcBef>
                <a:spcPts val="0"/>
              </a:spcBef>
              <a:spcAft>
                <a:spcPts val="0"/>
              </a:spcAft>
            </a:pPr>
            <a:r>
              <a:rPr lang="en-US" sz="1200" dirty="0">
                <a:effectLst/>
                <a:latin typeface="+mn-lt"/>
                <a:ea typeface="Calibri" panose="020F0502020204030204" pitchFamily="34" charset="0"/>
              </a:rPr>
              <a:t> </a:t>
            </a:r>
          </a:p>
          <a:p>
            <a:pPr marL="0" marR="0">
              <a:spcBef>
                <a:spcPts val="0"/>
              </a:spcBef>
              <a:spcAft>
                <a:spcPts val="0"/>
              </a:spcAft>
            </a:pPr>
            <a:r>
              <a:rPr lang="en-US" sz="1200" dirty="0">
                <a:effectLst/>
                <a:latin typeface="+mn-lt"/>
                <a:ea typeface="Calibri" panose="020F0502020204030204" pitchFamily="34" charset="0"/>
              </a:rPr>
              <a:t>(E. Stubbs Email: 05.21.21)</a:t>
            </a:r>
            <a:endParaRPr lang="en-US" sz="12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endParaRPr lang="en-US" b="0" i="0" dirty="0">
              <a:solidFill>
                <a:srgbClr val="3C3C3B"/>
              </a:solidFill>
              <a:effectLst/>
              <a:latin typeface="Lato"/>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3603398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4.05 starts on page 197 of the textbook.  For additional information, please watch the exercise 4.05 orientation video.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2820707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786363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mn-lt"/>
              </a:rPr>
              <a:t>Instead, our objective is to have words with similar context occupy close spatial positions. Mathematically, the cosine of the angle between such vectors should be close to 1, i.e., angle close to 0.  In this image, Po the Panda is ‘good’ while Master Tigress is ‘great’.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mn-lt"/>
              </a:rPr>
              <a:t>In a nutshell, this leads to the idea of generating </a:t>
            </a:r>
            <a:r>
              <a:rPr lang="en-US" b="0" i="1" dirty="0">
                <a:solidFill>
                  <a:srgbClr val="292929"/>
                </a:solidFill>
                <a:effectLst/>
                <a:latin typeface="+mn-lt"/>
              </a:rPr>
              <a:t>distributed representations</a:t>
            </a:r>
            <a:r>
              <a:rPr lang="en-US" b="0" i="0" dirty="0">
                <a:solidFill>
                  <a:srgbClr val="292929"/>
                </a:solidFill>
                <a:effectLst/>
                <a:latin typeface="+mn-lt"/>
              </a:rPr>
              <a:t>. Intuitively, we introduce some </a:t>
            </a:r>
            <a:r>
              <a:rPr lang="en-US" b="0" i="1" dirty="0">
                <a:solidFill>
                  <a:srgbClr val="292929"/>
                </a:solidFill>
                <a:effectLst/>
                <a:latin typeface="+mn-lt"/>
              </a:rPr>
              <a:t>dependence</a:t>
            </a:r>
            <a:r>
              <a:rPr lang="en-US" b="0" i="0" dirty="0">
                <a:solidFill>
                  <a:srgbClr val="292929"/>
                </a:solidFill>
                <a:effectLst/>
                <a:latin typeface="+mn-lt"/>
              </a:rPr>
              <a:t> of one word on the other words. The words in the context of this word would get a greater share of this </a:t>
            </a:r>
            <a:r>
              <a:rPr lang="en-US" b="0" i="1" dirty="0">
                <a:solidFill>
                  <a:srgbClr val="292929"/>
                </a:solidFill>
                <a:effectLst/>
                <a:latin typeface="+mn-lt"/>
              </a:rPr>
              <a:t>dependence.  </a:t>
            </a:r>
            <a:r>
              <a:rPr lang="en-US" b="0" i="0" dirty="0">
                <a:solidFill>
                  <a:srgbClr val="292929"/>
                </a:solidFill>
                <a:effectLst/>
                <a:latin typeface="+mn-lt"/>
              </a:rPr>
              <a:t>In one hot encoding representations, all the words are independent of each other</a:t>
            </a:r>
            <a:r>
              <a:rPr lang="en-US" b="0" i="1" dirty="0">
                <a:solidFill>
                  <a:srgbClr val="292929"/>
                </a:solidFill>
                <a:effectLst/>
                <a:latin typeface="+mn-lt"/>
              </a:rPr>
              <a:t>, </a:t>
            </a:r>
            <a:r>
              <a:rPr lang="en-US" b="0" i="0" dirty="0">
                <a:solidFill>
                  <a:srgbClr val="292929"/>
                </a:solidFill>
                <a:effectLst/>
                <a:latin typeface="+mn-lt"/>
              </a:rPr>
              <a:t>as mentioned earlier.  The goal is to generate an </a:t>
            </a:r>
            <a:r>
              <a:rPr lang="en-US" b="1" i="0" dirty="0">
                <a:solidFill>
                  <a:srgbClr val="292929"/>
                </a:solidFill>
                <a:effectLst/>
                <a:latin typeface="+mn-lt"/>
              </a:rPr>
              <a:t>embedding </a:t>
            </a:r>
            <a:r>
              <a:rPr lang="en-US" b="0" i="0" dirty="0">
                <a:solidFill>
                  <a:srgbClr val="292929"/>
                </a:solidFill>
                <a:effectLst/>
                <a:latin typeface="+mn-lt"/>
              </a:rPr>
              <a:t>for each word in a vocabulary, a unique location in a multi-dimensional space which captures its relationship to other words in that vocabulary.</a:t>
            </a:r>
            <a:endParaRPr lang="en-US" b="1" i="0" dirty="0">
              <a:solidFill>
                <a:srgbClr val="29292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453454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mn-lt"/>
              </a:rPr>
              <a:t>In our last slide, the idea of a word’s unique location in a multi-dimensional space was mentioned.  Let’s make that idea concrete.</a:t>
            </a:r>
          </a:p>
          <a:p>
            <a:pPr algn="l"/>
            <a:endParaRPr lang="en-US" dirty="0">
              <a:latin typeface="+mn-lt"/>
            </a:endParaRPr>
          </a:p>
          <a:p>
            <a:pPr algn="l"/>
            <a:r>
              <a:rPr lang="en-US" dirty="0">
                <a:latin typeface="+mn-lt"/>
              </a:rPr>
              <a:t>Suppose we were to look at characters from the Jane Austen novel Pride and Prejudice, considering the dimensions of gender and nobility. We could plot the former on the x-axis and the latter on the y-axis, with the length of the vector denoting each character’s wealth.</a:t>
            </a:r>
          </a:p>
          <a:p>
            <a:pPr algn="l"/>
            <a:endParaRPr lang="en-US" dirty="0">
              <a:latin typeface="+mn-lt"/>
            </a:endParaRPr>
          </a:p>
          <a:p>
            <a:pPr algn="l" fontAlgn="base"/>
            <a:r>
              <a:rPr lang="en-US" b="0" i="0" dirty="0">
                <a:solidFill>
                  <a:srgbClr val="3D3B49"/>
                </a:solidFill>
                <a:effectLst/>
                <a:latin typeface="+mn-lt"/>
              </a:rPr>
              <a:t>From an inspection of the graph, you can derive a fair amount of information about each character. Three of them are male. Mr. Darcy is extremely wealthy, but his nobility isn’t clear (he’s called “Mister,” unlike the less wealthy but apparently more noble Sir William Lucas). The other “Mister,” Mr. Bennet, is clearly not nobility and is struggling financially. Elizabeth Bennet, his daughter, is similar to him, but female. Lady Catherine, the other female character in our example, is nobility and incredibly wealthy. The romance between Mr. Darcy and Elizabeth causes tension—</a:t>
            </a:r>
            <a:r>
              <a:rPr lang="en-US" b="0" i="1" dirty="0">
                <a:solidFill>
                  <a:srgbClr val="3D3B49"/>
                </a:solidFill>
                <a:effectLst/>
                <a:latin typeface="+mn-lt"/>
              </a:rPr>
              <a:t>prejudice</a:t>
            </a:r>
            <a:r>
              <a:rPr lang="en-US" b="0" i="0" dirty="0">
                <a:solidFill>
                  <a:srgbClr val="3D3B49"/>
                </a:solidFill>
                <a:effectLst/>
                <a:latin typeface="+mn-lt"/>
              </a:rPr>
              <a:t> coming from the noble side of the vectors toward the less-noble.</a:t>
            </a:r>
          </a:p>
          <a:p>
            <a:pPr algn="l" fontAlgn="base"/>
            <a:endParaRPr lang="en-US" b="0" i="0" dirty="0">
              <a:solidFill>
                <a:srgbClr val="3D3B49"/>
              </a:solidFill>
              <a:effectLst/>
              <a:latin typeface="+mn-lt"/>
            </a:endParaRPr>
          </a:p>
          <a:p>
            <a:pPr algn="l" fontAlgn="base"/>
            <a:r>
              <a:rPr lang="en-US" b="0" i="0" dirty="0">
                <a:solidFill>
                  <a:srgbClr val="3D3B49"/>
                </a:solidFill>
                <a:effectLst/>
                <a:latin typeface="+mn-lt"/>
              </a:rPr>
              <a:t>As this example shows, by considering multiple dimensions we can begin to see real meaning in the words (in this case, character names). Again, we’re not talking about concrete definitions, but more a </a:t>
            </a:r>
            <a:r>
              <a:rPr lang="en-US" b="0" i="1" dirty="0">
                <a:solidFill>
                  <a:srgbClr val="3D3B49"/>
                </a:solidFill>
                <a:effectLst/>
                <a:latin typeface="+mn-lt"/>
              </a:rPr>
              <a:t>relative</a:t>
            </a:r>
            <a:r>
              <a:rPr lang="en-US" b="0" i="0" dirty="0">
                <a:solidFill>
                  <a:srgbClr val="3D3B49"/>
                </a:solidFill>
                <a:effectLst/>
                <a:latin typeface="+mn-lt"/>
              </a:rPr>
              <a:t> meaning based on the axes and the relation between the vector for one word and the other vectors.</a:t>
            </a:r>
          </a:p>
          <a:p>
            <a:pPr algn="l" fontAlgn="base"/>
            <a:endParaRPr lang="en-US" b="0" i="0" dirty="0">
              <a:solidFill>
                <a:srgbClr val="3D3B49"/>
              </a:solidFill>
              <a:effectLst/>
              <a:latin typeface="+mn-lt"/>
            </a:endParaRPr>
          </a:p>
          <a:p>
            <a:pPr algn="l" fontAlgn="base"/>
            <a:r>
              <a:rPr lang="en-US" b="0" i="0" dirty="0">
                <a:solidFill>
                  <a:srgbClr val="3D3B49"/>
                </a:solidFill>
                <a:effectLst/>
                <a:latin typeface="+mn-lt"/>
              </a:rPr>
              <a:t>This leads us to the concept of an </a:t>
            </a:r>
            <a:r>
              <a:rPr lang="en-US" b="0" i="1" dirty="0">
                <a:solidFill>
                  <a:srgbClr val="3D3B49"/>
                </a:solidFill>
                <a:effectLst/>
                <a:latin typeface="+mn-lt"/>
              </a:rPr>
              <a:t>embedding</a:t>
            </a:r>
            <a:r>
              <a:rPr lang="en-US" b="0" i="0" dirty="0">
                <a:solidFill>
                  <a:srgbClr val="3D3B49"/>
                </a:solidFill>
                <a:effectLst/>
                <a:latin typeface="+mn-lt"/>
              </a:rPr>
              <a:t>, which is simply a vector representation of a word that is learned while training a neural network.</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3233543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Word2Vec is a popular word embedding model, developed by Tomas Mikolov in 2013 at Google.  As such, it comes in two flavors (both shallow Neural Networks): Skip Gram and Common Bag Of Words (CBOW).  But before we dive into the details, we need to first answer the question,  What is a word embedding?</a:t>
            </a:r>
          </a:p>
          <a:p>
            <a:pPr algn="l"/>
            <a:endParaRPr lang="en-US" b="0" i="0" dirty="0">
              <a:solidFill>
                <a:srgbClr val="292929"/>
              </a:solidFill>
              <a:effectLst/>
              <a:latin typeface="charter"/>
            </a:endParaRPr>
          </a:p>
          <a:p>
            <a:pPr algn="l"/>
            <a:endParaRPr lang="en-US" b="0" i="0" dirty="0">
              <a:solidFill>
                <a:srgbClr val="292929"/>
              </a:solidFill>
              <a:effectLst/>
              <a:latin typeface="charter"/>
            </a:endParaRPr>
          </a:p>
          <a:p>
            <a:endParaRPr lang="en-US" dirty="0">
              <a:latin typeface="Palatino Linotype" panose="02040502050505030304" pitchFamily="18" charset="0"/>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238991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92929"/>
                </a:solidFill>
                <a:effectLst/>
                <a:latin typeface="+mn-lt"/>
              </a:rPr>
              <a:t>Word embedding </a:t>
            </a:r>
            <a:r>
              <a:rPr lang="en-US" b="0" i="0" dirty="0">
                <a:solidFill>
                  <a:srgbClr val="292929"/>
                </a:solidFill>
                <a:effectLst/>
                <a:latin typeface="+mn-lt"/>
              </a:rPr>
              <a:t>(or </a:t>
            </a:r>
            <a:r>
              <a:rPr lang="en-US" b="1" i="0" dirty="0">
                <a:solidFill>
                  <a:srgbClr val="292929"/>
                </a:solidFill>
                <a:effectLst/>
                <a:latin typeface="+mn-lt"/>
              </a:rPr>
              <a:t>token embedding </a:t>
            </a:r>
            <a:r>
              <a:rPr lang="en-US" b="0" i="0" dirty="0">
                <a:solidFill>
                  <a:srgbClr val="292929"/>
                </a:solidFill>
                <a:effectLst/>
                <a:latin typeface="+mn-lt"/>
              </a:rPr>
              <a:t>when we use it on the more general idea of a token) is a bit abstract.  So, let’s begin with a concrete example.</a:t>
            </a:r>
          </a:p>
          <a:p>
            <a:pPr algn="l"/>
            <a:endParaRPr lang="en-US" b="0" i="0" dirty="0">
              <a:solidFill>
                <a:srgbClr val="292929"/>
              </a:solidFill>
              <a:effectLst/>
              <a:latin typeface="+mn-lt"/>
            </a:endParaRPr>
          </a:p>
          <a:p>
            <a:pPr algn="l"/>
            <a:r>
              <a:rPr lang="en-US" b="0" i="0" dirty="0">
                <a:solidFill>
                  <a:srgbClr val="292929"/>
                </a:solidFill>
                <a:effectLst/>
                <a:latin typeface="+mn-lt"/>
              </a:rPr>
              <a:t>Suppose that you work as an animal wrangler on a movie with a tempestuous director. Today you’re filming a sequence where the human heroes are chased by some animals. The director asks you for a list of animals you can provide in sufficient numbers to produce a scary chase. You call your office, they prepare the list, and they even arrange those animals into a chart, where the horizontal axis represents each adult animal’s average top speed and the vertical axis represents its average weight, as shown here.</a:t>
            </a:r>
          </a:p>
          <a:p>
            <a:pPr algn="l"/>
            <a:endParaRPr lang="en-US" b="0" i="0" dirty="0">
              <a:solidFill>
                <a:srgbClr val="292929"/>
              </a:solidFill>
              <a:effectLst/>
              <a:latin typeface="+mn-lt"/>
            </a:endParaRPr>
          </a:p>
          <a:p>
            <a:pPr algn="l"/>
            <a:r>
              <a:rPr lang="en-US" b="0" i="0" dirty="0">
                <a:solidFill>
                  <a:srgbClr val="292929"/>
                </a:solidFill>
                <a:effectLst/>
                <a:latin typeface="+mn-lt"/>
              </a:rPr>
              <a:t>But due to a printer error, the chart your office sent you is missing the labels on the axes, so you have the chart with the animals laid out in 2D, but you don’t know what the axes mean.</a:t>
            </a:r>
          </a:p>
          <a:p>
            <a:pPr algn="l"/>
            <a:endParaRPr lang="en-US" b="0" i="0" dirty="0">
              <a:solidFill>
                <a:srgbClr val="292929"/>
              </a:solidFill>
              <a:effectLst/>
              <a:latin typeface="+mn-lt"/>
            </a:endParaRPr>
          </a:p>
          <a:p>
            <a:pPr algn="l"/>
            <a:r>
              <a:rPr lang="en-US" b="0" i="0" dirty="0">
                <a:solidFill>
                  <a:srgbClr val="292929"/>
                </a:solidFill>
                <a:effectLst/>
                <a:latin typeface="+mn-lt"/>
              </a:rPr>
              <a:t>The director doesn’t even look at the chart. “Horses,” she says, “I want horses. They’re exactly what I want and will be perfect and nothing else will do.” So, you bring in the horses, and they rehearse the scene.  Unfortunately, the director is unhappy. “No, no, no!” she says. “The horses are too twitchy and quick. They’re like foxes. Give me horses that are less </a:t>
            </a:r>
            <a:r>
              <a:rPr lang="en-US" b="0" i="0" dirty="0" err="1">
                <a:solidFill>
                  <a:srgbClr val="292929"/>
                </a:solidFill>
                <a:effectLst/>
                <a:latin typeface="+mn-lt"/>
              </a:rPr>
              <a:t>fox-like</a:t>
            </a:r>
            <a:r>
              <a:rPr lang="en-US" b="0" i="0" dirty="0">
                <a:solidFill>
                  <a:srgbClr val="292929"/>
                </a:solidFill>
                <a:effectLst/>
                <a:latin typeface="+mn-lt"/>
              </a:rPr>
              <a:t>.”</a:t>
            </a:r>
          </a:p>
          <a:p>
            <a:pPr algn="l"/>
            <a:endParaRPr lang="en-US" b="0" i="0" dirty="0">
              <a:solidFill>
                <a:srgbClr val="292929"/>
              </a:solidFill>
              <a:effectLst/>
              <a:latin typeface="+mn-lt"/>
            </a:endParaRPr>
          </a:p>
          <a:p>
            <a:pPr algn="l"/>
            <a:r>
              <a:rPr lang="en-US" b="0" i="0" dirty="0">
                <a:solidFill>
                  <a:srgbClr val="292929"/>
                </a:solidFill>
                <a:effectLst/>
                <a:latin typeface="+mn-lt"/>
              </a:rPr>
              <a:t>How on Earth can you satisfy this request? What does it even mean? Happily, you can do just as she asks with the chart, just by combining arrows.</a:t>
            </a:r>
          </a:p>
          <a:p>
            <a:endParaRPr lang="en-US" dirty="0">
              <a:latin typeface="Palatino Linotype" panose="02040502050505030304" pitchFamily="18" charset="0"/>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036858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3D3B49"/>
                </a:solidFill>
                <a:effectLst/>
                <a:latin typeface="+mn-lt"/>
              </a:rPr>
              <a:t>You only need to do two things with arrows: add them and subtract them. To add arrow B to arrow A, place the tail of B onto the head of A. The new arrow A + B starts at the tail of A, and ends at the head of B, as shown here in the image in the middle.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3D3B4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To subtract B from A, just flip B around by 180 degrees to make –B, and add together A and –B. The result, A – B, starts at the tail of A and ends at the head of –B, as in the image on the right.</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673858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you can satisfy the director’s desire to remove the fox qualities from the horses. Start by drawing an arrow from the bottom left of the chart to the horse, and another to the fox, as in the image on the left.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subtract foxes from horses, as requested, by subtracting the fox arrow from the horse arrow. Following the rules from the previous slide, that means flipping the fox arrow around and placing its tail at the head of the horse arrow, to arrive at the image on the right.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giant sloth. Well, okay, it’s what the director wanted. We can even write this like a little bit of arithmetic: horse – fox = giant sloth (at least, according to our diagram).</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4116306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director throws her latte on the ground. “No, no, no! Sure, sloths would look great, but they hardly move! Make them fast! Give me sloths that are like roadrunners!”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know just how to satisfy this ridiculous demand: find the arrow from the bottom left to the roadrunner, as shown in the image on the left, and add that to the head of the arrow pointing to the sloth, giving us a brown bear. That is, horse – fox + roadrunner = brown bear, as in the image on the right.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offer the director a group of brown bears (called a sleuth of bears). The director rolls her eyes dramatically. “Finally. Something that’s fast like horses, but not twitchy like foxes, and quick like roadrunners. It’s only what I asked for in the first place.” They shoot the chase scene with bears, and the movie later comes out to great acclaim.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two key elements to this story. The first is that the animals in our chart were laid out in a useful way, even though we didn’t know what that way was, or what the axes represented.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key point is that we didn’t need the axis labels after all. We were able to navigate the chart just by adding and subtracting arrows pointing to elements on the chart itself. That is, we didn’t try to find a “slower horse.” Rather, we worked strictly with the animals themselves, and their various attributes came along implicitly. Removing the speediness of a fox from a big animal like a horse gave us a big, slow animal.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does this have to do with processing language?</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734789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apply what we’ve just seen to text, we replace the animals with words. And instead of using only two axes, we’ll place our words in a space of hundreds of dimensions.  (In today’s exercise, you’ll print out a multi-dimensional embedding that looks something like the one pictured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algorithm works out what each axis in this space should mean as it places every word at the appropriate point. Instead of assigning each word a single number, the algorithm assigns the word a whole list of numbers, representing its coordinates in a huge space.  This algorithm is called an </a:t>
            </a:r>
            <a:r>
              <a:rPr lang="en-US" b="1" dirty="0"/>
              <a:t>embedder</a:t>
            </a:r>
            <a:r>
              <a:rPr lang="en-US" dirty="0"/>
              <a:t>, and we say that this process is one of embedding the words in the </a:t>
            </a:r>
            <a:r>
              <a:rPr lang="en-US" b="1" dirty="0"/>
              <a:t>embedding space</a:t>
            </a:r>
            <a:r>
              <a:rPr lang="en-US" dirty="0"/>
              <a:t>, thereby creating </a:t>
            </a:r>
            <a:r>
              <a:rPr lang="en-US" b="1" dirty="0"/>
              <a:t>word embeddings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embedder works out for itself how to construct the space and find the coordinates of each word so that it’s near similar words. For example, if it sees a lot of sentences that begin with, I just drank some, then whatever noun comes next is interpreted as some kind of drink, and it is placed near other kinds of drinks. If it sees I just ate a red, then whatever comes next is interpreted as something that’s red and edible, and it is placed near other things that are red and near other things that are edible. The same thing is true of dozens or even hundreds of other relationships, both obvious and subtle. Because the space has so many dimensions and the axes can have arbitrarily complex meanings, words can belong simultaneously to many clusters based on seemingly unrelated characteristics.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beauty of training an embedder in a space with hundreds (or even thousands) of dimensions is that it can use the space much more efficiently than any person probably would, enabling it to simultaneously represent an enormous number of relationships.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543569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demo can take 1 – 2 minutes to download:  https://www.cs.cmu.edu/~dst/test/Word2VecDemo/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093662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Okay, let’s consider another concrete example.  Consider these two sentences: </a:t>
            </a:r>
            <a:r>
              <a:rPr lang="en-US" b="0" i="1" dirty="0">
                <a:solidFill>
                  <a:srgbClr val="292929"/>
                </a:solidFill>
                <a:effectLst/>
                <a:latin typeface="+mn-lt"/>
              </a:rPr>
              <a:t>Have a good day </a:t>
            </a:r>
            <a:r>
              <a:rPr lang="en-US" b="0" i="0" dirty="0">
                <a:solidFill>
                  <a:srgbClr val="292929"/>
                </a:solidFill>
                <a:effectLst/>
                <a:latin typeface="+mn-lt"/>
              </a:rPr>
              <a:t>and </a:t>
            </a:r>
            <a:r>
              <a:rPr lang="en-US" b="0" i="1" dirty="0">
                <a:solidFill>
                  <a:srgbClr val="292929"/>
                </a:solidFill>
                <a:effectLst/>
                <a:latin typeface="+mn-lt"/>
              </a:rPr>
              <a:t>Have a great day. </a:t>
            </a:r>
            <a:r>
              <a:rPr lang="en-US" b="0" i="0" dirty="0">
                <a:solidFill>
                  <a:srgbClr val="292929"/>
                </a:solidFill>
                <a:effectLst/>
                <a:latin typeface="+mn-lt"/>
              </a:rPr>
              <a:t>The meaning of these two sentences is similar, though the second one is a bit more emphatic.  We’ll start by constructing an exhaustive vocabulary – let’s call it V – consisting of these five words {Have, a, good, great, day}.</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782006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3/3/2022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3/3/2022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3/3/2022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3/3/2022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3/3/2022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3/3/2022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3/3/2022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3/3/2022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3/3/2022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3/3/2022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3/3/2022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3/3/2022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Word Embeddings and Word Vectors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96C359-59CA-4D40-8BCF-CA7A00773BE0}"/>
              </a:ext>
            </a:extLst>
          </p:cNvPr>
          <p:cNvPicPr>
            <a:picLocks noChangeAspect="1"/>
          </p:cNvPicPr>
          <p:nvPr/>
        </p:nvPicPr>
        <p:blipFill>
          <a:blip r:embed="rId3"/>
          <a:stretch>
            <a:fillRect/>
          </a:stretch>
        </p:blipFill>
        <p:spPr>
          <a:xfrm>
            <a:off x="3919778" y="1852800"/>
            <a:ext cx="3782879" cy="3152399"/>
          </a:xfrm>
          <a:prstGeom prst="rect">
            <a:avLst/>
          </a:prstGeom>
        </p:spPr>
      </p:pic>
      <p:sp>
        <p:nvSpPr>
          <p:cNvPr id="3" name="TextBox 2">
            <a:extLst>
              <a:ext uri="{FF2B5EF4-FFF2-40B4-BE49-F238E27FC236}">
                <a16:creationId xmlns:a16="http://schemas.microsoft.com/office/drawing/2014/main" id="{8CCC7FF2-D53E-4DEE-9981-2BB1F35C932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Karani, D. (2018). Retrieved: https://towardsdatascience.com/introduction-to-word-embedding-and-word2vec-652d0c2060fa</a:t>
            </a:r>
          </a:p>
        </p:txBody>
      </p:sp>
    </p:spTree>
    <p:extLst>
      <p:ext uri="{BB962C8B-B14F-4D97-AF65-F5344CB8AC3E}">
        <p14:creationId xmlns:p14="http://schemas.microsoft.com/office/powerpoint/2010/main" val="170464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D65FC7-8813-4219-850E-B563F898E831}"/>
              </a:ext>
            </a:extLst>
          </p:cNvPr>
          <p:cNvPicPr>
            <a:picLocks noChangeAspect="1"/>
          </p:cNvPicPr>
          <p:nvPr/>
        </p:nvPicPr>
        <p:blipFill>
          <a:blip r:embed="rId3"/>
          <a:stretch>
            <a:fillRect/>
          </a:stretch>
        </p:blipFill>
        <p:spPr>
          <a:xfrm>
            <a:off x="2562225" y="547687"/>
            <a:ext cx="7067550" cy="5762625"/>
          </a:xfrm>
          <a:prstGeom prst="rect">
            <a:avLst/>
          </a:prstGeom>
        </p:spPr>
      </p:pic>
      <p:pic>
        <p:nvPicPr>
          <p:cNvPr id="5" name="Picture 4">
            <a:extLst>
              <a:ext uri="{FF2B5EF4-FFF2-40B4-BE49-F238E27FC236}">
                <a16:creationId xmlns:a16="http://schemas.microsoft.com/office/drawing/2014/main" id="{F10654A3-E76E-4ED1-81DE-0600A4791B9E}"/>
              </a:ext>
            </a:extLst>
          </p:cNvPr>
          <p:cNvPicPr>
            <a:picLocks noChangeAspect="1"/>
          </p:cNvPicPr>
          <p:nvPr/>
        </p:nvPicPr>
        <p:blipFill>
          <a:blip r:embed="rId4"/>
          <a:stretch>
            <a:fillRect/>
          </a:stretch>
        </p:blipFill>
        <p:spPr>
          <a:xfrm>
            <a:off x="199267" y="3428999"/>
            <a:ext cx="1458648" cy="1215540"/>
          </a:xfrm>
          <a:prstGeom prst="rect">
            <a:avLst/>
          </a:prstGeom>
        </p:spPr>
      </p:pic>
      <p:sp>
        <p:nvSpPr>
          <p:cNvPr id="4" name="Title 1">
            <a:extLst>
              <a:ext uri="{FF2B5EF4-FFF2-40B4-BE49-F238E27FC236}">
                <a16:creationId xmlns:a16="http://schemas.microsoft.com/office/drawing/2014/main" id="{E8EF5C93-9E34-43BB-8DB4-74CE19479BEC}"/>
              </a:ext>
            </a:extLst>
          </p:cNvPr>
          <p:cNvSpPr>
            <a:spLocks noGrp="1"/>
          </p:cNvSpPr>
          <p:nvPr>
            <p:ph type="title"/>
          </p:nvPr>
        </p:nvSpPr>
        <p:spPr>
          <a:xfrm>
            <a:off x="10280914" y="293687"/>
            <a:ext cx="1728752" cy="508000"/>
          </a:xfrm>
          <a:noFill/>
        </p:spPr>
        <p:txBody>
          <a:bodyPr>
            <a:noAutofit/>
          </a:bodyPr>
          <a:lstStyle/>
          <a:p>
            <a:pPr algn="ct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r>
              <a:rPr lang="en-US" sz="3200" dirty="0">
                <a:solidFill>
                  <a:schemeClr val="tx1">
                    <a:lumMod val="65000"/>
                    <a:lumOff val="35000"/>
                  </a:schemeClr>
                </a:solidFill>
              </a:rPr>
              <a:t>    </a:t>
            </a:r>
            <a:r>
              <a:rPr lang="en-US" sz="3200" dirty="0">
                <a:solidFill>
                  <a:schemeClr val="tx1">
                    <a:lumMod val="65000"/>
                    <a:lumOff val="35000"/>
                  </a:schemeClr>
                </a:solidFill>
                <a:latin typeface="Palatino Linotype" panose="02040502050505030304" pitchFamily="18" charset="0"/>
              </a:rPr>
              <a:t>CBOW</a:t>
            </a:r>
            <a:endParaRPr lang="en-US" sz="32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7" name="TextBox 6">
            <a:extLst>
              <a:ext uri="{FF2B5EF4-FFF2-40B4-BE49-F238E27FC236}">
                <a16:creationId xmlns:a16="http://schemas.microsoft.com/office/drawing/2014/main" id="{368B92B5-94E1-40AC-B889-72445ACDF2E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Karani, D. (2018). Retrieved: https://towardsdatascience.com/introduction-to-word-embedding-and-word2vec-652d0c2060fa</a:t>
            </a:r>
          </a:p>
        </p:txBody>
      </p:sp>
    </p:spTree>
    <p:extLst>
      <p:ext uri="{BB962C8B-B14F-4D97-AF65-F5344CB8AC3E}">
        <p14:creationId xmlns:p14="http://schemas.microsoft.com/office/powerpoint/2010/main" val="311275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29C78A-078A-4BDA-B18A-DF01E51B18A6}"/>
              </a:ext>
            </a:extLst>
          </p:cNvPr>
          <p:cNvPicPr>
            <a:picLocks noChangeAspect="1"/>
          </p:cNvPicPr>
          <p:nvPr/>
        </p:nvPicPr>
        <p:blipFill>
          <a:blip r:embed="rId3"/>
          <a:stretch>
            <a:fillRect/>
          </a:stretch>
        </p:blipFill>
        <p:spPr>
          <a:xfrm>
            <a:off x="223768" y="3798887"/>
            <a:ext cx="1458648" cy="1215540"/>
          </a:xfrm>
          <a:prstGeom prst="rect">
            <a:avLst/>
          </a:prstGeom>
        </p:spPr>
      </p:pic>
      <p:pic>
        <p:nvPicPr>
          <p:cNvPr id="3" name="Picture 2">
            <a:extLst>
              <a:ext uri="{FF2B5EF4-FFF2-40B4-BE49-F238E27FC236}">
                <a16:creationId xmlns:a16="http://schemas.microsoft.com/office/drawing/2014/main" id="{B05C1C1E-0EEB-4840-BDAA-99C5C57EE62A}"/>
              </a:ext>
            </a:extLst>
          </p:cNvPr>
          <p:cNvPicPr>
            <a:picLocks noChangeAspect="1"/>
          </p:cNvPicPr>
          <p:nvPr/>
        </p:nvPicPr>
        <p:blipFill>
          <a:blip r:embed="rId4"/>
          <a:stretch>
            <a:fillRect/>
          </a:stretch>
        </p:blipFill>
        <p:spPr>
          <a:xfrm>
            <a:off x="2062162" y="852487"/>
            <a:ext cx="8067675" cy="5153025"/>
          </a:xfrm>
          <a:prstGeom prst="rect">
            <a:avLst/>
          </a:prstGeom>
        </p:spPr>
      </p:pic>
      <p:sp>
        <p:nvSpPr>
          <p:cNvPr id="4" name="TextBox 3">
            <a:extLst>
              <a:ext uri="{FF2B5EF4-FFF2-40B4-BE49-F238E27FC236}">
                <a16:creationId xmlns:a16="http://schemas.microsoft.com/office/drawing/2014/main" id="{1FBC7970-F6E0-4682-B202-BD6FCEFA245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Karani, D. (2018). Retrieved: https://towardsdatascience.com/introduction-to-word-embedding-and-word2vec-652d0c2060fa</a:t>
            </a:r>
          </a:p>
        </p:txBody>
      </p:sp>
    </p:spTree>
    <p:extLst>
      <p:ext uri="{BB962C8B-B14F-4D97-AF65-F5344CB8AC3E}">
        <p14:creationId xmlns:p14="http://schemas.microsoft.com/office/powerpoint/2010/main" val="4144162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35B1A3-6D5B-44DE-A287-02D74F32A1EE}"/>
              </a:ext>
            </a:extLst>
          </p:cNvPr>
          <p:cNvPicPr>
            <a:picLocks noChangeAspect="1"/>
          </p:cNvPicPr>
          <p:nvPr/>
        </p:nvPicPr>
        <p:blipFill>
          <a:blip r:embed="rId3"/>
          <a:stretch>
            <a:fillRect/>
          </a:stretch>
        </p:blipFill>
        <p:spPr>
          <a:xfrm>
            <a:off x="3017520" y="360997"/>
            <a:ext cx="6143625" cy="5038725"/>
          </a:xfrm>
          <a:prstGeom prst="rect">
            <a:avLst/>
          </a:prstGeom>
        </p:spPr>
      </p:pic>
      <p:sp>
        <p:nvSpPr>
          <p:cNvPr id="4" name="TextBox 3">
            <a:extLst>
              <a:ext uri="{FF2B5EF4-FFF2-40B4-BE49-F238E27FC236}">
                <a16:creationId xmlns:a16="http://schemas.microsoft.com/office/drawing/2014/main" id="{071042DF-01C3-414A-8C5B-BAD2FD2AE6A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
        <p:nvSpPr>
          <p:cNvPr id="5" name="Title 1">
            <a:extLst>
              <a:ext uri="{FF2B5EF4-FFF2-40B4-BE49-F238E27FC236}">
                <a16:creationId xmlns:a16="http://schemas.microsoft.com/office/drawing/2014/main" id="{9AB0894E-991A-405B-8939-7D83FDFE11CF}"/>
              </a:ext>
            </a:extLst>
          </p:cNvPr>
          <p:cNvSpPr>
            <a:spLocks noGrp="1"/>
          </p:cNvSpPr>
          <p:nvPr>
            <p:ph type="title"/>
          </p:nvPr>
        </p:nvSpPr>
        <p:spPr>
          <a:xfrm>
            <a:off x="3024187" y="5767108"/>
            <a:ext cx="6143625" cy="542252"/>
          </a:xfrm>
          <a:noFill/>
        </p:spPr>
        <p:txBody>
          <a:bodyPr>
            <a:noAutofit/>
          </a:bodyPr>
          <a:lstStyle/>
          <a:p>
            <a:pPr algn="ct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r>
              <a:rPr lang="en-US" sz="1600" dirty="0">
                <a:solidFill>
                  <a:schemeClr val="tx1">
                    <a:lumMod val="65000"/>
                    <a:lumOff val="35000"/>
                  </a:schemeClr>
                </a:solidFill>
              </a:rPr>
              <a:t>    </a:t>
            </a:r>
            <a:br>
              <a:rPr lang="en-US" sz="1600" dirty="0">
                <a:solidFill>
                  <a:schemeClr val="tx1">
                    <a:lumMod val="65000"/>
                    <a:lumOff val="35000"/>
                  </a:schemeClr>
                </a:solidFill>
              </a:rPr>
            </a:br>
            <a:br>
              <a:rPr lang="en-US" sz="1600" dirty="0">
                <a:solidFill>
                  <a:schemeClr val="tx1">
                    <a:lumMod val="65000"/>
                    <a:lumOff val="35000"/>
                  </a:schemeClr>
                </a:solidFill>
              </a:rPr>
            </a:br>
            <a:r>
              <a:rPr lang="en-US" sz="1800" dirty="0">
                <a:solidFill>
                  <a:schemeClr val="tx1">
                    <a:lumMod val="65000"/>
                    <a:lumOff val="35000"/>
                  </a:schemeClr>
                </a:solidFill>
              </a:rPr>
              <a:t>The Persian </a:t>
            </a:r>
            <a:r>
              <a:rPr lang="en-US" sz="1800" b="1" dirty="0">
                <a:solidFill>
                  <a:schemeClr val="tx1">
                    <a:lumMod val="65000"/>
                    <a:lumOff val="35000"/>
                  </a:schemeClr>
                </a:solidFill>
              </a:rPr>
              <a:t>cat</a:t>
            </a:r>
            <a:r>
              <a:rPr lang="en-US" sz="1800" dirty="0">
                <a:solidFill>
                  <a:schemeClr val="tx1">
                    <a:lumMod val="65000"/>
                    <a:lumOff val="35000"/>
                  </a:schemeClr>
                </a:solidFill>
              </a:rPr>
              <a:t> eats fish.</a:t>
            </a:r>
            <a:br>
              <a:rPr lang="en-US" sz="1800" dirty="0">
                <a:solidFill>
                  <a:schemeClr val="tx1">
                    <a:lumMod val="65000"/>
                    <a:lumOff val="35000"/>
                  </a:schemeClr>
                </a:solidFill>
              </a:rPr>
            </a:br>
            <a:r>
              <a:rPr lang="en-US" sz="1800" dirty="0">
                <a:solidFill>
                  <a:schemeClr val="tx1">
                    <a:lumMod val="65000"/>
                    <a:lumOff val="35000"/>
                  </a:schemeClr>
                </a:solidFill>
                <a:latin typeface="Palatino Linotype" panose="02040502050505030304" pitchFamily="18" charset="0"/>
              </a:rPr>
              <a:t>CBOW Architecture</a:t>
            </a:r>
            <a:endParaRPr lang="en-US" sz="1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34492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373D4D-1D47-46B9-867A-562A88D4E80B}"/>
              </a:ext>
            </a:extLst>
          </p:cNvPr>
          <p:cNvPicPr>
            <a:picLocks noChangeAspect="1"/>
          </p:cNvPicPr>
          <p:nvPr/>
        </p:nvPicPr>
        <p:blipFill>
          <a:blip r:embed="rId3"/>
          <a:stretch>
            <a:fillRect/>
          </a:stretch>
        </p:blipFill>
        <p:spPr>
          <a:xfrm>
            <a:off x="3017520" y="363695"/>
            <a:ext cx="6086475" cy="5162550"/>
          </a:xfrm>
          <a:prstGeom prst="rect">
            <a:avLst/>
          </a:prstGeom>
        </p:spPr>
      </p:pic>
      <p:sp>
        <p:nvSpPr>
          <p:cNvPr id="3" name="TextBox 2">
            <a:extLst>
              <a:ext uri="{FF2B5EF4-FFF2-40B4-BE49-F238E27FC236}">
                <a16:creationId xmlns:a16="http://schemas.microsoft.com/office/drawing/2014/main" id="{41A0B955-E08D-4823-ADC8-6E58386246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
        <p:nvSpPr>
          <p:cNvPr id="5" name="Title 1">
            <a:extLst>
              <a:ext uri="{FF2B5EF4-FFF2-40B4-BE49-F238E27FC236}">
                <a16:creationId xmlns:a16="http://schemas.microsoft.com/office/drawing/2014/main" id="{836A0D21-23AA-4366-A231-9716EFA5BA38}"/>
              </a:ext>
            </a:extLst>
          </p:cNvPr>
          <p:cNvSpPr>
            <a:spLocks noGrp="1"/>
          </p:cNvSpPr>
          <p:nvPr>
            <p:ph type="title"/>
          </p:nvPr>
        </p:nvSpPr>
        <p:spPr>
          <a:xfrm>
            <a:off x="3024187" y="5767108"/>
            <a:ext cx="6143625" cy="542252"/>
          </a:xfrm>
          <a:noFill/>
        </p:spPr>
        <p:txBody>
          <a:bodyPr>
            <a:noAutofit/>
          </a:bodyPr>
          <a:lstStyle/>
          <a:p>
            <a:pPr algn="ct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r>
              <a:rPr lang="en-US" sz="1600" dirty="0">
                <a:solidFill>
                  <a:schemeClr val="tx1">
                    <a:lumMod val="65000"/>
                    <a:lumOff val="35000"/>
                  </a:schemeClr>
                </a:solidFill>
              </a:rPr>
              <a:t>    </a:t>
            </a:r>
            <a:br>
              <a:rPr lang="en-US" sz="1600" dirty="0">
                <a:solidFill>
                  <a:schemeClr val="tx1">
                    <a:lumMod val="65000"/>
                    <a:lumOff val="35000"/>
                  </a:schemeClr>
                </a:solidFill>
              </a:rPr>
            </a:br>
            <a:br>
              <a:rPr lang="en-US" sz="1600" dirty="0">
                <a:solidFill>
                  <a:schemeClr val="tx1">
                    <a:lumMod val="65000"/>
                    <a:lumOff val="35000"/>
                  </a:schemeClr>
                </a:solidFill>
              </a:rPr>
            </a:br>
            <a:r>
              <a:rPr lang="en-US" sz="1800" b="1" dirty="0">
                <a:solidFill>
                  <a:schemeClr val="tx1">
                    <a:lumMod val="65000"/>
                    <a:lumOff val="35000"/>
                  </a:schemeClr>
                </a:solidFill>
              </a:rPr>
              <a:t>The Persian </a:t>
            </a:r>
            <a:r>
              <a:rPr lang="en-US" sz="1800" dirty="0">
                <a:solidFill>
                  <a:schemeClr val="tx1">
                    <a:lumMod val="65000"/>
                    <a:lumOff val="35000"/>
                  </a:schemeClr>
                </a:solidFill>
              </a:rPr>
              <a:t>cat </a:t>
            </a:r>
            <a:r>
              <a:rPr lang="en-US" sz="1800" b="1" dirty="0">
                <a:solidFill>
                  <a:schemeClr val="tx1">
                    <a:lumMod val="65000"/>
                    <a:lumOff val="35000"/>
                  </a:schemeClr>
                </a:solidFill>
              </a:rPr>
              <a:t>eats fish</a:t>
            </a:r>
            <a:r>
              <a:rPr lang="en-US" sz="1800" dirty="0">
                <a:solidFill>
                  <a:schemeClr val="tx1">
                    <a:lumMod val="65000"/>
                    <a:lumOff val="35000"/>
                  </a:schemeClr>
                </a:solidFill>
              </a:rPr>
              <a:t>.</a:t>
            </a:r>
            <a:br>
              <a:rPr lang="en-US" sz="1800" dirty="0">
                <a:solidFill>
                  <a:schemeClr val="tx1">
                    <a:lumMod val="65000"/>
                    <a:lumOff val="35000"/>
                  </a:schemeClr>
                </a:solidFill>
              </a:rPr>
            </a:br>
            <a:r>
              <a:rPr lang="en-US" sz="1800" dirty="0">
                <a:solidFill>
                  <a:schemeClr val="tx1">
                    <a:lumMod val="65000"/>
                    <a:lumOff val="35000"/>
                  </a:schemeClr>
                </a:solidFill>
                <a:latin typeface="Palatino Linotype" panose="02040502050505030304" pitchFamily="18" charset="0"/>
              </a:rPr>
              <a:t>Skip-Gram Architecture</a:t>
            </a:r>
            <a:endParaRPr lang="en-US" sz="1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27421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813,013 Citrus Fruit Stock Photos, Pictures &amp;amp; Royalty-Free Images - iStock">
            <a:extLst>
              <a:ext uri="{FF2B5EF4-FFF2-40B4-BE49-F238E27FC236}">
                <a16:creationId xmlns:a16="http://schemas.microsoft.com/office/drawing/2014/main" id="{5EA2B817-1E41-496F-B619-C71EFA2478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350" y="1233488"/>
            <a:ext cx="5829300" cy="439102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05F62613-C522-4879-B319-2FF7BE388A1F}"/>
              </a:ext>
            </a:extLst>
          </p:cNvPr>
          <p:cNvSpPr>
            <a:spLocks noGrp="1"/>
          </p:cNvSpPr>
          <p:nvPr>
            <p:ph type="title"/>
          </p:nvPr>
        </p:nvSpPr>
        <p:spPr>
          <a:xfrm>
            <a:off x="8213119" y="1926477"/>
            <a:ext cx="1595061" cy="383586"/>
          </a:xfrm>
          <a:noFill/>
        </p:spPr>
        <p:txBody>
          <a:bodyPr>
            <a:noAutofit/>
          </a:bodyPr>
          <a:lstStyle/>
          <a:p>
            <a:pPr algn="ct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r>
              <a:rPr lang="en-US" sz="1600" b="1" dirty="0">
                <a:solidFill>
                  <a:schemeClr val="tx1">
                    <a:lumMod val="65000"/>
                    <a:lumOff val="35000"/>
                  </a:schemeClr>
                </a:solidFill>
              </a:rPr>
              <a:t>    </a:t>
            </a:r>
            <a:br>
              <a:rPr lang="en-US" sz="1600" b="1" dirty="0">
                <a:solidFill>
                  <a:schemeClr val="tx1">
                    <a:lumMod val="65000"/>
                    <a:lumOff val="35000"/>
                  </a:schemeClr>
                </a:solidFill>
              </a:rPr>
            </a:br>
            <a:br>
              <a:rPr lang="en-US" sz="1600" b="1" dirty="0">
                <a:solidFill>
                  <a:schemeClr val="tx1">
                    <a:lumMod val="65000"/>
                    <a:lumOff val="35000"/>
                  </a:schemeClr>
                </a:solidFill>
              </a:rPr>
            </a:br>
            <a:r>
              <a:rPr lang="en-US" sz="2000" dirty="0">
                <a:solidFill>
                  <a:schemeClr val="tx1">
                    <a:lumMod val="65000"/>
                    <a:lumOff val="35000"/>
                  </a:schemeClr>
                </a:solidFill>
              </a:rPr>
              <a:t>Grapefruit</a:t>
            </a:r>
            <a:endParaRPr lang="en-US" sz="20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6" name="Title 1">
            <a:extLst>
              <a:ext uri="{FF2B5EF4-FFF2-40B4-BE49-F238E27FC236}">
                <a16:creationId xmlns:a16="http://schemas.microsoft.com/office/drawing/2014/main" id="{B01BC019-A1FB-4099-8C62-EB546866EB2B}"/>
              </a:ext>
            </a:extLst>
          </p:cNvPr>
          <p:cNvSpPr txBox="1">
            <a:spLocks/>
          </p:cNvSpPr>
          <p:nvPr/>
        </p:nvSpPr>
        <p:spPr>
          <a:xfrm>
            <a:off x="2319213" y="2495972"/>
            <a:ext cx="1297280" cy="359523"/>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r>
              <a:rPr lang="en-US" sz="1600" b="1" dirty="0">
                <a:solidFill>
                  <a:schemeClr val="tx1">
                    <a:lumMod val="65000"/>
                    <a:lumOff val="35000"/>
                  </a:schemeClr>
                </a:solidFill>
              </a:rPr>
              <a:t>    </a:t>
            </a:r>
            <a:br>
              <a:rPr lang="en-US" sz="1600" b="1" dirty="0">
                <a:solidFill>
                  <a:schemeClr val="tx1">
                    <a:lumMod val="65000"/>
                    <a:lumOff val="35000"/>
                  </a:schemeClr>
                </a:solidFill>
              </a:rPr>
            </a:br>
            <a:br>
              <a:rPr lang="en-US" sz="1600" b="1" dirty="0">
                <a:solidFill>
                  <a:schemeClr val="tx1">
                    <a:lumMod val="65000"/>
                    <a:lumOff val="35000"/>
                  </a:schemeClr>
                </a:solidFill>
              </a:rPr>
            </a:br>
            <a:r>
              <a:rPr lang="en-US" sz="2000" dirty="0">
                <a:solidFill>
                  <a:schemeClr val="tx1">
                    <a:lumMod val="65000"/>
                    <a:lumOff val="35000"/>
                  </a:schemeClr>
                </a:solidFill>
              </a:rPr>
              <a:t>Orange</a:t>
            </a:r>
            <a:endParaRPr lang="en-US" sz="20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7" name="Title 1">
            <a:extLst>
              <a:ext uri="{FF2B5EF4-FFF2-40B4-BE49-F238E27FC236}">
                <a16:creationId xmlns:a16="http://schemas.microsoft.com/office/drawing/2014/main" id="{63276A0C-22E3-4696-96FB-B6A44E1B71C5}"/>
              </a:ext>
            </a:extLst>
          </p:cNvPr>
          <p:cNvSpPr txBox="1">
            <a:spLocks/>
          </p:cNvSpPr>
          <p:nvPr/>
        </p:nvSpPr>
        <p:spPr>
          <a:xfrm>
            <a:off x="5298469" y="619045"/>
            <a:ext cx="1595061" cy="383586"/>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r>
              <a:rPr lang="en-US" sz="1600" b="1" dirty="0">
                <a:solidFill>
                  <a:schemeClr val="tx1">
                    <a:lumMod val="65000"/>
                    <a:lumOff val="35000"/>
                  </a:schemeClr>
                </a:solidFill>
              </a:rPr>
              <a:t>    </a:t>
            </a:r>
            <a:br>
              <a:rPr lang="en-US" sz="1600" b="1" dirty="0">
                <a:solidFill>
                  <a:schemeClr val="tx1">
                    <a:lumMod val="65000"/>
                    <a:lumOff val="35000"/>
                  </a:schemeClr>
                </a:solidFill>
              </a:rPr>
            </a:br>
            <a:br>
              <a:rPr lang="en-US" sz="1600" b="1" dirty="0">
                <a:solidFill>
                  <a:schemeClr val="tx1">
                    <a:lumMod val="65000"/>
                    <a:lumOff val="35000"/>
                  </a:schemeClr>
                </a:solidFill>
              </a:rPr>
            </a:br>
            <a:r>
              <a:rPr lang="en-US" sz="2400" dirty="0">
                <a:solidFill>
                  <a:schemeClr val="tx1">
                    <a:lumMod val="65000"/>
                    <a:lumOff val="35000"/>
                  </a:schemeClr>
                </a:solidFill>
              </a:rPr>
              <a:t>Citrus</a:t>
            </a:r>
            <a:endParaRPr lang="en-US" sz="2400" dirty="0">
              <a:solidFill>
                <a:schemeClr val="tx1">
                  <a:lumMod val="65000"/>
                  <a:lumOff val="35000"/>
                </a:schemeClr>
              </a:solidFill>
              <a:cs typeface="Segoe UI Light" panose="020B0502040204020203" pitchFamily="34" charset="0"/>
            </a:endParaRPr>
          </a:p>
        </p:txBody>
      </p:sp>
      <p:sp>
        <p:nvSpPr>
          <p:cNvPr id="8" name="TextBox 7">
            <a:extLst>
              <a:ext uri="{FF2B5EF4-FFF2-40B4-BE49-F238E27FC236}">
                <a16:creationId xmlns:a16="http://schemas.microsoft.com/office/drawing/2014/main" id="{B26E8DCC-039C-4807-AC0F-99503D6BA34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rPr>
              <a:t>https://www.istockphoto.com/photos/citrus-fruit</a:t>
            </a:r>
            <a:r>
              <a:rPr lang="en-US" sz="1400" dirty="0">
                <a:solidFill>
                  <a:schemeClr val="tx1">
                    <a:lumMod val="65000"/>
                    <a:lumOff val="35000"/>
                  </a:schemeClr>
                </a:solidFill>
                <a:latin typeface="+mj-lt"/>
                <a:ea typeface="Verdana" panose="020B0604030504040204" pitchFamily="34" charset="0"/>
              </a:rPr>
              <a:t> </a:t>
            </a:r>
          </a:p>
        </p:txBody>
      </p:sp>
    </p:spTree>
    <p:extLst>
      <p:ext uri="{BB962C8B-B14F-4D97-AF65-F5344CB8AC3E}">
        <p14:creationId xmlns:p14="http://schemas.microsoft.com/office/powerpoint/2010/main" val="427678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3169585"/>
            <a:ext cx="12192000" cy="518830"/>
          </a:xfrm>
          <a:noFill/>
        </p:spPr>
        <p:txBody>
          <a:bodyPr>
            <a:noAutofit/>
          </a:bodyPr>
          <a:lstStyle/>
          <a:p>
            <a:pPr algn="ct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4.05 (Vectors for Phrases)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4CD7B1E7-8C1E-4394-BD29-073CEC503ACC}"/>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itle 1">
            <a:extLst>
              <a:ext uri="{FF2B5EF4-FFF2-40B4-BE49-F238E27FC236}">
                <a16:creationId xmlns:a16="http://schemas.microsoft.com/office/drawing/2014/main" id="{062FF560-0279-40EC-9301-936E5C92D195}"/>
              </a:ext>
            </a:extLst>
          </p:cNvPr>
          <p:cNvSpPr txBox="1">
            <a:spLocks/>
          </p:cNvSpPr>
          <p:nvPr/>
        </p:nvSpPr>
        <p:spPr>
          <a:xfrm>
            <a:off x="77118" y="3643917"/>
            <a:ext cx="12192000" cy="685982"/>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a:solidFill>
                  <a:schemeClr val="tx1">
                    <a:lumMod val="65000"/>
                    <a:lumOff val="35000"/>
                  </a:schemeClr>
                </a:solidFill>
                <a:latin typeface="Palatino Linotype" panose="02040502050505030304" pitchFamily="18" charset="0"/>
              </a:rPr>
              <a:t>	4.06 (Training Word Vectors on Different Datasets)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73897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590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CF66A3E-F248-4169-B6FA-5E416D7451DC}"/>
              </a:ext>
            </a:extLst>
          </p:cNvPr>
          <p:cNvPicPr>
            <a:picLocks noChangeAspect="1"/>
          </p:cNvPicPr>
          <p:nvPr/>
        </p:nvPicPr>
        <p:blipFill>
          <a:blip r:embed="rId3"/>
          <a:stretch>
            <a:fillRect/>
          </a:stretch>
        </p:blipFill>
        <p:spPr>
          <a:xfrm>
            <a:off x="2233116" y="743878"/>
            <a:ext cx="7725768" cy="5370244"/>
          </a:xfrm>
          <a:prstGeom prst="rect">
            <a:avLst/>
          </a:prstGeom>
        </p:spPr>
      </p:pic>
      <p:sp>
        <p:nvSpPr>
          <p:cNvPr id="11" name="TextBox 10">
            <a:extLst>
              <a:ext uri="{FF2B5EF4-FFF2-40B4-BE49-F238E27FC236}">
                <a16:creationId xmlns:a16="http://schemas.microsoft.com/office/drawing/2014/main" id="{B74C8368-9E27-4C68-8BFF-709B746502CB}"/>
              </a:ext>
            </a:extLst>
          </p:cNvPr>
          <p:cNvSpPr txBox="1"/>
          <p:nvPr/>
        </p:nvSpPr>
        <p:spPr>
          <a:xfrm>
            <a:off x="0" y="309967"/>
            <a:ext cx="12191999" cy="646331"/>
          </a:xfrm>
          <a:prstGeom prst="rect">
            <a:avLst/>
          </a:prstGeom>
          <a:noFill/>
        </p:spPr>
        <p:txBody>
          <a:bodyPr wrap="square" rtlCol="0">
            <a:spAutoFit/>
          </a:bodyPr>
          <a:lstStyle/>
          <a:p>
            <a:pPr algn="ctr"/>
            <a:r>
              <a:rPr lang="en-US" sz="3600" dirty="0">
                <a:solidFill>
                  <a:schemeClr val="tx1">
                    <a:lumMod val="75000"/>
                    <a:lumOff val="25000"/>
                  </a:schemeClr>
                </a:solidFill>
              </a:rPr>
              <a:t>Cosine Similarity</a:t>
            </a:r>
          </a:p>
        </p:txBody>
      </p:sp>
      <p:sp>
        <p:nvSpPr>
          <p:cNvPr id="4" name="TextBox 3">
            <a:extLst>
              <a:ext uri="{FF2B5EF4-FFF2-40B4-BE49-F238E27FC236}">
                <a16:creationId xmlns:a16="http://schemas.microsoft.com/office/drawing/2014/main" id="{3DF683BE-614B-46D2-A7B2-4DF802B8210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Karani, D. (2018). Retrieved: https://towardsdatascience.com/introduction-to-word-embedding-and-word2vec-652d0c2060fa</a:t>
            </a:r>
          </a:p>
        </p:txBody>
      </p:sp>
    </p:spTree>
    <p:extLst>
      <p:ext uri="{BB962C8B-B14F-4D97-AF65-F5344CB8AC3E}">
        <p14:creationId xmlns:p14="http://schemas.microsoft.com/office/powerpoint/2010/main" val="3239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aracters in Pride and Prejudice as vectors">
            <a:extLst>
              <a:ext uri="{FF2B5EF4-FFF2-40B4-BE49-F238E27FC236}">
                <a16:creationId xmlns:a16="http://schemas.microsoft.com/office/drawing/2014/main" id="{0D8639A5-582F-42DB-BA1C-C8680CE309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760" y="1317646"/>
            <a:ext cx="7650480" cy="42227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92C84AB-C1BD-4F7C-883A-4D5FB8D3420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a:t>
            </a:r>
            <a:r>
              <a:rPr lang="en-US" sz="1400" dirty="0">
                <a:solidFill>
                  <a:schemeClr val="tx1">
                    <a:lumMod val="65000"/>
                    <a:lumOff val="35000"/>
                  </a:schemeClr>
                </a:solidFill>
                <a:latin typeface="+mj-lt"/>
                <a:ea typeface="Verdana" panose="020B0604030504040204" pitchFamily="34" charset="0"/>
              </a:rPr>
              <a:t>. </a:t>
            </a:r>
            <a:r>
              <a:rPr lang="en-US" sz="1400" dirty="0" err="1">
                <a:solidFill>
                  <a:schemeClr val="tx1">
                    <a:lumMod val="65000"/>
                    <a:lumOff val="35000"/>
                  </a:schemeClr>
                </a:solidFill>
                <a:latin typeface="+mj-lt"/>
                <a:ea typeface="Verdana" panose="020B0604030504040204" pitchFamily="34" charset="0"/>
              </a:rPr>
              <a:t>Sebastapol</a:t>
            </a:r>
            <a:r>
              <a:rPr lang="en-US" sz="1400" dirty="0">
                <a:solidFill>
                  <a:schemeClr val="tx1">
                    <a:lumMod val="65000"/>
                    <a:lumOff val="35000"/>
                  </a:schemeClr>
                </a:solidFill>
                <a:latin typeface="+mj-lt"/>
                <a:ea typeface="Verdana" panose="020B0604030504040204" pitchFamily="34" charset="0"/>
              </a:rPr>
              <a:t>, CA</a:t>
            </a:r>
            <a:r>
              <a:rPr lang="en-US" sz="1400" b="0" i="0" dirty="0">
                <a:solidFill>
                  <a:schemeClr val="tx1">
                    <a:lumMod val="65000"/>
                    <a:lumOff val="35000"/>
                  </a:schemeClr>
                </a:solidFill>
                <a:effectLst/>
                <a:latin typeface="+mj-lt"/>
                <a:ea typeface="Verdana" panose="020B0604030504040204" pitchFamily="34" charset="0"/>
              </a:rPr>
              <a:t>: O’Reilly Media. (Chapter 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728000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9CC5A67-91FD-4115-860E-740F64879C93}"/>
              </a:ext>
            </a:extLst>
          </p:cNvPr>
          <p:cNvSpPr>
            <a:spLocks noGrp="1"/>
          </p:cNvSpPr>
          <p:nvPr>
            <p:ph type="title"/>
          </p:nvPr>
        </p:nvSpPr>
        <p:spPr>
          <a:xfrm>
            <a:off x="0" y="2953213"/>
            <a:ext cx="12192000" cy="951574"/>
          </a:xfrm>
          <a:noFill/>
        </p:spPr>
        <p:txBody>
          <a:bodyPr>
            <a:normAutofit fontScale="90000"/>
          </a:bodyPr>
          <a:lstStyle/>
          <a:p>
            <a:pPr algn="ct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r>
              <a:rPr lang="en-US" sz="4400" dirty="0">
                <a:solidFill>
                  <a:schemeClr val="tx1">
                    <a:lumMod val="65000"/>
                    <a:lumOff val="35000"/>
                  </a:schemeClr>
                </a:solidFill>
              </a:rPr>
              <a:t>    </a:t>
            </a:r>
            <a:r>
              <a:rPr lang="en-US" sz="6700" dirty="0">
                <a:solidFill>
                  <a:schemeClr val="tx1">
                    <a:lumMod val="65000"/>
                    <a:lumOff val="35000"/>
                  </a:schemeClr>
                </a:solidFill>
                <a:latin typeface="Palatino Linotype" panose="02040502050505030304" pitchFamily="18" charset="0"/>
              </a:rPr>
              <a:t>Word2Vec</a:t>
            </a:r>
            <a:endParaRPr lang="en-US" sz="67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30373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20001">
            <a:extLst>
              <a:ext uri="{FF2B5EF4-FFF2-40B4-BE49-F238E27FC236}">
                <a16:creationId xmlns:a16="http://schemas.microsoft.com/office/drawing/2014/main" id="{EA5D6BAF-10A3-4BA7-991F-B8293661A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704850"/>
            <a:ext cx="6610350" cy="54483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3901A42-F1D9-442B-946D-F8D2306CFE5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03812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20002">
            <a:extLst>
              <a:ext uri="{FF2B5EF4-FFF2-40B4-BE49-F238E27FC236}">
                <a16:creationId xmlns:a16="http://schemas.microsoft.com/office/drawing/2014/main" id="{90689170-A81C-4228-AAEA-FE7305C97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643" y="2103437"/>
            <a:ext cx="8748713" cy="2651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3AFA9AF-B36A-49BF-B1E5-C538E0963F6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1622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20003">
            <a:extLst>
              <a:ext uri="{FF2B5EF4-FFF2-40B4-BE49-F238E27FC236}">
                <a16:creationId xmlns:a16="http://schemas.microsoft.com/office/drawing/2014/main" id="{C1A73632-FDE3-446E-929A-2FA6A82280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1371600"/>
            <a:ext cx="11524174" cy="4114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FD5716F-7986-46FB-A4BF-ECB97E6991E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924994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20004">
            <a:extLst>
              <a:ext uri="{FF2B5EF4-FFF2-40B4-BE49-F238E27FC236}">
                <a16:creationId xmlns:a16="http://schemas.microsoft.com/office/drawing/2014/main" id="{BBA84FB4-779A-453B-801B-2C875AF594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59" y="1371600"/>
            <a:ext cx="11521440" cy="4122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1B2A157-F3B6-4329-A23A-39C94E33AAC4}"/>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62945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A5D57C-FAC2-4D03-841E-8BB01875D08C}"/>
              </a:ext>
            </a:extLst>
          </p:cNvPr>
          <p:cNvPicPr>
            <a:picLocks noChangeAspect="1"/>
          </p:cNvPicPr>
          <p:nvPr/>
        </p:nvPicPr>
        <p:blipFill>
          <a:blip r:embed="rId3"/>
          <a:stretch>
            <a:fillRect/>
          </a:stretch>
        </p:blipFill>
        <p:spPr>
          <a:xfrm>
            <a:off x="585185" y="1784105"/>
            <a:ext cx="11021630" cy="3289789"/>
          </a:xfrm>
          <a:prstGeom prst="rect">
            <a:avLst/>
          </a:prstGeom>
        </p:spPr>
      </p:pic>
      <p:sp>
        <p:nvSpPr>
          <p:cNvPr id="9" name="TextBox 8">
            <a:extLst>
              <a:ext uri="{FF2B5EF4-FFF2-40B4-BE49-F238E27FC236}">
                <a16:creationId xmlns:a16="http://schemas.microsoft.com/office/drawing/2014/main" id="{24C80219-29D2-43E0-9803-1DF5F74D7C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85465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3169585"/>
            <a:ext cx="12192000" cy="518830"/>
          </a:xfrm>
          <a:noFill/>
        </p:spPr>
        <p:txBody>
          <a:bodyPr>
            <a:noAutofit/>
          </a:bodyPr>
          <a:lstStyle/>
          <a:p>
            <a:pPr algn="ct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Word Embedding Demo</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4CD7B1E7-8C1E-4394-BD29-073CEC503ACC}"/>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377455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8FB273-3781-4D59-81BD-6BE1BF0BCB82}"/>
              </a:ext>
            </a:extLst>
          </p:cNvPr>
          <p:cNvSpPr txBox="1"/>
          <p:nvPr/>
        </p:nvSpPr>
        <p:spPr>
          <a:xfrm>
            <a:off x="1" y="1859340"/>
            <a:ext cx="12191999" cy="1569660"/>
          </a:xfrm>
          <a:prstGeom prst="rect">
            <a:avLst/>
          </a:prstGeom>
          <a:noFill/>
        </p:spPr>
        <p:txBody>
          <a:bodyPr wrap="square" rtlCol="0">
            <a:spAutoFit/>
          </a:bodyPr>
          <a:lstStyle/>
          <a:p>
            <a:pPr algn="ctr"/>
            <a:r>
              <a:rPr lang="en-US" sz="4800" dirty="0">
                <a:solidFill>
                  <a:schemeClr val="tx1">
                    <a:lumMod val="65000"/>
                    <a:lumOff val="35000"/>
                  </a:schemeClr>
                </a:solidFill>
              </a:rPr>
              <a:t>Have a good day</a:t>
            </a:r>
          </a:p>
          <a:p>
            <a:pPr algn="ctr"/>
            <a:r>
              <a:rPr lang="en-US" sz="4800" dirty="0">
                <a:solidFill>
                  <a:schemeClr val="tx1">
                    <a:lumMod val="65000"/>
                    <a:lumOff val="35000"/>
                  </a:schemeClr>
                </a:solidFill>
              </a:rPr>
              <a:t>Have a great day</a:t>
            </a:r>
          </a:p>
        </p:txBody>
      </p:sp>
      <p:sp>
        <p:nvSpPr>
          <p:cNvPr id="4" name="TextBox 3">
            <a:extLst>
              <a:ext uri="{FF2B5EF4-FFF2-40B4-BE49-F238E27FC236}">
                <a16:creationId xmlns:a16="http://schemas.microsoft.com/office/drawing/2014/main" id="{EED70626-7F0B-434C-863E-3FDFE11D15C3}"/>
              </a:ext>
            </a:extLst>
          </p:cNvPr>
          <p:cNvSpPr txBox="1"/>
          <p:nvPr/>
        </p:nvSpPr>
        <p:spPr>
          <a:xfrm>
            <a:off x="1" y="3601496"/>
            <a:ext cx="12191999" cy="707886"/>
          </a:xfrm>
          <a:prstGeom prst="rect">
            <a:avLst/>
          </a:prstGeom>
          <a:noFill/>
        </p:spPr>
        <p:txBody>
          <a:bodyPr wrap="square" rtlCol="0">
            <a:spAutoFit/>
          </a:bodyPr>
          <a:lstStyle/>
          <a:p>
            <a:pPr algn="ctr"/>
            <a:r>
              <a:rPr lang="en-US" sz="4000" dirty="0">
                <a:solidFill>
                  <a:schemeClr val="tx1">
                    <a:lumMod val="75000"/>
                    <a:lumOff val="25000"/>
                  </a:schemeClr>
                </a:solidFill>
              </a:rPr>
              <a:t>V = {Have, a, good, great, day}</a:t>
            </a:r>
          </a:p>
        </p:txBody>
      </p:sp>
      <p:sp>
        <p:nvSpPr>
          <p:cNvPr id="5" name="TextBox 4">
            <a:extLst>
              <a:ext uri="{FF2B5EF4-FFF2-40B4-BE49-F238E27FC236}">
                <a16:creationId xmlns:a16="http://schemas.microsoft.com/office/drawing/2014/main" id="{4F320A13-0C42-45D1-87B6-360951C44CB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Karani, D. (2018). Retrieved: https://towardsdatascience.com/introduction-to-word-embedding-and-word2vec-652d0c2060fa</a:t>
            </a:r>
          </a:p>
        </p:txBody>
      </p:sp>
    </p:spTree>
    <p:extLst>
      <p:ext uri="{BB962C8B-B14F-4D97-AF65-F5344CB8AC3E}">
        <p14:creationId xmlns:p14="http://schemas.microsoft.com/office/powerpoint/2010/main" val="3610813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4461</TotalTime>
  <Words>3401</Words>
  <Application>Microsoft Office PowerPoint</Application>
  <PresentationFormat>Widescreen</PresentationFormat>
  <Paragraphs>141</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charter</vt:lpstr>
      <vt:lpstr>Arial</vt:lpstr>
      <vt:lpstr>Calibri</vt:lpstr>
      <vt:lpstr>Calibri Light</vt:lpstr>
      <vt:lpstr>Lato</vt:lpstr>
      <vt:lpstr>Palatino Linotype</vt:lpstr>
      <vt:lpstr>Office Theme</vt:lpstr>
      <vt:lpstr>PowerPoint Presentation</vt:lpstr>
      <vt:lpstr>            Word2Vec</vt:lpstr>
      <vt:lpstr>PowerPoint Presentation</vt:lpstr>
      <vt:lpstr>PowerPoint Presentation</vt:lpstr>
      <vt:lpstr>PowerPoint Presentation</vt:lpstr>
      <vt:lpstr>PowerPoint Presentation</vt:lpstr>
      <vt:lpstr>PowerPoint Presentation</vt:lpstr>
      <vt:lpstr>  Word Embedding Demo</vt:lpstr>
      <vt:lpstr>PowerPoint Presentation</vt:lpstr>
      <vt:lpstr>PowerPoint Presentation</vt:lpstr>
      <vt:lpstr>            CBOW</vt:lpstr>
      <vt:lpstr>PowerPoint Presentation</vt:lpstr>
      <vt:lpstr>              The Persian cat eats fish. CBOW Architecture</vt:lpstr>
      <vt:lpstr>              The Persian cat eats fish. Skip-Gram Architecture</vt:lpstr>
      <vt:lpstr>              Grapefruit</vt:lpstr>
      <vt:lpstr>  4.05 (Vectors for Phrases)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373</cp:revision>
  <dcterms:created xsi:type="dcterms:W3CDTF">2021-03-18T17:30:04Z</dcterms:created>
  <dcterms:modified xsi:type="dcterms:W3CDTF">2022-03-03T21:52:58Z</dcterms:modified>
</cp:coreProperties>
</file>