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300" r:id="rId3"/>
    <p:sldId id="301" r:id="rId4"/>
    <p:sldId id="295" r:id="rId5"/>
    <p:sldId id="296" r:id="rId6"/>
    <p:sldId id="302" r:id="rId7"/>
    <p:sldId id="333" r:id="rId8"/>
    <p:sldId id="257" r:id="rId9"/>
    <p:sldId id="328" r:id="rId10"/>
    <p:sldId id="331" r:id="rId11"/>
    <p:sldId id="330" r:id="rId12"/>
    <p:sldId id="332" r:id="rId13"/>
    <p:sldId id="348" r:id="rId14"/>
    <p:sldId id="323" r:id="rId15"/>
    <p:sldId id="327" r:id="rId16"/>
    <p:sldId id="347"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3098" autoAdjust="0"/>
  </p:normalViewPr>
  <p:slideViewPr>
    <p:cSldViewPr snapToGrid="0" showGuides="1">
      <p:cViewPr varScale="1">
        <p:scale>
          <a:sx n="39" d="100"/>
          <a:sy n="39" d="100"/>
        </p:scale>
        <p:origin x="1640"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Cleaning options – 3 basic options:</a:t>
            </a:r>
          </a:p>
          <a:p>
            <a:pPr algn="l"/>
            <a:endParaRPr lang="en-US" sz="1200" b="0" i="0" u="none" strike="noStrike" baseline="0" dirty="0">
              <a:latin typeface="+mn-lt"/>
            </a:endParaRPr>
          </a:p>
          <a:p>
            <a:pPr marL="228600" indent="-228600" algn="l">
              <a:buAutoNum type="arabicPeriod"/>
            </a:pPr>
            <a:r>
              <a:rPr lang="en-US" sz="1200" b="0" i="0" u="none" strike="noStrike" baseline="0" dirty="0">
                <a:latin typeface="+mn-lt"/>
              </a:rPr>
              <a:t>Normalize case – we usually don't want "cat", "CAT", "Cat", and "</a:t>
            </a:r>
            <a:r>
              <a:rPr lang="en-US" sz="1200" b="0" i="0" u="none" strike="noStrike" baseline="0" dirty="0" err="1">
                <a:latin typeface="+mn-lt"/>
              </a:rPr>
              <a:t>caT</a:t>
            </a:r>
            <a:r>
              <a:rPr lang="en-US" sz="1200" b="0" i="0" u="none" strike="noStrike" baseline="0" dirty="0">
                <a:latin typeface="+mn-lt"/>
              </a:rPr>
              <a:t>" to be treated as separate entities. To do so, we typically convert all text into lowercase (we could also convert it into uppercase if we wanted).</a:t>
            </a:r>
          </a:p>
          <a:p>
            <a:pPr marL="228600" indent="-228600" algn="l">
              <a:buAutoNum type="arabicPeriod"/>
            </a:pPr>
            <a:r>
              <a:rPr lang="en-US" sz="1200" b="0" i="0" u="none" strike="noStrike" baseline="0" dirty="0">
                <a:latin typeface="+mn-lt"/>
              </a:rPr>
              <a:t>Remove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marL="228600" indent="-228600" algn="l">
              <a:buAutoNum type="arabicPeriod"/>
            </a:pPr>
            <a:r>
              <a:rPr lang="en-US" sz="1200" b="0" i="0" u="none" strike="noStrike" baseline="0" dirty="0">
                <a:latin typeface="+mn-lt"/>
              </a:rPr>
              <a:t>A lot of terms that don't add a lot of information/value. These are typically referred to as "</a:t>
            </a:r>
            <a:r>
              <a:rPr lang="en-US" sz="1200" b="1" i="0" u="none" strike="noStrike" baseline="0" dirty="0">
                <a:latin typeface="+mn-lt"/>
              </a:rPr>
              <a:t>stop words</a:t>
            </a:r>
            <a:r>
              <a:rPr lang="en-US" sz="1200" b="0" i="0" u="none" strike="noStrike" baseline="0" dirty="0">
                <a:latin typeface="+mn-lt"/>
              </a:rPr>
              <a:t>". We can think of these as belonging to two broad categories:</a:t>
            </a:r>
          </a:p>
          <a:p>
            <a:pPr marL="685800" lvl="1" indent="-2286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685800" lvl="1" indent="-2286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90287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did not have time to create a set of slides for term frequencies – text representations which tell us how often a word appears in a body of text.  The notebook, however, has some introductory content and an exercise on this topic.</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784065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solidFill>
                  <a:schemeClr val="tx1">
                    <a:lumMod val="65000"/>
                    <a:lumOff val="35000"/>
                  </a:schemeClr>
                </a:solidFill>
                <a:latin typeface="Palatino Linotype" panose="02040502050505030304" pitchFamily="18" charset="0"/>
              </a:rPr>
              <a:t>Today’s second notebook contains three data prep exercises, with a fourth one that is optional:</a:t>
            </a:r>
          </a:p>
          <a:p>
            <a:pPr marL="0" indent="0">
              <a:buFont typeface="Arial" panose="020B0604020202020204" pitchFamily="34" charset="0"/>
              <a:buNone/>
            </a:pPr>
            <a:endParaRPr lang="en-US" sz="1200" dirty="0">
              <a:solidFill>
                <a:schemeClr val="tx1">
                  <a:lumMod val="65000"/>
                  <a:lumOff val="35000"/>
                </a:schemeClr>
              </a:solidFill>
              <a:latin typeface="Palatino Linotype" panose="02040502050505030304" pitchFamily="18" charset="0"/>
            </a:endParaRP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4.01 (Tokenization, Case Normalization, and Stop Word Removal) – page 166</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4.02 (Stemming our Data) – page 172</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4.03 (</a:t>
            </a:r>
            <a:r>
              <a:rPr lang="en-US" sz="1200" b="0" i="0" dirty="0">
                <a:solidFill>
                  <a:schemeClr val="tx1">
                    <a:lumMod val="65000"/>
                    <a:lumOff val="35000"/>
                  </a:schemeClr>
                </a:solidFill>
                <a:effectLst/>
                <a:latin typeface="Palatino Linotype" panose="02040502050505030304" pitchFamily="18" charset="0"/>
              </a:rPr>
              <a:t>Creating One-Hot Encoding for Our Data</a:t>
            </a:r>
            <a:r>
              <a:rPr lang="en-US" sz="1200" dirty="0">
                <a:solidFill>
                  <a:schemeClr val="tx1">
                    <a:lumMod val="65000"/>
                    <a:lumOff val="35000"/>
                  </a:schemeClr>
                </a:solidFill>
                <a:latin typeface="Palatino Linotype" panose="02040502050505030304" pitchFamily="18" charset="0"/>
              </a:rPr>
              <a:t>) – page 181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cs typeface="Segoe UI Light" panose="020B0502040204020203" pitchFamily="34" charset="0"/>
              </a:rPr>
              <a:t>4.04 (Document Term Matrix with TF-IDF) - Page 188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Natural language Processing (NLP) lies at the intersection of AI, linguistics, and computer science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 NLP model mimics human language abilities but has no human-level understanding </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NLP systems play a statistical game – given a set of words, the next word in the sequence ought to be x because of the probabilities learned from the training data.  The game is played by assigning numbers to words and finding useful statistical relationships between those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Not even a glimmer of understanding – the same holds true for CNNs which have no actual understanding of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field that studies language from an AI perspective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As is the case with any neural network, the model itself has no human-like understanding of the examples it sees.  For example, a convolutional neural network can identify objects in photos without having any actual understanding of the photo.  The model is simply playing a statistical game with the pixels presented to it.  Likewise,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a:t>
            </a:r>
            <a:r>
              <a:rPr lang="en-US" b="0" i="0" u="sng" dirty="0">
                <a:solidFill>
                  <a:srgbClr val="3C3C3B"/>
                </a:solidFill>
                <a:effectLst/>
                <a:latin typeface="+mn-lt"/>
              </a:rPr>
              <a:t>no knowledge that there is even a thing such as language</a:t>
            </a:r>
            <a:r>
              <a:rPr lang="en-US" b="0" i="0" dirty="0">
                <a:solidFill>
                  <a:srgbClr val="3C3C3B"/>
                </a:solidFill>
                <a:effectLst/>
                <a:latin typeface="+mn-lt"/>
              </a:rPr>
              <a:t>, or that the </a:t>
            </a:r>
            <a:r>
              <a:rPr lang="en-US" b="0" i="0" u="sng" dirty="0">
                <a:solidFill>
                  <a:srgbClr val="3C3C3B"/>
                </a:solidFill>
                <a:effectLst/>
                <a:latin typeface="+mn-lt"/>
              </a:rPr>
              <a:t>objects they manipulate have semantic meanings</a:t>
            </a:r>
            <a:r>
              <a:rPr lang="en-US" b="0" i="0" dirty="0">
                <a:solidFill>
                  <a:srgbClr val="3C3C3B"/>
                </a:solidFill>
                <a:effectLst/>
                <a:latin typeface="+mn-lt"/>
              </a:rPr>
              <a:t>. As always, the system is using statistics to generate outputs that we declare to be acceptable in a particular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a:t>
            </a:r>
          </a:p>
          <a:p>
            <a:pPr algn="l"/>
            <a:endParaRPr lang="en-US" b="0" i="0" dirty="0">
              <a:solidFill>
                <a:srgbClr val="3C3C3B"/>
              </a:solidFill>
              <a:effectLst/>
              <a:latin typeface="+mn-lt"/>
            </a:endParaRPr>
          </a:p>
          <a:p>
            <a:pPr algn="l"/>
            <a:r>
              <a:rPr lang="en-US" b="0" i="0" dirty="0">
                <a:solidFill>
                  <a:srgbClr val="3C3C3B"/>
                </a:solidFill>
                <a:effectLst/>
                <a:latin typeface="+mn-lt"/>
              </a:rPr>
              <a:t>NLP enables applications in the five primary categories shown here.  Specific applications include the following:</a:t>
            </a:r>
          </a:p>
          <a:p>
            <a:pPr algn="l"/>
            <a:endParaRPr lang="en-US" b="0" i="0" dirty="0">
              <a:solidFill>
                <a:srgbClr val="3C3C3B"/>
              </a:solidFill>
              <a:effectLst/>
              <a:latin typeface="+mn-lt"/>
            </a:endParaRPr>
          </a:p>
          <a:p>
            <a:pPr marL="228600" indent="-228600" algn="l">
              <a:buFont typeface="+mj-lt"/>
              <a:buAutoNum type="arabicPeriod"/>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228600" indent="-228600" algn="l">
              <a:buFont typeface="+mj-lt"/>
              <a:buAutoNum type="arabicPeriod"/>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228600" indent="-228600" algn="l">
              <a:buFont typeface="+mj-lt"/>
              <a:buAutoNum type="arabicPeriod"/>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228600" indent="-228600" algn="l">
              <a:buFont typeface="+mj-lt"/>
              <a:buAutoNum type="arabicPeriod"/>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 (Named Entity Recognition – person, place, organization, or object)</a:t>
            </a:r>
          </a:p>
          <a:p>
            <a:pPr marL="228600" indent="-228600" algn="l">
              <a:buFont typeface="+mj-lt"/>
              <a:buAutoNum type="arabicPeriod"/>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228600" indent="-228600" algn="l">
              <a:buFont typeface="+mj-lt"/>
              <a:buAutoNum type="arabicPeriod"/>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because language is ambiguous.  Here are three examples:</a:t>
            </a:r>
          </a:p>
          <a:p>
            <a:pPr algn="l"/>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Consider this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marL="228600" indent="-228600" algn="l">
              <a:buAutoNum type="arabicPeriod"/>
            </a:pPr>
            <a:r>
              <a:rPr lang="en-US" b="0" i="0" dirty="0">
                <a:solidFill>
                  <a:srgbClr val="3C3C3B"/>
                </a:solidFill>
                <a:effectLst/>
                <a:latin typeface="+mn-lt"/>
              </a:rPr>
              <a:t>And another sentence: “</a:t>
            </a:r>
            <a:r>
              <a:rPr lang="en-US" b="0" i="1" dirty="0">
                <a:solidFill>
                  <a:srgbClr val="3C3C3B"/>
                </a:solidFill>
                <a:effectLst/>
                <a:latin typeface="+mn-lt"/>
              </a:rPr>
              <a:t>Bob convinced Robin to buy a television for himself.</a:t>
            </a:r>
            <a:r>
              <a:rPr lang="en-US" b="0" i="0" dirty="0">
                <a:solidFill>
                  <a:srgbClr val="3C3C3B"/>
                </a:solidFill>
                <a:effectLst/>
                <a:latin typeface="+mn-lt"/>
              </a:rPr>
              <a:t>" Who was the TV bought for – Bob or Robin? This is another case of ambiguity that we may be able to resolve with more context, but again, it may be very difficult for a machine/program.</a:t>
            </a:r>
          </a:p>
          <a:p>
            <a:pPr marL="228600" indent="-228600" algn="l">
              <a:buAutoNum type="arabicPeriod"/>
            </a:pPr>
            <a:r>
              <a:rPr lang="en-US" b="0" i="0" dirty="0">
                <a:solidFill>
                  <a:srgbClr val="3C3C3B"/>
                </a:solidFill>
                <a:effectLst/>
                <a:latin typeface="+mn-lt"/>
              </a:rPr>
              <a:t>And finally: "</a:t>
            </a:r>
            <a:r>
              <a:rPr lang="en-US" b="0" i="1" dirty="0">
                <a:solidFill>
                  <a:srgbClr val="3C3C3B"/>
                </a:solidFill>
                <a:effectLst/>
                <a:latin typeface="+mn-lt"/>
              </a:rPr>
              <a:t>Robin has quit skydiving.</a:t>
            </a:r>
            <a:r>
              <a:rPr lang="en-US" b="0" i="0" dirty="0">
                <a:solidFill>
                  <a:srgbClr val="3C3C3B"/>
                </a:solidFill>
                <a:effectLst/>
                <a:latin typeface="+mn-lt"/>
              </a:rPr>
              <a:t>" This sentence implies that Robin was once an active skydiver.  However, this presupposition is hard for a machine to infer.</a:t>
            </a:r>
          </a:p>
          <a:p>
            <a:pPr algn="l"/>
            <a:endParaRPr lang="en-US" dirty="0"/>
          </a:p>
          <a:p>
            <a:pPr algn="l"/>
            <a:r>
              <a:rPr lang="en-US" dirty="0"/>
              <a:t>Winograd schemas developed by Hector Levesque – Pronoun resolution.</a:t>
            </a:r>
          </a:p>
          <a:p>
            <a:pPr algn="l"/>
            <a:endParaRPr lang="en-US" dirty="0"/>
          </a:p>
          <a:p>
            <a:pPr algn="l"/>
            <a:r>
              <a:rPr lang="en-US" b="0" i="0" dirty="0">
                <a:solidFill>
                  <a:srgbClr val="202122"/>
                </a:solidFill>
                <a:effectLst/>
                <a:latin typeface="Arial" panose="020B0604020202020204" pitchFamily="34" charset="0"/>
              </a:rPr>
              <a:t>The city councilmen refused the demonstrators a permit because they [feared/advocated] violence. Does the pronoun 'they' refer to the city councilmen or the demonstrators?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0" i="0" dirty="0">
                <a:solidFill>
                  <a:srgbClr val="3C3C3B"/>
                </a:solidFill>
                <a:effectLst/>
                <a:latin typeface="Calibri" panose="020F0502020204030204" pitchFamily="34" charset="0"/>
                <a:cs typeface="Calibri" panose="020F0502020204030204" pitchFamily="34" charset="0"/>
              </a:rPr>
              <a:t>NLP is all around us, but it really took off when deep neural networks became a reality.</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Deep learning enables many NLP tasks.</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Prior to deep neural networks, sentiment analysis, translation, and chatbots required a lot of manual intervention.</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0" indent="0" algn="l">
              <a:buNone/>
            </a:pPr>
            <a:r>
              <a:rPr lang="en-US" b="0" i="0" dirty="0">
                <a:solidFill>
                  <a:srgbClr val="3C3C3B"/>
                </a:solidFill>
                <a:effectLst/>
                <a:latin typeface="Calibri" panose="020F0502020204030204" pitchFamily="34" charset="0"/>
                <a:cs typeface="Calibri" panose="020F0502020204030204" pitchFamily="34" charset="0"/>
              </a:rPr>
              <a:t>=====</a:t>
            </a:r>
          </a:p>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4659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mn-lt"/>
              </a:rPr>
              <a:t>Data pre-processing &amp; cleaning accounts for 80+% of the time on an AI project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staging</a:t>
            </a:r>
            <a:r>
              <a:rPr lang="en-US" b="0" i="0" dirty="0">
                <a:solidFill>
                  <a:srgbClr val="3C3C3B"/>
                </a:solidFill>
                <a:effectLst/>
                <a:latin typeface="+mn-lt"/>
              </a:rPr>
              <a:t>: all activities associated with cleaning and prepping data sets – this is critically important (Andrew Ng initiative)</a:t>
            </a:r>
          </a:p>
          <a:p>
            <a:pPr marL="228600" indent="-228600">
              <a:buAutoNum type="arabicPeriod"/>
            </a:pPr>
            <a:r>
              <a:rPr lang="en-US" b="0" i="0" dirty="0">
                <a:solidFill>
                  <a:srgbClr val="3C3C3B"/>
                </a:solidFill>
                <a:effectLst/>
                <a:latin typeface="+mn-lt"/>
              </a:rPr>
              <a:t>Since 1950’s, programmers have been saying, “Garbage in, Garbage out.”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representation</a:t>
            </a:r>
            <a:r>
              <a:rPr lang="en-US" b="0" i="0" dirty="0">
                <a:solidFill>
                  <a:srgbClr val="3C3C3B"/>
                </a:solidFill>
                <a:effectLst/>
                <a:latin typeface="+mn-lt"/>
              </a:rPr>
              <a:t> is a key NLP process:</a:t>
            </a:r>
          </a:p>
          <a:p>
            <a:pPr marL="685800" lvl="1" indent="-228600">
              <a:buAutoNum type="arabicPeriod"/>
            </a:pPr>
            <a:r>
              <a:rPr lang="en-US" b="0" i="0" dirty="0">
                <a:solidFill>
                  <a:srgbClr val="3C3C3B"/>
                </a:solidFill>
                <a:effectLst/>
                <a:latin typeface="+mn-lt"/>
              </a:rPr>
              <a:t>Representation is converting raw text into something the computer understands</a:t>
            </a:r>
          </a:p>
          <a:p>
            <a:pPr marL="685800" lvl="1" indent="-228600">
              <a:buAutoNum type="arabicPeriod"/>
            </a:pPr>
            <a:r>
              <a:rPr lang="en-US" b="0" i="0" dirty="0">
                <a:solidFill>
                  <a:srgbClr val="3C3C3B"/>
                </a:solidFill>
                <a:effectLst/>
                <a:latin typeface="+mn-lt"/>
              </a:rPr>
              <a:t>Word embeddings – now popular (deep learning text representation) – topic of next NLP workshop</a:t>
            </a:r>
            <a:endParaRPr lang="en-US" b="1"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a:t>
            </a:r>
          </a:p>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mn-lt"/>
              </a:rPr>
              <a:t>Tokenization</a:t>
            </a:r>
            <a:r>
              <a:rPr lang="en-US" sz="1200" b="0" i="0" u="none" strike="noStrike" baseline="0" dirty="0">
                <a:latin typeface="+mn-lt"/>
              </a:rPr>
              <a:t> is typically the first step in text pre-processing.  It’s the splitting of a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A token can be a paragraph, sentence, word, or even a character. </a:t>
            </a:r>
          </a:p>
          <a:p>
            <a:pPr algn="l"/>
            <a:endParaRPr lang="en-US" sz="1200" b="0" i="0" u="none" strike="noStrike" baseline="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1191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“CAT”, “Cat”, and “</a:t>
            </a:r>
            <a:r>
              <a:rPr lang="en-US" sz="3600" dirty="0" err="1">
                <a:solidFill>
                  <a:schemeClr val="accent1">
                    <a:lumMod val="75000"/>
                  </a:schemeClr>
                </a:solidFill>
                <a:latin typeface="Palatino Linotype" panose="02040502050505030304" pitchFamily="18" charset="0"/>
                <a:cs typeface="Segoe UI Light" panose="020B0502040204020203" pitchFamily="34" charset="0"/>
              </a:rPr>
              <a:t>caT</a:t>
            </a:r>
            <a:r>
              <a:rPr lang="en-US" sz="3600" dirty="0">
                <a:solidFill>
                  <a:schemeClr val="accent1">
                    <a:lumMod val="75000"/>
                  </a:schemeClr>
                </a:solidFill>
                <a:latin typeface="Palatino Linotype" panose="02040502050505030304" pitchFamily="18" charset="0"/>
                <a:cs typeface="Segoe UI Light" panose="020B0502040204020203" pitchFamily="34" charset="0"/>
              </a:rPr>
              <a:t>”</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7FC3C3-9024-05CA-7BEE-3817AB80B6E3}"/>
              </a:ext>
            </a:extLst>
          </p:cNvPr>
          <p:cNvSpPr txBox="1">
            <a:spLocks/>
          </p:cNvSpPr>
          <p:nvPr/>
        </p:nvSpPr>
        <p:spPr>
          <a:xfrm>
            <a:off x="0" y="772462"/>
            <a:ext cx="12192000" cy="760138"/>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tx1">
                    <a:lumMod val="75000"/>
                    <a:lumOff val="25000"/>
                  </a:schemeClr>
                </a:solidFill>
                <a:latin typeface="Palatino Linotype" panose="02040502050505030304" pitchFamily="18" charset="0"/>
              </a:rPr>
              <a:t>Term Frequencies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2,728 Coming Soon Sign Stock Photos, Pictures &amp; Royalty-Free Images - iStock">
            <a:extLst>
              <a:ext uri="{FF2B5EF4-FFF2-40B4-BE49-F238E27FC236}">
                <a16:creationId xmlns:a16="http://schemas.microsoft.com/office/drawing/2014/main" id="{88AACAD2-869C-0991-A56E-BF0C6BE76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2451360"/>
            <a:ext cx="5829300" cy="2914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B264829-131F-9D33-2554-D4499258F3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https://www.istockphoto.com/photos/coming-soon-sign</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14129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79C6BCB0-4DCB-4C18-9EA4-322F2C1F55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63121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p>
          <a:p>
            <a:pPr algn="ctr"/>
            <a:r>
              <a:rPr lang="en-US" sz="2800" dirty="0">
                <a:solidFill>
                  <a:schemeClr val="tx1">
                    <a:lumMod val="65000"/>
                    <a:lumOff val="35000"/>
                  </a:schemeClr>
                </a:solidFill>
                <a:latin typeface="Palatino Linotype" panose="02040502050505030304" pitchFamily="18" charset="0"/>
              </a:rPr>
              <a:t>(4.04: Document Term Matrix with TF-IDF)</a:t>
            </a:r>
            <a:endParaRPr lang="en-US" sz="28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7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674708"/>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
        <p:nvSpPr>
          <p:cNvPr id="4" name="Title 1">
            <a:extLst>
              <a:ext uri="{FF2B5EF4-FFF2-40B4-BE49-F238E27FC236}">
                <a16:creationId xmlns:a16="http://schemas.microsoft.com/office/drawing/2014/main" id="{3C0D47E6-9FAC-A40F-7FEF-71A6DB197B14}"/>
              </a:ext>
            </a:extLst>
          </p:cNvPr>
          <p:cNvSpPr txBox="1">
            <a:spLocks/>
          </p:cNvSpPr>
          <p:nvPr/>
        </p:nvSpPr>
        <p:spPr>
          <a:xfrm>
            <a:off x="495924" y="256596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The boy saw a man with a telescope.</a:t>
            </a:r>
            <a:endParaRPr lang="en-US" sz="3600" dirty="0">
              <a:solidFill>
                <a:srgbClr val="80BE63"/>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16D977C3-7088-1C3B-2A86-FC467A475A52}"/>
              </a:ext>
            </a:extLst>
          </p:cNvPr>
          <p:cNvSpPr txBox="1">
            <a:spLocks/>
          </p:cNvSpPr>
          <p:nvPr/>
        </p:nvSpPr>
        <p:spPr>
          <a:xfrm>
            <a:off x="495924" y="467428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Robin has quit skydiving.</a:t>
            </a:r>
            <a:endParaRPr lang="en-US" sz="3600" dirty="0">
              <a:solidFill>
                <a:srgbClr val="80BE63"/>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05396779-C523-7754-2849-7B959C8EB2A3}"/>
              </a:ext>
            </a:extLst>
          </p:cNvPr>
          <p:cNvSpPr txBox="1">
            <a:spLocks/>
          </p:cNvSpPr>
          <p:nvPr/>
        </p:nvSpPr>
        <p:spPr>
          <a:xfrm>
            <a:off x="495924" y="3620126"/>
            <a:ext cx="11696076" cy="67190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Courier New" panose="02070309020205020404" pitchFamily="49" charset="0"/>
              <a:buChar char="o"/>
            </a:pPr>
            <a:r>
              <a:rPr lang="en-US" sz="3600" dirty="0">
                <a:solidFill>
                  <a:schemeClr val="tx1">
                    <a:lumMod val="75000"/>
                    <a:lumOff val="25000"/>
                  </a:schemeClr>
                </a:solidFill>
                <a:latin typeface="Palatino Linotype" panose="02040502050505030304" pitchFamily="18" charset="0"/>
              </a:rPr>
              <a:t>Bob convinced Robin to buy a television for himself.</a:t>
            </a:r>
            <a:endParaRPr lang="en-US" sz="36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extBox 1">
            <a:extLst>
              <a:ext uri="{FF2B5EF4-FFF2-40B4-BE49-F238E27FC236}">
                <a16:creationId xmlns:a16="http://schemas.microsoft.com/office/drawing/2014/main" id="{6BFB636B-A53B-4440-BB08-2D4D4070552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Tour of NLP Applications</a:t>
            </a:r>
          </a:p>
          <a:p>
            <a:pPr algn="ctr"/>
            <a:r>
              <a:rPr lang="en-US" sz="3600" dirty="0">
                <a:solidFill>
                  <a:schemeClr val="tx1">
                    <a:lumMod val="65000"/>
                    <a:lumOff val="35000"/>
                  </a:schemeClr>
                </a:solidFill>
                <a:latin typeface="Palatino Linotype" panose="02040502050505030304" pitchFamily="18" charset="0"/>
              </a:rPr>
              <a:t>01.1_nlp_tour.ipynb</a:t>
            </a:r>
            <a:endParaRPr lang="en-US" sz="3600" dirty="0"/>
          </a:p>
        </p:txBody>
      </p:sp>
    </p:spTree>
    <p:extLst>
      <p:ext uri="{BB962C8B-B14F-4D97-AF65-F5344CB8AC3E}">
        <p14:creationId xmlns:p14="http://schemas.microsoft.com/office/powerpoint/2010/main" val="2388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4052</TotalTime>
  <Words>2187</Words>
  <Application>Microsoft Office PowerPoint</Application>
  <PresentationFormat>Widescreen</PresentationFormat>
  <Paragraphs>129</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             Language is Ambiguous</vt:lpstr>
      <vt:lpstr>             “Alexa, play some funky music…”</vt:lpstr>
      <vt:lpstr>PowerPoint Presentation</vt:lpstr>
      <vt:lpstr>PowerPoint Presentation</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344</cp:revision>
  <dcterms:created xsi:type="dcterms:W3CDTF">2021-03-18T17:30:04Z</dcterms:created>
  <dcterms:modified xsi:type="dcterms:W3CDTF">2022-10-17T18:06:18Z</dcterms:modified>
</cp:coreProperties>
</file>