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3"/>
  </p:notesMasterIdLst>
  <p:sldIdLst>
    <p:sldId id="324" r:id="rId5"/>
    <p:sldId id="336" r:id="rId6"/>
    <p:sldId id="330" r:id="rId7"/>
    <p:sldId id="331" r:id="rId8"/>
    <p:sldId id="332" r:id="rId9"/>
    <p:sldId id="333" r:id="rId10"/>
    <p:sldId id="334" r:id="rId11"/>
    <p:sldId id="335" r:id="rId12"/>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767AF"/>
    <a:srgbClr val="6666FF"/>
    <a:srgbClr val="3366FF"/>
    <a:srgbClr val="0066FF"/>
    <a:srgbClr val="759FCC"/>
    <a:srgbClr val="6699FF"/>
    <a:srgbClr val="0099FF"/>
    <a:srgbClr val="CC3300"/>
    <a:srgbClr val="DE3500"/>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14269EA-D545-47C8-8F7F-17364A8F3C0F}" v="2" dt="2023-11-07T16:16:20.2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393" autoAdjust="0"/>
    <p:restoredTop sz="64777" autoAdjust="0"/>
  </p:normalViewPr>
  <p:slideViewPr>
    <p:cSldViewPr snapToGrid="0">
      <p:cViewPr varScale="1">
        <p:scale>
          <a:sx n="64" d="100"/>
          <a:sy n="64" d="100"/>
        </p:scale>
        <p:origin x="768" y="7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tzendanner, Matt" userId="b4bd9a28-947d-4019-a646-080a1de8474c" providerId="ADAL" clId="{FF216664-FF71-42C7-81E8-2A4E646B0DFE}"/>
    <pc:docChg chg="delSld">
      <pc:chgData name="Gitzendanner, Matt" userId="b4bd9a28-947d-4019-a646-080a1de8474c" providerId="ADAL" clId="{FF216664-FF71-42C7-81E8-2A4E646B0DFE}" dt="2023-09-05T17:16:20.256" v="0" actId="47"/>
      <pc:docMkLst>
        <pc:docMk/>
      </pc:docMkLst>
      <pc:sldChg chg="del">
        <pc:chgData name="Gitzendanner, Matt" userId="b4bd9a28-947d-4019-a646-080a1de8474c" providerId="ADAL" clId="{FF216664-FF71-42C7-81E8-2A4E646B0DFE}" dt="2023-09-05T17:16:20.256" v="0" actId="47"/>
        <pc:sldMkLst>
          <pc:docMk/>
          <pc:sldMk cId="392144026" sldId="337"/>
        </pc:sldMkLst>
      </pc:sldChg>
      <pc:sldChg chg="del">
        <pc:chgData name="Gitzendanner, Matt" userId="b4bd9a28-947d-4019-a646-080a1de8474c" providerId="ADAL" clId="{FF216664-FF71-42C7-81E8-2A4E646B0DFE}" dt="2023-09-05T17:16:20.256" v="0" actId="47"/>
        <pc:sldMkLst>
          <pc:docMk/>
          <pc:sldMk cId="3385506350" sldId="33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FD93C9B2-20F6-4DB1-B471-224337D0AC79}" type="datetimeFigureOut">
              <a:rPr lang="en-US" smtClean="0"/>
              <a:t>11/7/2023</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ea typeface="ＭＳ Ｐゴシック" charset="-128"/>
              </a:rPr>
              <a:t>Hello and welcome to this Practicum AI recording</a:t>
            </a:r>
            <a:r>
              <a:rPr lang="en-US" altLang="en-US" baseline="0" dirty="0">
                <a:ea typeface="ＭＳ Ｐゴシック" charset="-128"/>
              </a:rPr>
              <a:t>.</a:t>
            </a:r>
          </a:p>
          <a:p>
            <a:endParaRPr lang="en-US" altLang="en-US" dirty="0">
              <a:ea typeface="ＭＳ Ｐゴシック" charset="-128"/>
            </a:endParaRPr>
          </a:p>
          <a:p>
            <a:r>
              <a:rPr lang="en-US" altLang="en-US" dirty="0">
                <a:ea typeface="ＭＳ Ｐゴシック" charset="-128"/>
              </a:rPr>
              <a:t>I’m Dan Maxwell.  I work as an AI Trainer for Research Computing, here at the University of Florida.</a:t>
            </a:r>
          </a:p>
          <a:p>
            <a:endParaRPr lang="en-US" altLang="en-US" dirty="0">
              <a:ea typeface="ＭＳ Ｐゴシック" charset="-128"/>
            </a:endParaRPr>
          </a:p>
          <a:p>
            <a:r>
              <a:rPr lang="en-US" baseline="0" dirty="0"/>
              <a:t>In this briefing, I am going to introduce you to the Python programming language.</a:t>
            </a:r>
          </a:p>
          <a:p>
            <a:endParaRPr lang="en-US" baseline="0" dirty="0"/>
          </a:p>
          <a:p>
            <a:r>
              <a:rPr lang="en-US" baseline="0" dirty="0"/>
              <a:t>[NEXT SLIDE]</a:t>
            </a:r>
            <a:endParaRPr lang="en-US" dirty="0"/>
          </a:p>
          <a:p>
            <a:pPr defTabSz="966612">
              <a:defRPr/>
            </a:pPr>
            <a:endParaRPr lang="en-US" dirty="0"/>
          </a:p>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defTabSz="966612">
              <a:buFontTx/>
              <a:buNone/>
              <a:defRPr/>
            </a:pPr>
            <a:r>
              <a:rPr lang="en-US" sz="1200" b="0" dirty="0">
                <a:solidFill>
                  <a:srgbClr val="24292F"/>
                </a:solidFill>
                <a:effectLst>
                  <a:outerShdw blurRad="38100" dist="38100" dir="2700000" algn="tl">
                    <a:srgbClr val="000000">
                      <a:alpha val="43137"/>
                    </a:srgbClr>
                  </a:outerShdw>
                </a:effectLst>
                <a:latin typeface="+mn-lt"/>
                <a:ea typeface="Times New Roman" panose="02020603050405020304" pitchFamily="18" charset="0"/>
              </a:rPr>
              <a:t>Now that I’ve talked about </a:t>
            </a:r>
            <a:r>
              <a:rPr lang="en-US" sz="1200" b="1" dirty="0">
                <a:solidFill>
                  <a:srgbClr val="24292F"/>
                </a:solidFill>
                <a:effectLst>
                  <a:outerShdw blurRad="38100" dist="38100" dir="2700000" algn="tl">
                    <a:srgbClr val="000000">
                      <a:alpha val="43137"/>
                    </a:srgbClr>
                  </a:outerShdw>
                </a:effectLst>
                <a:latin typeface="+mn-lt"/>
                <a:ea typeface="Times New Roman" panose="02020603050405020304" pitchFamily="18" charset="0"/>
              </a:rPr>
              <a:t>what</a:t>
            </a:r>
            <a:r>
              <a:rPr lang="en-US" sz="1200" b="0" dirty="0">
                <a:solidFill>
                  <a:srgbClr val="24292F"/>
                </a:solidFill>
                <a:effectLst>
                  <a:outerShdw blurRad="38100" dist="38100" dir="2700000" algn="tl">
                    <a:srgbClr val="000000">
                      <a:alpha val="43137"/>
                    </a:srgbClr>
                  </a:outerShdw>
                </a:effectLst>
                <a:latin typeface="+mn-lt"/>
                <a:ea typeface="Times New Roman" panose="02020603050405020304" pitchFamily="18" charset="0"/>
              </a:rPr>
              <a:t> you’ll learn in this workshop series, I’d like to take a couple minutes to talk about </a:t>
            </a:r>
            <a:r>
              <a:rPr lang="en-US" sz="1200" b="1" dirty="0">
                <a:solidFill>
                  <a:srgbClr val="24292F"/>
                </a:solidFill>
                <a:effectLst/>
                <a:latin typeface="+mn-lt"/>
                <a:ea typeface="Times New Roman" panose="02020603050405020304" pitchFamily="18" charset="0"/>
              </a:rPr>
              <a:t>how</a:t>
            </a:r>
            <a:r>
              <a:rPr lang="en-US" sz="1200" b="0" dirty="0">
                <a:solidFill>
                  <a:srgbClr val="24292F"/>
                </a:solidFill>
                <a:effectLst>
                  <a:outerShdw blurRad="38100" dist="38100" dir="2700000" algn="tl">
                    <a:srgbClr val="000000">
                      <a:alpha val="43137"/>
                    </a:srgbClr>
                  </a:outerShdw>
                </a:effectLst>
                <a:latin typeface="+mn-lt"/>
                <a:ea typeface="Times New Roman" panose="02020603050405020304" pitchFamily="18" charset="0"/>
              </a:rPr>
              <a:t> to learn.  Mastering a new skill can be hard.  But the 6 learning strategies I’m going to share with you now will help!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mn-lt"/>
                <a:ea typeface="Calibri" panose="020F0502020204030204" pitchFamily="34" charset="0"/>
                <a:cs typeface="Times New Roman" panose="02020603050405020304" pitchFamily="18" charset="0"/>
              </a:rPr>
              <a:t>[NEXT SLIDE]</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17468150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defTabSz="966612">
              <a:buFontTx/>
              <a:buNone/>
              <a:defRPr/>
            </a:pPr>
            <a:r>
              <a:rPr lang="en-US" sz="1200" b="1" dirty="0">
                <a:solidFill>
                  <a:srgbClr val="24292F"/>
                </a:solidFill>
                <a:effectLst>
                  <a:outerShdw blurRad="38100" dist="38100" dir="2700000" algn="tl">
                    <a:srgbClr val="000000">
                      <a:alpha val="43137"/>
                    </a:srgbClr>
                  </a:outerShdw>
                </a:effectLst>
                <a:latin typeface="+mn-lt"/>
                <a:ea typeface="Times New Roman" panose="02020603050405020304" pitchFamily="18" charset="0"/>
              </a:rPr>
              <a:t>Strategy # 1: Focus</a:t>
            </a:r>
          </a:p>
          <a:p>
            <a:pPr marL="0" indent="0" defTabSz="966612">
              <a:buFontTx/>
              <a:buNone/>
              <a:defRPr/>
            </a:pPr>
            <a:endParaRPr lang="en-US" sz="1200" dirty="0">
              <a:solidFill>
                <a:srgbClr val="24292F"/>
              </a:solidFill>
              <a:latin typeface="+mn-lt"/>
              <a:ea typeface="Times New Roman" panose="02020603050405020304" pitchFamily="18" charset="0"/>
            </a:endParaRPr>
          </a:p>
          <a:p>
            <a:pPr marL="0" indent="0" defTabSz="966612">
              <a:buFontTx/>
              <a:buNone/>
              <a:defRPr/>
            </a:pPr>
            <a:r>
              <a:rPr lang="en-US" sz="1200" dirty="0">
                <a:solidFill>
                  <a:srgbClr val="24292F"/>
                </a:solidFill>
                <a:latin typeface="+mn-lt"/>
                <a:ea typeface="Times New Roman" panose="02020603050405020304" pitchFamily="18" charset="0"/>
              </a:rPr>
              <a:t>So often, students think they can learn to program while multi-tasking -- posting on Facebook, texting friends or watching TikTok.  If anything, these kinds of activities will slow you down.  Instead, you'll learn Python much faster if you can devote focused time to practice.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mn-lt"/>
                <a:ea typeface="Calibri" panose="020F0502020204030204" pitchFamily="34" charset="0"/>
                <a:cs typeface="Times New Roman" panose="02020603050405020304" pitchFamily="18" charset="0"/>
              </a:rPr>
              <a:t>[NEXT SLIDE]</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3383801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defTabSz="966612">
              <a:buFontTx/>
              <a:buNone/>
              <a:defRPr/>
            </a:pPr>
            <a:r>
              <a:rPr lang="en-US" sz="1200" b="1" dirty="0">
                <a:latin typeface="+mn-lt"/>
                <a:ea typeface="Calibri" panose="020F0502020204030204" pitchFamily="34" charset="0"/>
                <a:cs typeface="LMRoman12-Bold"/>
              </a:rPr>
              <a:t>Strategy # 2: Avoid the “copy and paste” approach to writing code</a:t>
            </a:r>
          </a:p>
          <a:p>
            <a:pPr marL="0" indent="0" defTabSz="966612">
              <a:buFontTx/>
              <a:buNone/>
              <a:defRPr/>
            </a:pPr>
            <a:endParaRPr lang="en-US" sz="1200" b="1" dirty="0">
              <a:latin typeface="+mn-lt"/>
              <a:ea typeface="Calibri" panose="020F0502020204030204" pitchFamily="34" charset="0"/>
              <a:cs typeface="LMRoman10-Regular"/>
            </a:endParaRPr>
          </a:p>
          <a:p>
            <a:pPr marL="0" indent="0" defTabSz="966612">
              <a:buFontTx/>
              <a:buNone/>
              <a:defRPr/>
            </a:pPr>
            <a:r>
              <a:rPr lang="en-US" sz="1200" dirty="0">
                <a:latin typeface="+mn-lt"/>
                <a:ea typeface="Calibri" panose="020F0502020204030204" pitchFamily="34" charset="0"/>
                <a:cs typeface="LMRoman10-Regular"/>
              </a:rPr>
              <a:t>The copy and past approach to writing code may sound like a good idea, but it can impede learning for these two reasons: </a:t>
            </a:r>
          </a:p>
          <a:p>
            <a:pPr marL="414692" lvl="0" indent="-362480" defTabSz="966612">
              <a:buFont typeface="+mj-lt"/>
              <a:buAutoNum type="arabicPeriod"/>
              <a:defRPr/>
            </a:pPr>
            <a:r>
              <a:rPr lang="en-US" sz="1200" dirty="0">
                <a:latin typeface="+mn-lt"/>
                <a:ea typeface="Calibri" panose="020F0502020204030204" pitchFamily="34" charset="0"/>
                <a:cs typeface="Times New Roman" panose="02020603050405020304" pitchFamily="18" charset="0"/>
              </a:rPr>
              <a:t>When you type out a line of code, chances are you’re going to make a typing mistake or two.  And that’s a good thing!  You will learn much faster as you read, understand, and then fix errors.  None of this will happen if you take a copy and paste approach to writing code.</a:t>
            </a:r>
          </a:p>
          <a:p>
            <a:pPr marL="414692" lvl="0" indent="-362480" defTabSz="966612">
              <a:buFont typeface="+mj-lt"/>
              <a:buAutoNum type="arabicPeriod"/>
              <a:defRPr/>
            </a:pPr>
            <a:r>
              <a:rPr lang="en-US" sz="1200" dirty="0">
                <a:latin typeface="+mn-lt"/>
                <a:ea typeface="Calibri" panose="020F0502020204030204" pitchFamily="34" charset="0"/>
                <a:cs typeface="Times New Roman" panose="02020603050405020304" pitchFamily="18" charset="0"/>
              </a:rPr>
              <a:t>When you copy and paste code, you may think you know what you are doing.  When, in fact, you don’t.  In the beginning, you want to avoid the illusion of mastery.</a:t>
            </a:r>
            <a:endParaRPr lang="en-US" sz="1200" dirty="0">
              <a:latin typeface="+mn-lt"/>
              <a:ea typeface="Calibri" panose="020F0502020204030204" pitchFamily="34" charset="0"/>
              <a:cs typeface="LMRoman10-Regular"/>
            </a:endParaRP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mn-lt"/>
                <a:ea typeface="Calibri" panose="020F0502020204030204" pitchFamily="34" charset="0"/>
                <a:cs typeface="Times New Roman" panose="02020603050405020304" pitchFamily="18" charset="0"/>
              </a:rPr>
              <a:t>[NEXT SLIDE]</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14710515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defTabSz="966612">
              <a:buFont typeface="+mj-lt"/>
              <a:buNone/>
              <a:defRPr/>
            </a:pPr>
            <a:r>
              <a:rPr lang="en-US" sz="1200" b="1" dirty="0">
                <a:latin typeface="+mn-lt"/>
                <a:ea typeface="Calibri" panose="020F0502020204030204" pitchFamily="34" charset="0"/>
                <a:cs typeface="LMRoman12-Bold"/>
              </a:rPr>
              <a:t>Strategy # 3: Study code block-by-block, line-by-line</a:t>
            </a:r>
          </a:p>
          <a:p>
            <a:pPr marL="0" indent="0" defTabSz="966612">
              <a:buFont typeface="+mj-lt"/>
              <a:buNone/>
              <a:defRPr/>
            </a:pPr>
            <a:endParaRPr lang="en-US" sz="1200" b="1" dirty="0">
              <a:latin typeface="+mn-lt"/>
              <a:ea typeface="Calibri" panose="020F0502020204030204" pitchFamily="34" charset="0"/>
              <a:cs typeface="LMRoman10-Regular"/>
            </a:endParaRPr>
          </a:p>
          <a:p>
            <a:pPr marL="0" indent="0" defTabSz="966612">
              <a:buFont typeface="+mj-lt"/>
              <a:buNone/>
              <a:defRPr/>
            </a:pPr>
            <a:r>
              <a:rPr lang="en-US" sz="1200" dirty="0">
                <a:latin typeface="+mn-lt"/>
                <a:ea typeface="Calibri" panose="020F0502020204030204" pitchFamily="34" charset="0"/>
                <a:cs typeface="LMRoman10-Regular"/>
              </a:rPr>
              <a:t>This means running one block of code at a time.  Do you understand the output?  If things aren’t clear, spend more time with the code.  Consider these </a:t>
            </a:r>
            <a:r>
              <a:rPr lang="en-US" sz="1200" dirty="0">
                <a:latin typeface="+mn-lt"/>
                <a:ea typeface="Calibri" panose="020F0502020204030204" pitchFamily="34" charset="0"/>
                <a:cs typeface="Times New Roman" panose="02020603050405020304" pitchFamily="18" charset="0"/>
              </a:rPr>
              <a:t>tips</a:t>
            </a:r>
            <a:r>
              <a:rPr lang="en-US" sz="1200" dirty="0">
                <a:latin typeface="+mn-lt"/>
                <a:ea typeface="Calibri" panose="020F0502020204030204" pitchFamily="34" charset="0"/>
                <a:cs typeface="LMRoman10-Regular"/>
              </a:rPr>
              <a:t>:</a:t>
            </a:r>
          </a:p>
          <a:p>
            <a:pPr marL="414692" lvl="0" indent="-362480" defTabSz="966612">
              <a:buFont typeface="+mj-lt"/>
              <a:buAutoNum type="arabicPeriod"/>
              <a:defRPr/>
            </a:pPr>
            <a:r>
              <a:rPr lang="en-US" sz="1200" dirty="0">
                <a:latin typeface="+mn-lt"/>
                <a:ea typeface="Calibri" panose="020F0502020204030204" pitchFamily="34" charset="0"/>
                <a:cs typeface="LMRoman10-Regular"/>
              </a:rPr>
              <a:t>Break a line of code into its components and try to understand the individual pieces.  Sometimes functions are nested within functions.</a:t>
            </a:r>
            <a:endParaRPr lang="en-US" sz="1200" dirty="0">
              <a:latin typeface="+mn-lt"/>
              <a:ea typeface="Calibri" panose="020F0502020204030204" pitchFamily="34" charset="0"/>
              <a:cs typeface="Times New Roman" panose="02020603050405020304" pitchFamily="18" charset="0"/>
            </a:endParaRPr>
          </a:p>
          <a:p>
            <a:pPr marL="414692" lvl="0" indent="-362480" defTabSz="966612">
              <a:buFont typeface="+mj-lt"/>
              <a:buAutoNum type="arabicPeriod"/>
              <a:defRPr/>
            </a:pPr>
            <a:r>
              <a:rPr lang="en-US" sz="1200" dirty="0">
                <a:latin typeface="+mn-lt"/>
                <a:ea typeface="Calibri" panose="020F0502020204030204" pitchFamily="34" charset="0"/>
                <a:cs typeface="LMRoman10-Regular"/>
              </a:rPr>
              <a:t>Document, document, document!  Remember: the documentation you write today is for the future you.  That’s the you who’s trying to figure out what this block of code is doing, six months or a year from now.</a:t>
            </a:r>
            <a:endParaRPr lang="en-US" sz="1200" dirty="0">
              <a:latin typeface="+mn-lt"/>
              <a:ea typeface="Calibri" panose="020F0502020204030204" pitchFamily="34" charset="0"/>
              <a:cs typeface="Times New Roman" panose="02020603050405020304" pitchFamily="18" charset="0"/>
            </a:endParaRPr>
          </a:p>
          <a:p>
            <a:pPr marL="414692" lvl="0" indent="-362480" defTabSz="966612">
              <a:buFont typeface="+mj-lt"/>
              <a:buAutoNum type="arabicPeriod"/>
              <a:defRPr/>
            </a:pPr>
            <a:r>
              <a:rPr lang="en-US" sz="1200" dirty="0">
                <a:latin typeface="+mn-lt"/>
                <a:ea typeface="Calibri" panose="020F0502020204030204" pitchFamily="34" charset="0"/>
                <a:cs typeface="LMRoman10-Regular"/>
              </a:rPr>
              <a:t>Perform mini experiments.  Simplify the code and then tinker with it to see what happens.</a:t>
            </a:r>
            <a:endParaRPr lang="en-US" sz="1200" dirty="0">
              <a:latin typeface="+mn-lt"/>
              <a:ea typeface="Calibri" panose="020F0502020204030204" pitchFamily="34" charset="0"/>
              <a:cs typeface="Times New Roman" panose="02020603050405020304" pitchFamily="18" charset="0"/>
            </a:endParaRP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mn-lt"/>
                <a:ea typeface="Calibri" panose="020F0502020204030204" pitchFamily="34" charset="0"/>
                <a:cs typeface="Times New Roman" panose="02020603050405020304" pitchFamily="18" charset="0"/>
              </a:rPr>
              <a:t>[NEXT SLIDE]</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29603678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defTabSz="966612">
              <a:buFont typeface="+mj-lt"/>
              <a:buNone/>
              <a:defRPr/>
            </a:pPr>
            <a:r>
              <a:rPr lang="en-US" sz="1200" b="1" dirty="0">
                <a:latin typeface="+mn-lt"/>
                <a:ea typeface="Calibri" panose="020F0502020204030204" pitchFamily="34" charset="0"/>
                <a:cs typeface="LMRoman12-Bold"/>
              </a:rPr>
              <a:t>Strategy # 4: Use the internet to find answers</a:t>
            </a:r>
          </a:p>
          <a:p>
            <a:pPr marL="0" indent="0" defTabSz="966612">
              <a:buFont typeface="+mj-lt"/>
              <a:buNone/>
              <a:defRPr/>
            </a:pPr>
            <a:endParaRPr lang="en-US" sz="1200" b="1" dirty="0">
              <a:latin typeface="+mn-lt"/>
              <a:ea typeface="Calibri" panose="020F0502020204030204" pitchFamily="34" charset="0"/>
              <a:cs typeface="LMRoman10-Regular"/>
            </a:endParaRPr>
          </a:p>
          <a:p>
            <a:pPr marL="0" indent="0" defTabSz="966612">
              <a:buFont typeface="+mj-lt"/>
              <a:buNone/>
              <a:defRPr/>
            </a:pPr>
            <a:r>
              <a:rPr lang="en-US" sz="1200" b="0" dirty="0">
                <a:latin typeface="+mn-lt"/>
                <a:ea typeface="Calibri" panose="020F0502020204030204" pitchFamily="34" charset="0"/>
                <a:cs typeface="LMRoman10-Regular"/>
              </a:rPr>
              <a:t>When faced with a strange error, take a minute to search the internet because so</a:t>
            </a:r>
            <a:r>
              <a:rPr lang="en-US" sz="1200" dirty="0">
                <a:latin typeface="+mn-lt"/>
                <a:ea typeface="Calibri" panose="020F0502020204030204" pitchFamily="34" charset="0"/>
                <a:cs typeface="LMRoman10-Regular"/>
              </a:rPr>
              <a:t>meone has probably asked (and received useful answers) to the problem you now face</a:t>
            </a:r>
            <a:r>
              <a:rPr lang="en-US" sz="1200" dirty="0">
                <a:latin typeface="+mn-lt"/>
                <a:ea typeface="Calibri" panose="020F0502020204030204" pitchFamily="34" charset="0"/>
                <a:cs typeface="Times New Roman" panose="02020603050405020304" pitchFamily="18" charset="0"/>
              </a:rPr>
              <a:t>.  </a:t>
            </a:r>
            <a:r>
              <a:rPr lang="en-US" sz="1200" dirty="0">
                <a:latin typeface="+mn-lt"/>
                <a:ea typeface="Calibri" panose="020F0502020204030204" pitchFamily="34" charset="0"/>
                <a:cs typeface="LMRoman10-Regular"/>
              </a:rPr>
              <a:t>Also, I recommend that you bookmark your trusted resources.  Stack Overflow, for example, is the go-to place for technical answers to coding questions.  The site provides support for a wide variety of programming languages, including Python.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mn-lt"/>
                <a:ea typeface="Calibri" panose="020F0502020204030204" pitchFamily="34" charset="0"/>
                <a:cs typeface="Times New Roman" panose="02020603050405020304" pitchFamily="18" charset="0"/>
              </a:rPr>
              <a:t>[NEXT SLIDE]</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24059306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defTabSz="966612">
              <a:buFont typeface="+mj-lt"/>
              <a:buNone/>
              <a:defRPr/>
            </a:pPr>
            <a:r>
              <a:rPr lang="en-US" sz="1200" b="1" dirty="0">
                <a:latin typeface="+mn-lt"/>
                <a:ea typeface="Calibri" panose="020F0502020204030204" pitchFamily="34" charset="0"/>
                <a:cs typeface="LMRoman10-Regular"/>
              </a:rPr>
              <a:t>Strategy # 5: Ask for Help</a:t>
            </a:r>
          </a:p>
          <a:p>
            <a:pPr marL="0" indent="0" defTabSz="966612">
              <a:buFont typeface="+mj-lt"/>
              <a:buNone/>
              <a:defRPr/>
            </a:pPr>
            <a:endParaRPr lang="en-US" sz="1200" b="1" dirty="0">
              <a:latin typeface="+mn-lt"/>
              <a:ea typeface="Calibri" panose="020F0502020204030204" pitchFamily="34" charset="0"/>
              <a:cs typeface="LMRoman10-Regular"/>
            </a:endParaRPr>
          </a:p>
          <a:p>
            <a:pPr marL="0" indent="0" defTabSz="966612">
              <a:buFont typeface="+mj-lt"/>
              <a:buNone/>
              <a:defRPr/>
            </a:pPr>
            <a:r>
              <a:rPr lang="en-US" sz="1200" dirty="0">
                <a:latin typeface="+mn-lt"/>
                <a:ea typeface="Calibri" panose="020F0502020204030204" pitchFamily="34" charset="0"/>
                <a:cs typeface="LMRoman10-Regular"/>
              </a:rPr>
              <a:t>There’s no shame in asking for help.  We’re all learning.  And some days, I feel like I’m the one who has the most to learn.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mn-lt"/>
                <a:ea typeface="Calibri" panose="020F0502020204030204" pitchFamily="34" charset="0"/>
                <a:cs typeface="Times New Roman" panose="02020603050405020304" pitchFamily="18" charset="0"/>
              </a:rPr>
              <a:t>[NEXT SLIDE]</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1742146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defTabSz="966612">
              <a:buFont typeface="+mj-lt"/>
              <a:buNone/>
              <a:defRPr/>
            </a:pPr>
            <a:r>
              <a:rPr lang="en-US" sz="1200" b="1" dirty="0">
                <a:latin typeface="+mn-lt"/>
                <a:ea typeface="Calibri" panose="020F0502020204030204" pitchFamily="34" charset="0"/>
                <a:cs typeface="LMRoman12-Bold"/>
              </a:rPr>
              <a:t>Strategy # 6: Take your time</a:t>
            </a:r>
          </a:p>
          <a:p>
            <a:pPr marL="0" indent="0" defTabSz="966612">
              <a:buFont typeface="+mj-lt"/>
              <a:buNone/>
              <a:defRPr/>
            </a:pPr>
            <a:endParaRPr lang="en-US" sz="1200" b="1" dirty="0">
              <a:latin typeface="+mn-lt"/>
              <a:ea typeface="Calibri" panose="020F0502020204030204" pitchFamily="34" charset="0"/>
              <a:cs typeface="LMRoman10-Regular"/>
            </a:endParaRPr>
          </a:p>
          <a:p>
            <a:pPr marL="0" indent="0" defTabSz="966612">
              <a:buFont typeface="+mj-lt"/>
              <a:buNone/>
              <a:defRPr/>
            </a:pPr>
            <a:r>
              <a:rPr lang="en-US" sz="1200" dirty="0">
                <a:latin typeface="+mn-lt"/>
                <a:ea typeface="Calibri" panose="020F0502020204030204" pitchFamily="34" charset="0"/>
                <a:cs typeface="LMRoman10-Regular"/>
              </a:rPr>
              <a:t>It takes time to master any subject, including a programming language.  Rome wasn’t built in a day.  So, don’t rush to get things done.  Expect some level of</a:t>
            </a:r>
            <a:r>
              <a:rPr lang="en-US" sz="1200" dirty="0">
                <a:latin typeface="+mn-lt"/>
                <a:ea typeface="Calibri" panose="020F0502020204030204" pitchFamily="34" charset="0"/>
                <a:cs typeface="Times New Roman" panose="02020603050405020304" pitchFamily="18" charset="0"/>
              </a:rPr>
              <a:t> </a:t>
            </a:r>
            <a:r>
              <a:rPr lang="en-US" sz="1200" dirty="0">
                <a:latin typeface="+mn-lt"/>
                <a:ea typeface="Calibri" panose="020F0502020204030204" pitchFamily="34" charset="0"/>
                <a:cs typeface="LMRoman10-Regular"/>
              </a:rPr>
              <a:t>struggle and frustration.  However, as your skill grows, you’ll be amazed</a:t>
            </a:r>
            <a:r>
              <a:rPr lang="en-US" sz="1200" dirty="0">
                <a:latin typeface="+mn-lt"/>
                <a:ea typeface="Calibri" panose="020F0502020204030204" pitchFamily="34" charset="0"/>
                <a:cs typeface="Times New Roman" panose="02020603050405020304" pitchFamily="18" charset="0"/>
              </a:rPr>
              <a:t> at what you can do</a:t>
            </a:r>
            <a:r>
              <a:rPr lang="en-US" sz="1200" dirty="0">
                <a:latin typeface="+mn-lt"/>
                <a:ea typeface="Calibri" panose="020F0502020204030204" pitchFamily="34" charset="0"/>
                <a:cs typeface="LMRoman10-Regular"/>
              </a:rPr>
              <a:t>.</a:t>
            </a:r>
          </a:p>
          <a:p>
            <a:pPr marL="0" indent="0" defTabSz="966612">
              <a:buFont typeface="+mj-lt"/>
              <a:buNone/>
              <a:defRPr/>
            </a:pPr>
            <a:endParaRPr lang="en-US" sz="1200" dirty="0">
              <a:latin typeface="+mn-lt"/>
              <a:ea typeface="Calibri" panose="020F0502020204030204" pitchFamily="34" charset="0"/>
              <a:cs typeface="Times New Roman" panose="02020603050405020304" pitchFamily="18" charset="0"/>
            </a:endParaRPr>
          </a:p>
          <a:p>
            <a:pPr marL="0" indent="0" defTabSz="966612">
              <a:buFont typeface="+mj-lt"/>
              <a:buNone/>
              <a:defRPr/>
            </a:pPr>
            <a:r>
              <a:rPr lang="en-US" sz="1200" dirty="0">
                <a:latin typeface="+mn-lt"/>
                <a:ea typeface="Calibri" panose="020F0502020204030204" pitchFamily="34" charset="0"/>
                <a:cs typeface="Times New Roman" panose="02020603050405020304" pitchFamily="18" charset="0"/>
              </a:rPr>
              <a:t>[NEXT SLIDE]</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820090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11/7/2023</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11/7/2023</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11/7/2023</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11/7/2023</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11/7/2023</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11/7/2023</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11/7/2023</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11/7/2023</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11/7/2023</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11/7/2023</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11/7/2023</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11/7/2023</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 uri="{C183D7F6-B498-43B3-948B-1728B52AA6E4}">
                <adec:decorative xmlns:adec="http://schemas.microsoft.com/office/drawing/2017/decorative" val="0"/>
              </a:ext>
            </a:extLst>
          </p:cNvPr>
          <p:cNvSpPr>
            <a:spLocks noGrp="1"/>
          </p:cNvSpPr>
          <p:nvPr>
            <p:ph type="body" idx="1"/>
          </p:nvPr>
        </p:nvSpPr>
        <p:spPr>
          <a:xfrm>
            <a:off x="983094" y="5150691"/>
            <a:ext cx="10515600" cy="670560"/>
          </a:xfrm>
        </p:spPr>
        <p:txBody>
          <a:bodyPr>
            <a:normAutofit/>
          </a:bodyPr>
          <a:lstStyle/>
          <a:p>
            <a:r>
              <a:rPr lang="en-US" sz="2800" dirty="0">
                <a:latin typeface="Avenir" panose="02000503020000020003" pitchFamily="2" charset="0"/>
                <a:cs typeface="Segoe UI" panose="020B0502040204020203" pitchFamily="34" charset="0"/>
              </a:rPr>
              <a:t>Python for AI</a:t>
            </a:r>
          </a:p>
        </p:txBody>
      </p:sp>
      <p:pic>
        <p:nvPicPr>
          <p:cNvPr id="5" name="Graphic 4">
            <a:extLst>
              <a:ext uri="{FF2B5EF4-FFF2-40B4-BE49-F238E27FC236}">
                <a16:creationId xmlns:a16="http://schemas.microsoft.com/office/drawing/2014/main" id="{DF27BAC9-5A6D-3E11-357C-BAB7C3DD4FB8}"/>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00705" y="5821251"/>
            <a:ext cx="864635" cy="864635"/>
          </a:xfrm>
          <a:prstGeom prst="rect">
            <a:avLst/>
          </a:prstGeom>
        </p:spPr>
      </p:pic>
      <p:pic>
        <p:nvPicPr>
          <p:cNvPr id="2" name="Picture 1">
            <a:extLst>
              <a:ext uri="{FF2B5EF4-FFF2-40B4-BE49-F238E27FC236}">
                <a16:creationId xmlns:a16="http://schemas.microsoft.com/office/drawing/2014/main" id="{892659E9-3D8B-3B83-8D4A-7A89613C0D45}"/>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918" y="3159872"/>
            <a:ext cx="7772400" cy="2109073"/>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CD17A5-E0E7-8509-589A-E8ACC2BB6A89}"/>
              </a:ext>
            </a:extLst>
          </p:cNvPr>
          <p:cNvSpPr txBox="1"/>
          <p:nvPr/>
        </p:nvSpPr>
        <p:spPr>
          <a:xfrm>
            <a:off x="1" y="3167390"/>
            <a:ext cx="12191999" cy="830997"/>
          </a:xfrm>
          <a:prstGeom prst="rect">
            <a:avLst/>
          </a:prstGeom>
          <a:noFill/>
        </p:spPr>
        <p:txBody>
          <a:bodyPr wrap="square" rtlCol="0">
            <a:spAutoFit/>
          </a:bodyPr>
          <a:lstStyle/>
          <a:p>
            <a:pPr algn="ctr"/>
            <a:r>
              <a:rPr lang="en-US" sz="4800" dirty="0">
                <a:solidFill>
                  <a:schemeClr val="tx1">
                    <a:lumMod val="75000"/>
                    <a:lumOff val="25000"/>
                  </a:schemeClr>
                </a:solidFill>
                <a:latin typeface="Avenir" panose="02000503020000020003" pitchFamily="2" charset="0"/>
              </a:rPr>
              <a:t>Six Learning Strategies</a:t>
            </a:r>
          </a:p>
        </p:txBody>
      </p:sp>
      <p:pic>
        <p:nvPicPr>
          <p:cNvPr id="6" name="Picture 5">
            <a:extLst>
              <a:ext uri="{FF2B5EF4-FFF2-40B4-BE49-F238E27FC236}">
                <a16:creationId xmlns:a16="http://schemas.microsoft.com/office/drawing/2014/main" id="{C273985E-561D-5CBB-83CD-3397F7E5BCEA}"/>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3739470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CD17A5-E0E7-8509-589A-E8ACC2BB6A89}"/>
              </a:ext>
            </a:extLst>
          </p:cNvPr>
          <p:cNvSpPr txBox="1"/>
          <p:nvPr/>
        </p:nvSpPr>
        <p:spPr>
          <a:xfrm>
            <a:off x="1" y="3167390"/>
            <a:ext cx="12191999" cy="830997"/>
          </a:xfrm>
          <a:prstGeom prst="rect">
            <a:avLst/>
          </a:prstGeom>
          <a:noFill/>
        </p:spPr>
        <p:txBody>
          <a:bodyPr wrap="square" rtlCol="0">
            <a:spAutoFit/>
          </a:bodyPr>
          <a:lstStyle/>
          <a:p>
            <a:pPr algn="ctr"/>
            <a:r>
              <a:rPr lang="en-US" sz="4800" dirty="0">
                <a:solidFill>
                  <a:schemeClr val="tx1">
                    <a:lumMod val="75000"/>
                    <a:lumOff val="25000"/>
                  </a:schemeClr>
                </a:solidFill>
                <a:latin typeface="Avenir" panose="02000503020000020003" pitchFamily="2" charset="0"/>
              </a:rPr>
              <a:t>Focus</a:t>
            </a:r>
          </a:p>
        </p:txBody>
      </p:sp>
      <p:sp>
        <p:nvSpPr>
          <p:cNvPr id="5" name="Oval 4">
            <a:extLst>
              <a:ext uri="{FF2B5EF4-FFF2-40B4-BE49-F238E27FC236}">
                <a16:creationId xmlns:a16="http://schemas.microsoft.com/office/drawing/2014/main" id="{971634D0-256A-F75D-5B88-DF8561E5F21B}"/>
              </a:ext>
            </a:extLst>
          </p:cNvPr>
          <p:cNvSpPr/>
          <p:nvPr/>
        </p:nvSpPr>
        <p:spPr>
          <a:xfrm>
            <a:off x="838199" y="657726"/>
            <a:ext cx="1086853" cy="1058779"/>
          </a:xfrm>
          <a:prstGeom prst="ellipse">
            <a:avLst/>
          </a:prstGeom>
          <a:solidFill>
            <a:srgbClr val="6767AF"/>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highlight>
                  <a:srgbClr val="6767AF"/>
                </a:highlight>
                <a:latin typeface="Avenir" panose="02000503020000020003"/>
              </a:rPr>
              <a:t>1</a:t>
            </a:r>
          </a:p>
        </p:txBody>
      </p:sp>
      <p:pic>
        <p:nvPicPr>
          <p:cNvPr id="9" name="Picture 8">
            <a:extLst>
              <a:ext uri="{FF2B5EF4-FFF2-40B4-BE49-F238E27FC236}">
                <a16:creationId xmlns:a16="http://schemas.microsoft.com/office/drawing/2014/main" id="{2D8BFBAB-A31A-4376-C1EE-9B5CDDB7E7AC}"/>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972631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CD17A5-E0E7-8509-589A-E8ACC2BB6A89}"/>
              </a:ext>
            </a:extLst>
          </p:cNvPr>
          <p:cNvSpPr txBox="1"/>
          <p:nvPr/>
        </p:nvSpPr>
        <p:spPr>
          <a:xfrm>
            <a:off x="1" y="3167390"/>
            <a:ext cx="12191999" cy="830997"/>
          </a:xfrm>
          <a:prstGeom prst="rect">
            <a:avLst/>
          </a:prstGeom>
          <a:noFill/>
        </p:spPr>
        <p:txBody>
          <a:bodyPr wrap="square" rtlCol="0">
            <a:spAutoFit/>
          </a:bodyPr>
          <a:lstStyle/>
          <a:p>
            <a:pPr algn="ctr"/>
            <a:r>
              <a:rPr lang="en-US" sz="4800" dirty="0">
                <a:solidFill>
                  <a:schemeClr val="tx1">
                    <a:lumMod val="75000"/>
                    <a:lumOff val="25000"/>
                  </a:schemeClr>
                </a:solidFill>
                <a:latin typeface="Avenir" panose="02000503020000020003" pitchFamily="2" charset="0"/>
              </a:rPr>
              <a:t>Avoid “Copy and Paste”</a:t>
            </a:r>
          </a:p>
        </p:txBody>
      </p:sp>
      <p:sp>
        <p:nvSpPr>
          <p:cNvPr id="5" name="Oval 4">
            <a:extLst>
              <a:ext uri="{FF2B5EF4-FFF2-40B4-BE49-F238E27FC236}">
                <a16:creationId xmlns:a16="http://schemas.microsoft.com/office/drawing/2014/main" id="{971634D0-256A-F75D-5B88-DF8561E5F21B}"/>
              </a:ext>
            </a:extLst>
          </p:cNvPr>
          <p:cNvSpPr/>
          <p:nvPr/>
        </p:nvSpPr>
        <p:spPr>
          <a:xfrm>
            <a:off x="838199" y="657726"/>
            <a:ext cx="1086853" cy="1058779"/>
          </a:xfrm>
          <a:prstGeom prst="ellipse">
            <a:avLst/>
          </a:prstGeom>
          <a:solidFill>
            <a:srgbClr val="6767AF"/>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highlight>
                  <a:srgbClr val="6767AF"/>
                </a:highlight>
                <a:latin typeface="Avenir" panose="02000503020000020003"/>
              </a:rPr>
              <a:t>2</a:t>
            </a:r>
          </a:p>
        </p:txBody>
      </p:sp>
      <p:pic>
        <p:nvPicPr>
          <p:cNvPr id="2" name="Picture 1">
            <a:extLst>
              <a:ext uri="{FF2B5EF4-FFF2-40B4-BE49-F238E27FC236}">
                <a16:creationId xmlns:a16="http://schemas.microsoft.com/office/drawing/2014/main" id="{385D7631-0112-C016-5908-346FDA79DEA8}"/>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4257819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CD17A5-E0E7-8509-589A-E8ACC2BB6A89}"/>
              </a:ext>
            </a:extLst>
          </p:cNvPr>
          <p:cNvSpPr txBox="1"/>
          <p:nvPr/>
        </p:nvSpPr>
        <p:spPr>
          <a:xfrm>
            <a:off x="1" y="3167390"/>
            <a:ext cx="12191999" cy="830997"/>
          </a:xfrm>
          <a:prstGeom prst="rect">
            <a:avLst/>
          </a:prstGeom>
          <a:noFill/>
        </p:spPr>
        <p:txBody>
          <a:bodyPr wrap="square" rtlCol="0">
            <a:spAutoFit/>
          </a:bodyPr>
          <a:lstStyle/>
          <a:p>
            <a:pPr algn="ctr"/>
            <a:r>
              <a:rPr lang="en-US" sz="4800" dirty="0">
                <a:solidFill>
                  <a:schemeClr val="tx1">
                    <a:lumMod val="75000"/>
                    <a:lumOff val="25000"/>
                  </a:schemeClr>
                </a:solidFill>
                <a:latin typeface="Avenir" panose="02000503020000020003" pitchFamily="2" charset="0"/>
              </a:rPr>
              <a:t>Study Code Block-by-Block / Line-by-Line</a:t>
            </a:r>
          </a:p>
        </p:txBody>
      </p:sp>
      <p:sp>
        <p:nvSpPr>
          <p:cNvPr id="5" name="Oval 4">
            <a:extLst>
              <a:ext uri="{FF2B5EF4-FFF2-40B4-BE49-F238E27FC236}">
                <a16:creationId xmlns:a16="http://schemas.microsoft.com/office/drawing/2014/main" id="{971634D0-256A-F75D-5B88-DF8561E5F21B}"/>
              </a:ext>
            </a:extLst>
          </p:cNvPr>
          <p:cNvSpPr/>
          <p:nvPr/>
        </p:nvSpPr>
        <p:spPr>
          <a:xfrm>
            <a:off x="838199" y="657726"/>
            <a:ext cx="1086853" cy="1058779"/>
          </a:xfrm>
          <a:prstGeom prst="ellipse">
            <a:avLst/>
          </a:prstGeom>
          <a:solidFill>
            <a:srgbClr val="6767AF"/>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highlight>
                  <a:srgbClr val="6767AF"/>
                </a:highlight>
                <a:latin typeface="Avenir" panose="02000503020000020003"/>
              </a:rPr>
              <a:t>3</a:t>
            </a:r>
          </a:p>
        </p:txBody>
      </p:sp>
      <p:pic>
        <p:nvPicPr>
          <p:cNvPr id="2" name="Picture 1">
            <a:extLst>
              <a:ext uri="{FF2B5EF4-FFF2-40B4-BE49-F238E27FC236}">
                <a16:creationId xmlns:a16="http://schemas.microsoft.com/office/drawing/2014/main" id="{A36421E2-C875-FF3B-8221-8C9E414B076D}"/>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2760127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CD17A5-E0E7-8509-589A-E8ACC2BB6A89}"/>
              </a:ext>
            </a:extLst>
          </p:cNvPr>
          <p:cNvSpPr txBox="1"/>
          <p:nvPr/>
        </p:nvSpPr>
        <p:spPr>
          <a:xfrm>
            <a:off x="1" y="3167390"/>
            <a:ext cx="12191999" cy="830997"/>
          </a:xfrm>
          <a:prstGeom prst="rect">
            <a:avLst/>
          </a:prstGeom>
          <a:noFill/>
        </p:spPr>
        <p:txBody>
          <a:bodyPr wrap="square" rtlCol="0">
            <a:spAutoFit/>
          </a:bodyPr>
          <a:lstStyle/>
          <a:p>
            <a:pPr algn="ctr"/>
            <a:r>
              <a:rPr lang="en-US" sz="4800" dirty="0">
                <a:solidFill>
                  <a:schemeClr val="tx1">
                    <a:lumMod val="75000"/>
                    <a:lumOff val="25000"/>
                  </a:schemeClr>
                </a:solidFill>
                <a:latin typeface="Avenir" panose="02000503020000020003" pitchFamily="2" charset="0"/>
              </a:rPr>
              <a:t>Use the Internet to Find Answers </a:t>
            </a:r>
          </a:p>
        </p:txBody>
      </p:sp>
      <p:sp>
        <p:nvSpPr>
          <p:cNvPr id="5" name="Oval 4">
            <a:extLst>
              <a:ext uri="{FF2B5EF4-FFF2-40B4-BE49-F238E27FC236}">
                <a16:creationId xmlns:a16="http://schemas.microsoft.com/office/drawing/2014/main" id="{971634D0-256A-F75D-5B88-DF8561E5F21B}"/>
              </a:ext>
            </a:extLst>
          </p:cNvPr>
          <p:cNvSpPr/>
          <p:nvPr/>
        </p:nvSpPr>
        <p:spPr>
          <a:xfrm>
            <a:off x="838199" y="657726"/>
            <a:ext cx="1086853" cy="1058779"/>
          </a:xfrm>
          <a:prstGeom prst="ellipse">
            <a:avLst/>
          </a:prstGeom>
          <a:solidFill>
            <a:srgbClr val="6767AF"/>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highlight>
                  <a:srgbClr val="6767AF"/>
                </a:highlight>
                <a:latin typeface="Avenir" panose="02000503020000020003"/>
              </a:rPr>
              <a:t>4</a:t>
            </a:r>
          </a:p>
        </p:txBody>
      </p:sp>
      <p:pic>
        <p:nvPicPr>
          <p:cNvPr id="2" name="Picture 1">
            <a:extLst>
              <a:ext uri="{FF2B5EF4-FFF2-40B4-BE49-F238E27FC236}">
                <a16:creationId xmlns:a16="http://schemas.microsoft.com/office/drawing/2014/main" id="{1B626444-B7A4-054F-FADB-4C31C82EDB33}"/>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grpSp>
        <p:nvGrpSpPr>
          <p:cNvPr id="8" name="Group 7">
            <a:extLst>
              <a:ext uri="{FF2B5EF4-FFF2-40B4-BE49-F238E27FC236}">
                <a16:creationId xmlns:a16="http://schemas.microsoft.com/office/drawing/2014/main" id="{933DAE10-7C9E-182C-9026-C2DD3C1FB277}"/>
              </a:ext>
            </a:extLst>
          </p:cNvPr>
          <p:cNvGrpSpPr/>
          <p:nvPr/>
        </p:nvGrpSpPr>
        <p:grpSpPr>
          <a:xfrm>
            <a:off x="4843064" y="3564959"/>
            <a:ext cx="2649302" cy="2480241"/>
            <a:chOff x="4843064" y="3564959"/>
            <a:chExt cx="2649302" cy="2480241"/>
          </a:xfrm>
        </p:grpSpPr>
        <p:pic>
          <p:nvPicPr>
            <p:cNvPr id="6" name="Picture 5">
              <a:extLst>
                <a:ext uri="{FF2B5EF4-FFF2-40B4-BE49-F238E27FC236}">
                  <a16:creationId xmlns:a16="http://schemas.microsoft.com/office/drawing/2014/main" id="{CA9D3EE0-B91B-5344-A296-E933F40819E6}"/>
                </a:ext>
              </a:extLst>
            </p:cNvPr>
            <p:cNvPicPr>
              <a:picLocks noChangeAspect="1"/>
            </p:cNvPicPr>
            <p:nvPr/>
          </p:nvPicPr>
          <p:blipFill>
            <a:blip r:embed="rId4"/>
            <a:stretch>
              <a:fillRect/>
            </a:stretch>
          </p:blipFill>
          <p:spPr>
            <a:xfrm>
              <a:off x="4843064" y="3998387"/>
              <a:ext cx="2649302" cy="2046813"/>
            </a:xfrm>
            <a:prstGeom prst="rect">
              <a:avLst/>
            </a:prstGeom>
          </p:spPr>
        </p:pic>
        <p:sp>
          <p:nvSpPr>
            <p:cNvPr id="7" name="TextBox 6">
              <a:extLst>
                <a:ext uri="{FF2B5EF4-FFF2-40B4-BE49-F238E27FC236}">
                  <a16:creationId xmlns:a16="http://schemas.microsoft.com/office/drawing/2014/main" id="{05C6B2CE-55BE-6736-01C9-60239D4F3E5D}"/>
                </a:ext>
              </a:extLst>
            </p:cNvPr>
            <p:cNvSpPr txBox="1"/>
            <p:nvPr/>
          </p:nvSpPr>
          <p:spPr>
            <a:xfrm>
              <a:off x="5841344" y="3564959"/>
              <a:ext cx="652743" cy="1569660"/>
            </a:xfrm>
            <a:prstGeom prst="rect">
              <a:avLst/>
            </a:prstGeom>
            <a:noFill/>
          </p:spPr>
          <p:txBody>
            <a:bodyPr wrap="none" rtlCol="0">
              <a:spAutoFit/>
            </a:bodyPr>
            <a:lstStyle/>
            <a:p>
              <a:r>
                <a:rPr lang="en-US" sz="9600" dirty="0">
                  <a:solidFill>
                    <a:schemeClr val="accent6">
                      <a:lumMod val="75000"/>
                    </a:schemeClr>
                  </a:solidFill>
                  <a:latin typeface="Californian FB" panose="0207040306080B030204" pitchFamily="18" charset="0"/>
                </a:rPr>
                <a:t>^</a:t>
              </a:r>
            </a:p>
          </p:txBody>
        </p:sp>
      </p:grpSp>
    </p:spTree>
    <p:extLst>
      <p:ext uri="{BB962C8B-B14F-4D97-AF65-F5344CB8AC3E}">
        <p14:creationId xmlns:p14="http://schemas.microsoft.com/office/powerpoint/2010/main" val="3975799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00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CD17A5-E0E7-8509-589A-E8ACC2BB6A89}"/>
              </a:ext>
            </a:extLst>
          </p:cNvPr>
          <p:cNvSpPr txBox="1"/>
          <p:nvPr/>
        </p:nvSpPr>
        <p:spPr>
          <a:xfrm>
            <a:off x="1" y="3167390"/>
            <a:ext cx="12191999" cy="830997"/>
          </a:xfrm>
          <a:prstGeom prst="rect">
            <a:avLst/>
          </a:prstGeom>
          <a:noFill/>
        </p:spPr>
        <p:txBody>
          <a:bodyPr wrap="square" rtlCol="0">
            <a:spAutoFit/>
          </a:bodyPr>
          <a:lstStyle/>
          <a:p>
            <a:pPr algn="ctr"/>
            <a:r>
              <a:rPr lang="en-US" sz="4800" dirty="0">
                <a:solidFill>
                  <a:schemeClr val="tx1">
                    <a:lumMod val="75000"/>
                    <a:lumOff val="25000"/>
                  </a:schemeClr>
                </a:solidFill>
                <a:latin typeface="Avenir" panose="02000503020000020003" pitchFamily="2" charset="0"/>
              </a:rPr>
              <a:t>Ask for Help</a:t>
            </a:r>
          </a:p>
        </p:txBody>
      </p:sp>
      <p:sp>
        <p:nvSpPr>
          <p:cNvPr id="5" name="Oval 4">
            <a:extLst>
              <a:ext uri="{FF2B5EF4-FFF2-40B4-BE49-F238E27FC236}">
                <a16:creationId xmlns:a16="http://schemas.microsoft.com/office/drawing/2014/main" id="{971634D0-256A-F75D-5B88-DF8561E5F21B}"/>
              </a:ext>
            </a:extLst>
          </p:cNvPr>
          <p:cNvSpPr/>
          <p:nvPr/>
        </p:nvSpPr>
        <p:spPr>
          <a:xfrm>
            <a:off x="838199" y="657726"/>
            <a:ext cx="1086853" cy="1058779"/>
          </a:xfrm>
          <a:prstGeom prst="ellipse">
            <a:avLst/>
          </a:prstGeom>
          <a:solidFill>
            <a:srgbClr val="6767AF"/>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highlight>
                  <a:srgbClr val="6767AF"/>
                </a:highlight>
                <a:latin typeface="Avenir" panose="02000503020000020003"/>
              </a:rPr>
              <a:t>5</a:t>
            </a:r>
          </a:p>
        </p:txBody>
      </p:sp>
      <p:pic>
        <p:nvPicPr>
          <p:cNvPr id="2" name="Picture 1">
            <a:extLst>
              <a:ext uri="{FF2B5EF4-FFF2-40B4-BE49-F238E27FC236}">
                <a16:creationId xmlns:a16="http://schemas.microsoft.com/office/drawing/2014/main" id="{CDB91293-E7D8-B074-A788-3BCE0005BF5D}"/>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3662302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CD17A5-E0E7-8509-589A-E8ACC2BB6A89}"/>
              </a:ext>
            </a:extLst>
          </p:cNvPr>
          <p:cNvSpPr txBox="1"/>
          <p:nvPr/>
        </p:nvSpPr>
        <p:spPr>
          <a:xfrm>
            <a:off x="1" y="3167390"/>
            <a:ext cx="12191999" cy="830997"/>
          </a:xfrm>
          <a:prstGeom prst="rect">
            <a:avLst/>
          </a:prstGeom>
          <a:noFill/>
        </p:spPr>
        <p:txBody>
          <a:bodyPr wrap="square" rtlCol="0">
            <a:spAutoFit/>
          </a:bodyPr>
          <a:lstStyle/>
          <a:p>
            <a:pPr algn="ctr"/>
            <a:r>
              <a:rPr lang="en-US" sz="4800" dirty="0">
                <a:solidFill>
                  <a:schemeClr val="tx1">
                    <a:lumMod val="75000"/>
                    <a:lumOff val="25000"/>
                  </a:schemeClr>
                </a:solidFill>
                <a:latin typeface="Avenir" panose="02000503020000020003" pitchFamily="2" charset="0"/>
              </a:rPr>
              <a:t>Take Your Time</a:t>
            </a:r>
          </a:p>
        </p:txBody>
      </p:sp>
      <p:sp>
        <p:nvSpPr>
          <p:cNvPr id="5" name="Oval 4">
            <a:extLst>
              <a:ext uri="{FF2B5EF4-FFF2-40B4-BE49-F238E27FC236}">
                <a16:creationId xmlns:a16="http://schemas.microsoft.com/office/drawing/2014/main" id="{971634D0-256A-F75D-5B88-DF8561E5F21B}"/>
              </a:ext>
            </a:extLst>
          </p:cNvPr>
          <p:cNvSpPr/>
          <p:nvPr/>
        </p:nvSpPr>
        <p:spPr>
          <a:xfrm>
            <a:off x="838199" y="657726"/>
            <a:ext cx="1086853" cy="1058779"/>
          </a:xfrm>
          <a:prstGeom prst="ellipse">
            <a:avLst/>
          </a:prstGeom>
          <a:solidFill>
            <a:srgbClr val="6767AF"/>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highlight>
                  <a:srgbClr val="6767AF"/>
                </a:highlight>
                <a:latin typeface="Avenir" panose="02000503020000020003"/>
              </a:rPr>
              <a:t>6</a:t>
            </a:r>
          </a:p>
        </p:txBody>
      </p:sp>
      <p:pic>
        <p:nvPicPr>
          <p:cNvPr id="2" name="Picture 1">
            <a:extLst>
              <a:ext uri="{FF2B5EF4-FFF2-40B4-BE49-F238E27FC236}">
                <a16:creationId xmlns:a16="http://schemas.microsoft.com/office/drawing/2014/main" id="{A53D85D5-3138-0DE4-30EC-73BBBA7954C6}"/>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30621911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457672a9-2aae-4e32-9c0c-21a1a727485c">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673533D22965147974C76FEA4E99B6D" ma:contentTypeVersion="12" ma:contentTypeDescription="Create a new document." ma:contentTypeScope="" ma:versionID="3f910c0e24e3ef7e8d488bc6f8c277c7">
  <xsd:schema xmlns:xsd="http://www.w3.org/2001/XMLSchema" xmlns:xs="http://www.w3.org/2001/XMLSchema" xmlns:p="http://schemas.microsoft.com/office/2006/metadata/properties" xmlns:ns2="457672a9-2aae-4e32-9c0c-21a1a727485c" xmlns:ns3="dab19d59-310d-4ad5-9870-435903295c2c" targetNamespace="http://schemas.microsoft.com/office/2006/metadata/properties" ma:root="true" ma:fieldsID="4d432f6a320c6c03154718ff93a28c96" ns2:_="" ns3:_="">
    <xsd:import namespace="457672a9-2aae-4e32-9c0c-21a1a727485c"/>
    <xsd:import namespace="dab19d59-310d-4ad5-9870-435903295c2c"/>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57672a9-2aae-4e32-9c0c-21a1a727485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fa0c477a-f09e-4137-8c49-77869fdcca91" ma:termSetId="09814cd3-568e-fe90-9814-8d621ff8fb84" ma:anchorId="fba54fb3-c3e1-fe81-a776-ca4b69148c4d" ma:open="true" ma:isKeyword="false">
      <xsd:complexType>
        <xsd:sequence>
          <xsd:element ref="pc:Terms" minOccurs="0" maxOccurs="1"/>
        </xsd:sequence>
      </xsd:complex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MediaServiceObjectDetectorVersions" ma:index="17"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ab19d59-310d-4ad5-9870-435903295c2c"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2D8D8CC-BC4B-471B-B2CF-42172936AC34}">
  <ds:schemaRefs>
    <ds:schemaRef ds:uri="http://schemas.microsoft.com/sharepoint/v3/contenttype/forms"/>
  </ds:schemaRefs>
</ds:datastoreItem>
</file>

<file path=customXml/itemProps2.xml><?xml version="1.0" encoding="utf-8"?>
<ds:datastoreItem xmlns:ds="http://schemas.openxmlformats.org/officeDocument/2006/customXml" ds:itemID="{0B26EFB6-63B6-4D71-9C88-C5CC6E45A9D0}">
  <ds:schemaRefs>
    <ds:schemaRef ds:uri="http://schemas.microsoft.com/office/infopath/2007/PartnerControls"/>
    <ds:schemaRef ds:uri="http://purl.org/dc/elements/1.1/"/>
    <ds:schemaRef ds:uri="http://purl.org/dc/terms/"/>
    <ds:schemaRef ds:uri="457672a9-2aae-4e32-9c0c-21a1a727485c"/>
    <ds:schemaRef ds:uri="http://purl.org/dc/dcmitype/"/>
    <ds:schemaRef ds:uri="http://www.w3.org/XML/1998/namespace"/>
    <ds:schemaRef ds:uri="http://schemas.microsoft.com/office/2006/documentManagement/types"/>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4354D274-D18B-4A37-9A40-EE7E7B9794B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57672a9-2aae-4e32-9c0c-21a1a727485c"/>
    <ds:schemaRef ds:uri="dab19d59-310d-4ad5-9870-435903295c2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1126</TotalTime>
  <Words>673</Words>
  <Application>Microsoft Office PowerPoint</Application>
  <PresentationFormat>Widescreen</PresentationFormat>
  <Paragraphs>69</Paragraphs>
  <Slides>8</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Avenir</vt:lpstr>
      <vt:lpstr>Calibri</vt:lpstr>
      <vt:lpstr>Calibri Light</vt:lpstr>
      <vt:lpstr>Californian FB</vt:lpstr>
      <vt:lpstr>Palatino Linotype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danielmaxwell</dc:creator>
  <cp:lastModifiedBy>Gitzendanner, Matt</cp:lastModifiedBy>
  <cp:revision>93</cp:revision>
  <cp:lastPrinted>2023-01-19T18:32:52Z</cp:lastPrinted>
  <dcterms:created xsi:type="dcterms:W3CDTF">2020-06-14T19:48:25Z</dcterms:created>
  <dcterms:modified xsi:type="dcterms:W3CDTF">2023-11-07T16:16:44Z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0x0101002673533D22965147974C76FEA4E99B6D</vt:lpwstr>
  </property>
  <property fmtid="{D5CDD505-2E9C-101B-9397-08002B2CF9AE}" pid="3" name="MediaServiceImageTags">
    <vt:lpwstr/>
  </property>
</Properties>
</file>