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4" r:id="rId2"/>
    <p:sldId id="266" r:id="rId3"/>
    <p:sldId id="323" r:id="rId4"/>
    <p:sldId id="304" r:id="rId5"/>
    <p:sldId id="278" r:id="rId6"/>
    <p:sldId id="279" r:id="rId7"/>
    <p:sldId id="282" r:id="rId8"/>
    <p:sldId id="277" r:id="rId9"/>
    <p:sldId id="281" r:id="rId10"/>
    <p:sldId id="280" r:id="rId11"/>
    <p:sldId id="284" r:id="rId12"/>
    <p:sldId id="287" r:id="rId13"/>
    <p:sldId id="296" r:id="rId14"/>
    <p:sldId id="288" r:id="rId15"/>
    <p:sldId id="289" r:id="rId16"/>
    <p:sldId id="290" r:id="rId17"/>
    <p:sldId id="293" r:id="rId18"/>
    <p:sldId id="294" r:id="rId19"/>
    <p:sldId id="326"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8372" autoAdjust="0"/>
  </p:normalViewPr>
  <p:slideViewPr>
    <p:cSldViewPr snapToGrid="0" showGuides="1">
      <p:cViewPr varScale="1">
        <p:scale>
          <a:sx n="58" d="100"/>
          <a:sy n="58" d="100"/>
        </p:scale>
        <p:origin x="272" y="4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 starts on page 16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5 starts on page 17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6 starts on page 18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667958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7 starts on page 21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630857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8 starts on page 24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9 starts on page 25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10 starts on page 28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318223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11 starts on page 30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12 starts on page 31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297496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50378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 starts on page 9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graphic shows Python’s datatypes.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2 starts on page 10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3 starts on page 13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80453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Introduction to Python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9"/>
            <a:ext cx="12192000" cy="805144"/>
          </a:xfrm>
        </p:spPr>
        <p:txBody>
          <a:bodyPr/>
          <a:lstStyle/>
          <a:p>
            <a:r>
              <a:rPr lang="en-US" sz="4400" dirty="0">
                <a:solidFill>
                  <a:schemeClr val="tx1">
                    <a:lumMod val="65000"/>
                    <a:lumOff val="35000"/>
                  </a:schemeClr>
                </a:solidFill>
                <a:latin typeface="Palatino Linotype" panose="02040502050505030304" pitchFamily="18" charset="0"/>
              </a:rPr>
              <a:t>			4: Variable Names</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CF9CAFA8-A58C-4D72-8C05-EEBBF12A1B0F}"/>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31B605CB-D775-4707-9AD1-C75F78D99E2A}"/>
              </a:ext>
            </a:extLst>
          </p:cNvPr>
          <p:cNvSpPr txBox="1">
            <a:spLocks/>
          </p:cNvSpPr>
          <p:nvPr/>
        </p:nvSpPr>
        <p:spPr>
          <a:xfrm>
            <a:off x="1" y="3675535"/>
            <a:ext cx="12192000" cy="805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5: Multiple Variables</a:t>
            </a:r>
          </a:p>
        </p:txBody>
      </p:sp>
      <p:sp>
        <p:nvSpPr>
          <p:cNvPr id="6" name="Title 3">
            <a:extLst>
              <a:ext uri="{FF2B5EF4-FFF2-40B4-BE49-F238E27FC236}">
                <a16:creationId xmlns:a16="http://schemas.microsoft.com/office/drawing/2014/main" id="{2A3FA6CF-AE89-44ED-B4E8-8BF8DEC367F0}"/>
              </a:ext>
            </a:extLst>
          </p:cNvPr>
          <p:cNvSpPr txBox="1">
            <a:spLocks/>
          </p:cNvSpPr>
          <p:nvPr/>
        </p:nvSpPr>
        <p:spPr>
          <a:xfrm>
            <a:off x="0" y="4480679"/>
            <a:ext cx="12192000" cy="9093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6: Comments</a:t>
            </a:r>
          </a:p>
        </p:txBody>
      </p:sp>
    </p:spTree>
    <p:extLst>
      <p:ext uri="{BB962C8B-B14F-4D97-AF65-F5344CB8AC3E}">
        <p14:creationId xmlns:p14="http://schemas.microsoft.com/office/powerpoint/2010/main" val="315151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ing (computer science) - Wikipedia">
            <a:extLst>
              <a:ext uri="{FF2B5EF4-FFF2-40B4-BE49-F238E27FC236}">
                <a16:creationId xmlns:a16="http://schemas.microsoft.com/office/drawing/2014/main" id="{15EFD3A0-1D45-4D8E-9A1A-B9ADD49D3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833563"/>
            <a:ext cx="83343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6E95B-71E5-46A9-8486-2DA7BEE91608}"/>
              </a:ext>
            </a:extLst>
          </p:cNvPr>
          <p:cNvPicPr>
            <a:picLocks noChangeAspect="1"/>
          </p:cNvPicPr>
          <p:nvPr/>
        </p:nvPicPr>
        <p:blipFill>
          <a:blip r:embed="rId3"/>
          <a:stretch>
            <a:fillRect/>
          </a:stretch>
        </p:blipFill>
        <p:spPr>
          <a:xfrm>
            <a:off x="2194577" y="2846579"/>
            <a:ext cx="7802846" cy="1164842"/>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lstStyle/>
          <a:p>
            <a:pPr algn="ctr"/>
            <a:r>
              <a:rPr lang="en-US" sz="4400" dirty="0">
                <a:solidFill>
                  <a:schemeClr val="tx1">
                    <a:lumMod val="65000"/>
                    <a:lumOff val="35000"/>
                  </a:schemeClr>
                </a:solidFill>
                <a:latin typeface="Palatino Linotype" panose="02040502050505030304" pitchFamily="18" charset="0"/>
              </a:rPr>
              <a:t>7: String Error Syntax</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737003CD-FEFE-49FF-BEE6-0842CEA80D35}"/>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238382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BD16E-6F7E-4BB3-B14E-321F8EABC368}"/>
              </a:ext>
            </a:extLst>
          </p:cNvPr>
          <p:cNvPicPr>
            <a:picLocks noChangeAspect="1"/>
          </p:cNvPicPr>
          <p:nvPr/>
        </p:nvPicPr>
        <p:blipFill>
          <a:blip r:embed="rId3"/>
          <a:stretch>
            <a:fillRect/>
          </a:stretch>
        </p:blipFill>
        <p:spPr>
          <a:xfrm>
            <a:off x="2886075" y="1333500"/>
            <a:ext cx="6419850" cy="4191000"/>
          </a:xfrm>
          <a:prstGeom prst="rect">
            <a:avLst/>
          </a:prstGeom>
        </p:spPr>
      </p:pic>
      <p:sp>
        <p:nvSpPr>
          <p:cNvPr id="5" name="Title 4">
            <a:extLst>
              <a:ext uri="{FF2B5EF4-FFF2-40B4-BE49-F238E27FC236}">
                <a16:creationId xmlns:a16="http://schemas.microsoft.com/office/drawing/2014/main" id="{0BF7903E-A0BF-4F75-BE02-8F3B808B0F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805145"/>
          </a:xfrm>
        </p:spPr>
        <p:txBody>
          <a:bodyPr/>
          <a:lstStyle/>
          <a:p>
            <a:r>
              <a:rPr lang="en-US" sz="4400" dirty="0">
                <a:solidFill>
                  <a:schemeClr val="tx1">
                    <a:lumMod val="65000"/>
                    <a:lumOff val="35000"/>
                  </a:schemeClr>
                </a:solidFill>
                <a:latin typeface="Palatino Linotype" panose="02040502050505030304" pitchFamily="18" charset="0"/>
              </a:rPr>
              <a:t>			8: Displaying Strings</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5CEB019D-75D6-4863-A2EA-E0721684252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E1919E5C-26D9-40E1-A718-5EE42D99F88A}"/>
              </a:ext>
            </a:extLst>
          </p:cNvPr>
          <p:cNvSpPr txBox="1">
            <a:spLocks/>
          </p:cNvSpPr>
          <p:nvPr/>
        </p:nvSpPr>
        <p:spPr>
          <a:xfrm>
            <a:off x="1" y="3694122"/>
            <a:ext cx="12192000" cy="805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9: String Concatenation</a:t>
            </a:r>
          </a:p>
        </p:txBody>
      </p:sp>
      <p:sp>
        <p:nvSpPr>
          <p:cNvPr id="6" name="Title 3">
            <a:extLst>
              <a:ext uri="{FF2B5EF4-FFF2-40B4-BE49-F238E27FC236}">
                <a16:creationId xmlns:a16="http://schemas.microsoft.com/office/drawing/2014/main" id="{2C2EE507-379F-4528-8B8D-DE2CF4BBBB95}"/>
              </a:ext>
            </a:extLst>
          </p:cNvPr>
          <p:cNvSpPr txBox="1">
            <a:spLocks/>
          </p:cNvSpPr>
          <p:nvPr/>
        </p:nvSpPr>
        <p:spPr>
          <a:xfrm>
            <a:off x="0" y="4622026"/>
            <a:ext cx="12192000" cy="805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10: String Methods</a:t>
            </a:r>
          </a:p>
        </p:txBody>
      </p:sp>
    </p:spTree>
    <p:extLst>
      <p:ext uri="{BB962C8B-B14F-4D97-AF65-F5344CB8AC3E}">
        <p14:creationId xmlns:p14="http://schemas.microsoft.com/office/powerpoint/2010/main" val="116939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type conversion">
            <a:extLst>
              <a:ext uri="{FF2B5EF4-FFF2-40B4-BE49-F238E27FC236}">
                <a16:creationId xmlns:a16="http://schemas.microsoft.com/office/drawing/2014/main" id="{C5A4E410-78DF-44F2-BB04-9461EED29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55" y="2404008"/>
            <a:ext cx="7391489" cy="2049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897" y="4529137"/>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824092"/>
            <a:ext cx="12192000" cy="805144"/>
          </a:xfrm>
        </p:spPr>
        <p:txBody>
          <a:bodyPr/>
          <a:lstStyle/>
          <a:p>
            <a:r>
              <a:rPr lang="en-US" dirty="0">
                <a:solidFill>
                  <a:schemeClr val="tx1">
                    <a:lumMod val="65000"/>
                    <a:lumOff val="35000"/>
                  </a:schemeClr>
                </a:solidFill>
                <a:latin typeface="Palatino Linotype" panose="02040502050505030304" pitchFamily="18" charset="0"/>
              </a:rPr>
              <a:t>			</a:t>
            </a:r>
            <a:r>
              <a:rPr lang="en-US" sz="4400" dirty="0">
                <a:solidFill>
                  <a:schemeClr val="tx1">
                    <a:lumMod val="65000"/>
                    <a:lumOff val="35000"/>
                  </a:schemeClr>
                </a:solidFill>
                <a:latin typeface="Palatino Linotype" panose="02040502050505030304" pitchFamily="18" charset="0"/>
              </a:rPr>
              <a:t>11: Types and Casting</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E991FB8A-9929-4CEF-8E43-B75B10ED5C1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8951B9FC-D7F4-4ED5-BCB3-C9F8FEF1BE5E}"/>
              </a:ext>
            </a:extLst>
          </p:cNvPr>
          <p:cNvSpPr txBox="1">
            <a:spLocks/>
          </p:cNvSpPr>
          <p:nvPr/>
        </p:nvSpPr>
        <p:spPr>
          <a:xfrm>
            <a:off x="0" y="3717272"/>
            <a:ext cx="12192000" cy="805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12: The Input() Function</a:t>
            </a:r>
          </a:p>
        </p:txBody>
      </p:sp>
    </p:spTree>
    <p:extLst>
      <p:ext uri="{BB962C8B-B14F-4D97-AF65-F5344CB8AC3E}">
        <p14:creationId xmlns:p14="http://schemas.microsoft.com/office/powerpoint/2010/main" val="367283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79804B-14F8-4F05-A2D6-796B5699117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6087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JupyterLab</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Learning Strategies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Basics, Variables, and Strings</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Architecture (Interpreted Languages)</a:t>
            </a:r>
          </a:p>
        </p:txBody>
      </p:sp>
      <p:pic>
        <p:nvPicPr>
          <p:cNvPr id="5" name="Content Placeholder 12">
            <a:extLst>
              <a:ext uri="{FF2B5EF4-FFF2-40B4-BE49-F238E27FC236}">
                <a16:creationId xmlns:a16="http://schemas.microsoft.com/office/drawing/2014/main" id="{67D6BD1D-3F09-4338-B1FF-CD4EABF49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19" y="1982277"/>
            <a:ext cx="10149431" cy="3437166"/>
          </a:xfr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12B4CC-59B9-452D-AFCB-6E4FCFC20CB8}"/>
              </a:ext>
            </a:extLst>
          </p:cNvPr>
          <p:cNvPicPr>
            <a:picLocks noChangeAspect="1"/>
          </p:cNvPicPr>
          <p:nvPr/>
        </p:nvPicPr>
        <p:blipFill>
          <a:blip r:embed="rId3"/>
          <a:stretch>
            <a:fillRect/>
          </a:stretch>
        </p:blipFill>
        <p:spPr>
          <a:xfrm>
            <a:off x="4038600" y="1566862"/>
            <a:ext cx="4114800" cy="3724275"/>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lstStyle/>
          <a:p>
            <a:pPr algn="ctr"/>
            <a:r>
              <a:rPr lang="en-US" sz="4400" dirty="0">
                <a:solidFill>
                  <a:schemeClr val="tx1">
                    <a:lumMod val="65000"/>
                    <a:lumOff val="35000"/>
                  </a:schemeClr>
                </a:solidFill>
                <a:latin typeface="Palatino Linotype" panose="02040502050505030304" pitchFamily="18" charset="0"/>
              </a:rPr>
              <a:t>1: Order of Operations</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1BB76F47-07B7-4B3D-AEA7-FB9B67125C17}"/>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 Types – PYnative">
            <a:extLst>
              <a:ext uri="{FF2B5EF4-FFF2-40B4-BE49-F238E27FC236}">
                <a16:creationId xmlns:a16="http://schemas.microsoft.com/office/drawing/2014/main" id="{56597BF9-7BA9-4FF7-95D0-F8C4362F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862012"/>
            <a:ext cx="5886450"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916690"/>
            <a:ext cx="12192000" cy="916329"/>
          </a:xfrm>
        </p:spPr>
        <p:txBody>
          <a:bodyPr/>
          <a:lstStyle/>
          <a:p>
            <a:r>
              <a:rPr lang="en-US" sz="4400" dirty="0">
                <a:solidFill>
                  <a:schemeClr val="tx1">
                    <a:lumMod val="65000"/>
                    <a:lumOff val="35000"/>
                  </a:schemeClr>
                </a:solidFill>
                <a:latin typeface="Palatino Linotype" panose="02040502050505030304" pitchFamily="18" charset="0"/>
              </a:rPr>
              <a:t>			2: Integer &amp; Float Types</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B9BA4890-A549-4FB7-B9C3-A09D71B504A2}"/>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001E5E7E-11A1-4A70-8A2D-6965FAEA7CCA}"/>
              </a:ext>
            </a:extLst>
          </p:cNvPr>
          <p:cNvSpPr txBox="1">
            <a:spLocks/>
          </p:cNvSpPr>
          <p:nvPr/>
        </p:nvSpPr>
        <p:spPr>
          <a:xfrm>
            <a:off x="0" y="3833019"/>
            <a:ext cx="12192000" cy="916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3: Assigning Variables</a:t>
            </a:r>
          </a:p>
        </p:txBody>
      </p:sp>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2724</TotalTime>
  <Words>1162</Words>
  <Application>Microsoft Office PowerPoint</Application>
  <PresentationFormat>Widescreen</PresentationFormat>
  <Paragraphs>89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Palatino Linotype</vt:lpstr>
      <vt:lpstr>Times New Roman</vt:lpstr>
      <vt:lpstr>Wingdings</vt:lpstr>
      <vt:lpstr>Office Theme</vt:lpstr>
      <vt:lpstr>PowerPoint Presentation</vt:lpstr>
      <vt:lpstr>Agenda</vt:lpstr>
      <vt:lpstr>PowerPoint Presentation</vt:lpstr>
      <vt:lpstr>Learning Strategies</vt:lpstr>
      <vt:lpstr>PowerPoint Presentation</vt:lpstr>
      <vt:lpstr>1: Order of Operations</vt:lpstr>
      <vt:lpstr> Variables</vt:lpstr>
      <vt:lpstr>PowerPoint Presentation</vt:lpstr>
      <vt:lpstr>   2: Integer &amp; Float Types</vt:lpstr>
      <vt:lpstr>PowerPoint Presentation</vt:lpstr>
      <vt:lpstr>   4: Variable Names</vt:lpstr>
      <vt:lpstr>PowerPoint Presentation</vt:lpstr>
      <vt:lpstr>PowerPoint Presentation</vt:lpstr>
      <vt:lpstr>7: String Error Syntax</vt:lpstr>
      <vt:lpstr>PowerPoint Presentation</vt:lpstr>
      <vt:lpstr>   8: Displaying Strings</vt:lpstr>
      <vt:lpstr>PowerPoint Presentation</vt:lpstr>
      <vt:lpstr>   11: Types and Casting</vt:lpstr>
      <vt:lpstr>PowerPoint Presentation</vt:lpstr>
      <vt:lpstr>Architecture (Interpreted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292</cp:revision>
  <dcterms:created xsi:type="dcterms:W3CDTF">2020-06-14T19:48:25Z</dcterms:created>
  <dcterms:modified xsi:type="dcterms:W3CDTF">2022-02-07T18:41:37Z</dcterms:modified>
</cp:coreProperties>
</file>