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4" r:id="rId2"/>
    <p:sldId id="325" r:id="rId3"/>
    <p:sldId id="266" r:id="rId4"/>
    <p:sldId id="281" r:id="rId5"/>
    <p:sldId id="279" r:id="rId6"/>
    <p:sldId id="282" r:id="rId7"/>
    <p:sldId id="283" r:id="rId8"/>
    <p:sldId id="285" r:id="rId9"/>
    <p:sldId id="286" r:id="rId10"/>
    <p:sldId id="289"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3549" autoAdjust="0"/>
  </p:normalViewPr>
  <p:slideViewPr>
    <p:cSldViewPr snapToGrid="0" showGuides="1">
      <p:cViewPr varScale="1">
        <p:scale>
          <a:sx n="51" d="100"/>
          <a:sy n="51" d="100"/>
        </p:scale>
        <p:origin x="420"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the comedy </a:t>
            </a:r>
            <a:r>
              <a:rPr lang="en-US" b="0" i="1" dirty="0">
                <a:solidFill>
                  <a:srgbClr val="333333"/>
                </a:solidFill>
                <a:effectLst/>
                <a:latin typeface="Helvetica Neue"/>
              </a:rPr>
              <a:t>Groundhog Day</a:t>
            </a:r>
            <a:r>
              <a:rPr lang="en-US" b="0" i="0" dirty="0">
                <a:solidFill>
                  <a:srgbClr val="333333"/>
                </a:solidFill>
                <a:effectLst/>
                <a:latin typeface="Helvetica Neue"/>
              </a:rPr>
              <a:t>, Bill Murray plays Phil Connors, a disgruntled TV weatherman who’s sent to Punxsutawney, PA to cover the story of Punxsutawney Phil, the town’s famous groundhog who can predict either an early spring or extended winter depending on whether he sees his shadow or not. While there, Phil Connors gets caught in a time warp, reliving the same day over and over again until he learns to value each moment and the people he works with. See the </a:t>
            </a:r>
            <a:r>
              <a:rPr lang="en-US" b="1" i="0" dirty="0">
                <a:solidFill>
                  <a:srgbClr val="333333"/>
                </a:solidFill>
                <a:effectLst/>
                <a:latin typeface="Helvetica Neue"/>
              </a:rPr>
              <a:t>Reference</a:t>
            </a:r>
            <a:r>
              <a:rPr lang="en-US" b="0" i="0" dirty="0">
                <a:solidFill>
                  <a:srgbClr val="333333"/>
                </a:solidFill>
                <a:effectLst/>
                <a:latin typeface="Helvetica Neue"/>
              </a:rPr>
              <a:t> section for links to the movie trailer as well as the film’s Wikipedia entry.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a programming language, loops allow you to repeat a specific action over and over again. This grants you special powers as a programmer. For example, you could define a groundhog loop that repeats a specified number of times, forcing Phil Connors to relive the same day until the loop reaches a defined limit.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76502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19 starts on page 54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20 starts on page 55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83599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60237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George Boole and Boolean logic</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88045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13 starts on page 37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5137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14 starts on page 40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15 starts on page 43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61184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632702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16 starts on page 44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 17 starts on page 45 of the textbook.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213020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11/17/2021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11/17/2021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Python Booleans, Conditionals, and Loops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E63CD1-F27B-4638-8B76-CA32C6A9CFB6}"/>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BA1DF139-D5EF-4EFF-99E4-BA4469CE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763" y="1873957"/>
            <a:ext cx="5360473" cy="3110086"/>
          </a:xfrm>
          <a:prstGeom prst="rect">
            <a:avLst/>
          </a:prstGeom>
          <a:ln w="3175">
            <a:solidFill>
              <a:schemeClr val="tx1">
                <a:lumMod val="85000"/>
                <a:lumOff val="15000"/>
              </a:schemeClr>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254D31C2-4B69-448E-91CA-8D3471E1D240}"/>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https://cadetcall.org/1258/features/groundhog-day-movie-review/</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249055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3026427"/>
            <a:ext cx="12192000" cy="805145"/>
          </a:xfrm>
        </p:spPr>
        <p:txBody>
          <a:bodyPr/>
          <a:lstStyle/>
          <a:p>
            <a:r>
              <a:rPr lang="en-US" sz="4400" dirty="0">
                <a:solidFill>
                  <a:schemeClr val="tx1">
                    <a:lumMod val="65000"/>
                    <a:lumOff val="35000"/>
                  </a:schemeClr>
                </a:solidFill>
                <a:latin typeface="Palatino Linotype" panose="02040502050505030304" pitchFamily="18" charset="0"/>
              </a:rPr>
              <a:t>			19: Real-Estate Offer</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9DA7461A-60E5-4751-A948-37D1EF7AC04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10572D7D-949C-486F-8E47-404B5A2749DB}"/>
              </a:ext>
            </a:extLst>
          </p:cNvPr>
          <p:cNvSpPr txBox="1">
            <a:spLocks/>
          </p:cNvSpPr>
          <p:nvPr/>
        </p:nvSpPr>
        <p:spPr>
          <a:xfrm>
            <a:off x="1" y="3930059"/>
            <a:ext cx="12192000" cy="805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20: Using For Loops</a:t>
            </a:r>
          </a:p>
        </p:txBody>
      </p:sp>
    </p:spTree>
    <p:extLst>
      <p:ext uri="{BB962C8B-B14F-4D97-AF65-F5344CB8AC3E}">
        <p14:creationId xmlns:p14="http://schemas.microsoft.com/office/powerpoint/2010/main" val="265378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4BBB8B-5E8B-4A71-A913-9010484F6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1047750"/>
            <a:ext cx="3867150" cy="4762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20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Booleans</a:t>
            </a:r>
          </a:p>
          <a:p>
            <a:pPr>
              <a:lnSpc>
                <a:spcPct val="150000"/>
              </a:lnSpc>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Conditionals</a:t>
            </a:r>
          </a:p>
          <a:p>
            <a:pPr>
              <a:lnSpc>
                <a:spcPct val="150000"/>
              </a:lnSpc>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Loops</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orge Boole: Five things you need to know about the man behind today&amp;#39;s  Google Doodle | The Independent | The Independent">
            <a:extLst>
              <a:ext uri="{FF2B5EF4-FFF2-40B4-BE49-F238E27FC236}">
                <a16:creationId xmlns:a16="http://schemas.microsoft.com/office/drawing/2014/main" id="{6ECF1DEA-7142-44B4-8148-7BDEFACF4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814" y="1690689"/>
            <a:ext cx="4322371" cy="3479807"/>
          </a:xfrm>
          <a:prstGeom prst="ellipse">
            <a:avLst/>
          </a:prstGeom>
          <a:noFill/>
          <a:ln w="3175">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089E19-44D4-4DE6-85F1-A9FA1C8A4C51}"/>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https://www.independent.co.uk/news/science/five-things-you-didn-t-know-about-george-boole-a6717401.html</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9124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3026427"/>
            <a:ext cx="12192000" cy="805145"/>
          </a:xfrm>
        </p:spPr>
        <p:txBody>
          <a:bodyPr/>
          <a:lstStyle/>
          <a:p>
            <a:r>
              <a:rPr lang="en-US" dirty="0">
                <a:solidFill>
                  <a:schemeClr val="tx1">
                    <a:lumMod val="65000"/>
                    <a:lumOff val="35000"/>
                  </a:schemeClr>
                </a:solidFill>
                <a:latin typeface="Palatino Linotype" panose="02040502050505030304" pitchFamily="18" charset="0"/>
              </a:rPr>
              <a:t>			</a:t>
            </a:r>
            <a:r>
              <a:rPr lang="en-US" sz="4400" dirty="0">
                <a:solidFill>
                  <a:schemeClr val="tx1">
                    <a:lumMod val="65000"/>
                    <a:lumOff val="35000"/>
                  </a:schemeClr>
                </a:solidFill>
                <a:latin typeface="Palatino Linotype" panose="02040502050505030304" pitchFamily="18" charset="0"/>
              </a:rPr>
              <a:t>13: Boolean Variables</a:t>
            </a:r>
            <a:endParaRPr lang="en-US" dirty="0">
              <a:solidFill>
                <a:schemeClr val="tx1">
                  <a:lumMod val="65000"/>
                  <a:lumOff val="35000"/>
                </a:schemeClr>
              </a:solidFill>
              <a:latin typeface="Palatino Linotype" panose="02040502050505030304" pitchFamily="18" charset="0"/>
            </a:endParaRPr>
          </a:p>
        </p:txBody>
      </p:sp>
      <p:pic>
        <p:nvPicPr>
          <p:cNvPr id="5" name="Picture 4">
            <a:extLst>
              <a:ext uri="{FF2B5EF4-FFF2-40B4-BE49-F238E27FC236}">
                <a16:creationId xmlns:a16="http://schemas.microsoft.com/office/drawing/2014/main" id="{6222BCD1-20CC-4F0F-A01C-121CCBB9FC9E}"/>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D868EF-BCD5-4B55-BCEB-F6218623556A}"/>
              </a:ext>
            </a:extLst>
          </p:cNvPr>
          <p:cNvPicPr>
            <a:picLocks noChangeAspect="1"/>
          </p:cNvPicPr>
          <p:nvPr/>
        </p:nvPicPr>
        <p:blipFill>
          <a:blip r:embed="rId3"/>
          <a:stretch>
            <a:fillRect/>
          </a:stretch>
        </p:blipFill>
        <p:spPr>
          <a:xfrm>
            <a:off x="3650388" y="1186165"/>
            <a:ext cx="4891224" cy="4485670"/>
          </a:xfrm>
          <a:prstGeom prst="rect">
            <a:avLst/>
          </a:prstGeom>
        </p:spPr>
      </p:pic>
    </p:spTree>
    <p:extLst>
      <p:ext uri="{BB962C8B-B14F-4D97-AF65-F5344CB8AC3E}">
        <p14:creationId xmlns:p14="http://schemas.microsoft.com/office/powerpoint/2010/main" val="284911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2779121"/>
            <a:ext cx="12192000" cy="907871"/>
          </a:xfrm>
        </p:spPr>
        <p:txBody>
          <a:bodyPr/>
          <a:lstStyle/>
          <a:p>
            <a:r>
              <a:rPr lang="en-US" dirty="0">
                <a:solidFill>
                  <a:schemeClr val="tx1">
                    <a:lumMod val="65000"/>
                    <a:lumOff val="35000"/>
                  </a:schemeClr>
                </a:solidFill>
                <a:latin typeface="Palatino Linotype" panose="02040502050505030304" pitchFamily="18" charset="0"/>
              </a:rPr>
              <a:t>		</a:t>
            </a:r>
            <a:r>
              <a:rPr lang="en-US" sz="4400" dirty="0">
                <a:solidFill>
                  <a:schemeClr val="tx1">
                    <a:lumMod val="65000"/>
                    <a:lumOff val="35000"/>
                  </a:schemeClr>
                </a:solidFill>
                <a:latin typeface="Palatino Linotype" panose="02040502050505030304" pitchFamily="18" charset="0"/>
              </a:rPr>
              <a:t>14: Comparison Operators</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6A828C8F-C6FC-460C-858A-14EB3041E298}"/>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94547231-8396-432F-A4EA-B4E0FD95503B}"/>
              </a:ext>
            </a:extLst>
          </p:cNvPr>
          <p:cNvSpPr txBox="1">
            <a:spLocks/>
          </p:cNvSpPr>
          <p:nvPr/>
        </p:nvSpPr>
        <p:spPr>
          <a:xfrm>
            <a:off x="0" y="3686992"/>
            <a:ext cx="12192000" cy="9078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15: Comparing Strings</a:t>
            </a:r>
          </a:p>
        </p:txBody>
      </p:sp>
    </p:spTree>
    <p:extLst>
      <p:ext uri="{BB962C8B-B14F-4D97-AF65-F5344CB8AC3E}">
        <p14:creationId xmlns:p14="http://schemas.microsoft.com/office/powerpoint/2010/main" val="2443664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CDB1C1D3-3E62-415F-95CE-D100B9008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512" y="1721858"/>
            <a:ext cx="7256975" cy="3414284"/>
          </a:xfrm>
          <a:prstGeom prst="rect">
            <a:avLst/>
          </a:prstGeom>
          <a:ln w="3175">
            <a:solidFill>
              <a:schemeClr val="tx1">
                <a:lumMod val="85000"/>
                <a:lumOff val="15000"/>
              </a:schemeClr>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24CFFB7A-AF28-4D1D-ACF9-7F3D0A865343}"/>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https://www.castmemberchurch.com/post/three-disciples-jesus-turned-away</a:t>
            </a:r>
            <a:r>
              <a:rPr lang="en-US" sz="1400" dirty="0">
                <a:solidFill>
                  <a:schemeClr val="tx1">
                    <a:lumMod val="65000"/>
                    <a:lumOff val="35000"/>
                  </a:schemeClr>
                </a:solidFill>
                <a:latin typeface="+mj-lt"/>
                <a:ea typeface="Verdana" panose="020B0604030504040204" pitchFamily="34" charset="0"/>
              </a:rPr>
              <a:t>/</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420562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22B8E0-DD9C-49D7-82FB-ACD3443312AF}"/>
              </a:ext>
            </a:extLst>
          </p:cNvPr>
          <p:cNvSpPr>
            <a:spLocks noGrp="1"/>
          </p:cNvSpPr>
          <p:nvPr>
            <p:ph type="title"/>
          </p:nvPr>
        </p:nvSpPr>
        <p:spPr>
          <a:xfrm>
            <a:off x="0" y="3026427"/>
            <a:ext cx="12192000" cy="805145"/>
          </a:xfrm>
        </p:spPr>
        <p:txBody>
          <a:bodyPr/>
          <a:lstStyle/>
          <a:p>
            <a:r>
              <a:rPr lang="en-US" sz="4400" dirty="0">
                <a:solidFill>
                  <a:schemeClr val="tx1">
                    <a:lumMod val="65000"/>
                    <a:lumOff val="35000"/>
                  </a:schemeClr>
                </a:solidFill>
                <a:latin typeface="Palatino Linotype" panose="02040502050505030304" pitchFamily="18" charset="0"/>
              </a:rPr>
              <a:t>			16: If Syntax</a:t>
            </a:r>
            <a:endParaRPr lang="en-US" dirty="0">
              <a:solidFill>
                <a:schemeClr val="tx1">
                  <a:lumMod val="65000"/>
                  <a:lumOff val="35000"/>
                </a:schemeClr>
              </a:solidFill>
              <a:latin typeface="Palatino Linotype" panose="02040502050505030304" pitchFamily="18" charset="0"/>
            </a:endParaRPr>
          </a:p>
        </p:txBody>
      </p:sp>
      <p:pic>
        <p:nvPicPr>
          <p:cNvPr id="3" name="Picture 2">
            <a:extLst>
              <a:ext uri="{FF2B5EF4-FFF2-40B4-BE49-F238E27FC236}">
                <a16:creationId xmlns:a16="http://schemas.microsoft.com/office/drawing/2014/main" id="{F29741D3-3188-4A22-951F-DEE89F8E91EA}"/>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3">
            <a:extLst>
              <a:ext uri="{FF2B5EF4-FFF2-40B4-BE49-F238E27FC236}">
                <a16:creationId xmlns:a16="http://schemas.microsoft.com/office/drawing/2014/main" id="{ECFE3192-5838-4C75-AFEF-4C22F10B0CA9}"/>
              </a:ext>
            </a:extLst>
          </p:cNvPr>
          <p:cNvSpPr txBox="1">
            <a:spLocks/>
          </p:cNvSpPr>
          <p:nvPr/>
        </p:nvSpPr>
        <p:spPr>
          <a:xfrm>
            <a:off x="1" y="3898332"/>
            <a:ext cx="12192000" cy="805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65000"/>
                    <a:lumOff val="35000"/>
                  </a:schemeClr>
                </a:solidFill>
                <a:latin typeface="Palatino Linotype" panose="02040502050505030304" pitchFamily="18" charset="0"/>
              </a:rPr>
              <a:t>			17: Using the if-else Syntax</a:t>
            </a:r>
          </a:p>
        </p:txBody>
      </p:sp>
    </p:spTree>
    <p:extLst>
      <p:ext uri="{BB962C8B-B14F-4D97-AF65-F5344CB8AC3E}">
        <p14:creationId xmlns:p14="http://schemas.microsoft.com/office/powerpoint/2010/main" val="380845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2532</TotalTime>
  <Words>366</Words>
  <Application>Microsoft Office PowerPoint</Application>
  <PresentationFormat>Widescreen</PresentationFormat>
  <Paragraphs>37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Helvetica Neue</vt:lpstr>
      <vt:lpstr>Arial</vt:lpstr>
      <vt:lpstr>Calibri</vt:lpstr>
      <vt:lpstr>Calibri Light</vt:lpstr>
      <vt:lpstr>Palatino Linotype</vt:lpstr>
      <vt:lpstr>Wingdings</vt:lpstr>
      <vt:lpstr>Office Theme</vt:lpstr>
      <vt:lpstr>PowerPoint Presentation</vt:lpstr>
      <vt:lpstr>PowerPoint Presentation</vt:lpstr>
      <vt:lpstr>Agenda</vt:lpstr>
      <vt:lpstr>PowerPoint Presentation</vt:lpstr>
      <vt:lpstr>   13: Boolean Variables</vt:lpstr>
      <vt:lpstr>PowerPoint Presentation</vt:lpstr>
      <vt:lpstr>  14: Comparison Operators</vt:lpstr>
      <vt:lpstr>PowerPoint Presentation</vt:lpstr>
      <vt:lpstr>   16: If Syntax</vt:lpstr>
      <vt:lpstr>PowerPoint Presentation</vt:lpstr>
      <vt:lpstr>   19: Real-Estate Offer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286</cp:revision>
  <dcterms:created xsi:type="dcterms:W3CDTF">2020-06-14T19:48:25Z</dcterms:created>
  <dcterms:modified xsi:type="dcterms:W3CDTF">2021-11-17T18:44:34Z</dcterms:modified>
</cp:coreProperties>
</file>