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4" r:id="rId2"/>
    <p:sldId id="325" r:id="rId3"/>
    <p:sldId id="266" r:id="rId4"/>
    <p:sldId id="284" r:id="rId5"/>
    <p:sldId id="323" r:id="rId6"/>
    <p:sldId id="281" r:id="rId7"/>
    <p:sldId id="293" r:id="rId8"/>
    <p:sldId id="283" r:id="rId9"/>
    <p:sldId id="294" r:id="rId10"/>
    <p:sldId id="297" r:id="rId11"/>
    <p:sldId id="295" r:id="rId12"/>
    <p:sldId id="298" r:id="rId13"/>
    <p:sldId id="302" r:id="rId14"/>
    <p:sldId id="301" r:id="rId15"/>
    <p:sldId id="300" r:id="rId16"/>
    <p:sldId id="304"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DE3500"/>
    <a:srgbClr val="6666FF"/>
    <a:srgbClr val="3366FF"/>
    <a:srgbClr val="0066FF"/>
    <a:srgbClr val="759FCC"/>
    <a:srgbClr val="6699FF"/>
    <a:srgbClr val="0099FF"/>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7014" autoAdjust="0"/>
  </p:normalViewPr>
  <p:slideViewPr>
    <p:cSldViewPr snapToGrid="0" showGuides="1">
      <p:cViewPr varScale="1">
        <p:scale>
          <a:sx n="40" d="100"/>
          <a:sy n="40" d="100"/>
        </p:scale>
        <p:origin x="848"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We have a couple exercises to introduce you to these two options.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The goal is to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Exercise 45 starts on page 119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Exercise 46 starts on page 119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78400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Exercise 48 starts on page 123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Exercise 49 starts on page 123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2199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Do not Repeat Yourself (DRY).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Exercise 54 starts on page 135 of the textbook.  </a:t>
            </a:r>
          </a:p>
          <a:p>
            <a:pPr algn="l"/>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8593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023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Well, I'm glad you asked.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2 function calls, followed by a method call.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88142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 Here's what you get when you run the command…</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42 starts on page 116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1184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function can be executed at any point in a program by referring to its name.  When a function is subsequently used in a program, we say that the definition is called or invoked.  Most Python functions have arguments, sometimes called parameters.  In this example, the add_up() function can receive two arguments – x and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term 'argument' and 'parameter' are used interchangeably in the technical literature.  You can also write functions which accept no arguments, as is the case with the get_the_time() function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0761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0B9179B9-24F9-486B-8D20-29B0A09C9FAD}"/>
              </a:ext>
            </a:extLst>
          </p:cNvPr>
          <p:cNvSpPr>
            <a:spLocks noGrp="1"/>
          </p:cNvSpPr>
          <p:nvPr>
            <p:ph type="title"/>
          </p:nvPr>
        </p:nvSpPr>
        <p:spPr>
          <a:xfrm>
            <a:off x="0" y="2766218"/>
            <a:ext cx="12192000" cy="1325563"/>
          </a:xfrm>
        </p:spPr>
        <p:txBody>
          <a:bodyPr/>
          <a:lstStyle/>
          <a:p>
            <a:pPr algn="ctr"/>
            <a:r>
              <a:rPr lang="en-US" sz="4400" dirty="0">
                <a:solidFill>
                  <a:schemeClr val="tx1">
                    <a:lumMod val="75000"/>
                    <a:lumOff val="25000"/>
                  </a:schemeClr>
                </a:solidFill>
                <a:latin typeface="Palatino Linotype" panose="02040502050505030304" pitchFamily="18" charset="0"/>
              </a:rPr>
              <a:t>Call by Position or Keyword?</a:t>
            </a:r>
            <a:endParaRPr lang="en-US" dirty="0">
              <a:solidFill>
                <a:schemeClr val="tx1">
                  <a:lumMod val="75000"/>
                  <a:lumOff val="25000"/>
                </a:schemeClr>
              </a:solidFill>
              <a:latin typeface="Palatino Linotype" panose="02040502050505030304" pitchFamily="18" charset="0"/>
            </a:endParaRPr>
          </a:p>
        </p:txBody>
      </p:sp>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828212"/>
            <a:ext cx="12192000" cy="805144"/>
          </a:xfrm>
        </p:spPr>
        <p:txBody>
          <a:bodyPr/>
          <a:lstStyle/>
          <a:p>
            <a:r>
              <a:rPr lang="en-US" dirty="0">
                <a:solidFill>
                  <a:schemeClr val="tx1">
                    <a:lumMod val="65000"/>
                    <a:lumOff val="35000"/>
                  </a:schemeClr>
                </a:solidFill>
                <a:latin typeface="Palatino Linotype" panose="02040502050505030304" pitchFamily="18" charset="0"/>
              </a:rPr>
              <a:t>		45: Keyword Function</a:t>
            </a:r>
          </a:p>
        </p:txBody>
      </p:sp>
      <p:pic>
        <p:nvPicPr>
          <p:cNvPr id="3" name="Picture 2">
            <a:extLst>
              <a:ext uri="{FF2B5EF4-FFF2-40B4-BE49-F238E27FC236}">
                <a16:creationId xmlns:a16="http://schemas.microsoft.com/office/drawing/2014/main" id="{D6D7883A-3DD2-4EB0-91B5-727D5E420734}"/>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8F110C88-5AEF-40A7-91D2-1753CE220EFC}"/>
              </a:ext>
            </a:extLst>
          </p:cNvPr>
          <p:cNvSpPr txBox="1">
            <a:spLocks/>
          </p:cNvSpPr>
          <p:nvPr/>
        </p:nvSpPr>
        <p:spPr>
          <a:xfrm>
            <a:off x="0" y="3744966"/>
            <a:ext cx="12192000" cy="805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46: Positional &amp; Keyword Function</a:t>
            </a:r>
          </a:p>
        </p:txBody>
      </p:sp>
    </p:spTree>
    <p:extLst>
      <p:ext uri="{BB962C8B-B14F-4D97-AF65-F5344CB8AC3E}">
        <p14:creationId xmlns:p14="http://schemas.microsoft.com/office/powerpoint/2010/main" val="235104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dirty="0">
                <a:solidFill>
                  <a:schemeClr val="tx1">
                    <a:lumMod val="65000"/>
                    <a:lumOff val="35000"/>
                  </a:schemeClr>
                </a:solidFill>
                <a:latin typeface="Palatino Linotype" panose="02040502050505030304" pitchFamily="18" charset="0"/>
              </a:rPr>
              <a:t>Iterative Functions</a:t>
            </a:r>
          </a:p>
        </p:txBody>
      </p:sp>
      <p:sp>
        <p:nvSpPr>
          <p:cNvPr id="5" name="TextBox 4">
            <a:extLst>
              <a:ext uri="{FF2B5EF4-FFF2-40B4-BE49-F238E27FC236}">
                <a16:creationId xmlns:a16="http://schemas.microsoft.com/office/drawing/2014/main" id="{1A9B3BBA-447C-49B3-8FD5-0340D61D3D48}"/>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https://www.kindpng.com/free/blue-arrow/</a:t>
            </a:r>
            <a:endParaRPr lang="en-US" sz="1400" dirty="0">
              <a:solidFill>
                <a:schemeClr val="tx1">
                  <a:lumMod val="65000"/>
                  <a:lumOff val="35000"/>
                </a:schemeClr>
              </a:solidFill>
              <a:latin typeface="+mj-lt"/>
            </a:endParaRPr>
          </a:p>
        </p:txBody>
      </p:sp>
      <p:pic>
        <p:nvPicPr>
          <p:cNvPr id="3076" name="Picture 4" descr="Blue Arrow PNG Images, Free Transparent Blue Arrow Download - KindPNG">
            <a:extLst>
              <a:ext uri="{FF2B5EF4-FFF2-40B4-BE49-F238E27FC236}">
                <a16:creationId xmlns:a16="http://schemas.microsoft.com/office/drawing/2014/main" id="{0691F7B4-7EE2-469E-A181-D4AA30E631AB}"/>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418597" y="2113092"/>
            <a:ext cx="3354805" cy="335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9455D6B-62B8-475B-9063-DAA7F7BF0230}"/>
              </a:ext>
            </a:extLst>
          </p:cNvPr>
          <p:cNvSpPr>
            <a:spLocks noGrp="1"/>
          </p:cNvSpPr>
          <p:nvPr>
            <p:ph type="title"/>
          </p:nvPr>
        </p:nvSpPr>
        <p:spPr>
          <a:xfrm>
            <a:off x="0" y="2978486"/>
            <a:ext cx="12192000" cy="805145"/>
          </a:xfrm>
        </p:spPr>
        <p:txBody>
          <a:bodyPr/>
          <a:lstStyle/>
          <a:p>
            <a:r>
              <a:rPr lang="en-US" dirty="0">
                <a:solidFill>
                  <a:schemeClr val="tx1">
                    <a:lumMod val="65000"/>
                    <a:lumOff val="35000"/>
                  </a:schemeClr>
                </a:solidFill>
                <a:latin typeface="Palatino Linotype" panose="02040502050505030304" pitchFamily="18" charset="0"/>
              </a:rPr>
              <a:t>		48: For Loop Function</a:t>
            </a:r>
          </a:p>
        </p:txBody>
      </p:sp>
      <p:pic>
        <p:nvPicPr>
          <p:cNvPr id="3" name="Picture 2">
            <a:extLst>
              <a:ext uri="{FF2B5EF4-FFF2-40B4-BE49-F238E27FC236}">
                <a16:creationId xmlns:a16="http://schemas.microsoft.com/office/drawing/2014/main" id="{FBDA8249-78CA-498B-98FC-53FC1013A624}"/>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3">
            <a:extLst>
              <a:ext uri="{FF2B5EF4-FFF2-40B4-BE49-F238E27FC236}">
                <a16:creationId xmlns:a16="http://schemas.microsoft.com/office/drawing/2014/main" id="{8FD5888A-4E83-4999-BF72-D2063BA97B46}"/>
              </a:ext>
            </a:extLst>
          </p:cNvPr>
          <p:cNvSpPr txBox="1">
            <a:spLocks/>
          </p:cNvSpPr>
          <p:nvPr/>
        </p:nvSpPr>
        <p:spPr>
          <a:xfrm>
            <a:off x="0" y="3879514"/>
            <a:ext cx="12192000" cy="805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49: Exiting For Loop Function</a:t>
            </a:r>
          </a:p>
        </p:txBody>
      </p:sp>
    </p:spTree>
    <p:extLst>
      <p:ext uri="{BB962C8B-B14F-4D97-AF65-F5344CB8AC3E}">
        <p14:creationId xmlns:p14="http://schemas.microsoft.com/office/powerpoint/2010/main" val="77211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720197"/>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p:txBody>
      </p:sp>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9455D6B-62B8-475B-9063-DAA7F7BF0230}"/>
              </a:ext>
            </a:extLst>
          </p:cNvPr>
          <p:cNvSpPr>
            <a:spLocks noGrp="1"/>
          </p:cNvSpPr>
          <p:nvPr>
            <p:ph type="title"/>
          </p:nvPr>
        </p:nvSpPr>
        <p:spPr>
          <a:xfrm>
            <a:off x="0" y="2766218"/>
            <a:ext cx="12192000" cy="1325563"/>
          </a:xfrm>
        </p:spPr>
        <p:txBody>
          <a:bodyPr/>
          <a:lstStyle/>
          <a:p>
            <a:r>
              <a:rPr lang="en-US" sz="4400" dirty="0">
                <a:solidFill>
                  <a:schemeClr val="tx1">
                    <a:lumMod val="65000"/>
                    <a:lumOff val="35000"/>
                  </a:schemeClr>
                </a:solidFill>
                <a:latin typeface="Palatino Linotype" panose="02040502050505030304" pitchFamily="18" charset="0"/>
              </a:rPr>
              <a:t>			54</a:t>
            </a:r>
            <a:r>
              <a:rPr lang="en-US" dirty="0">
                <a:solidFill>
                  <a:schemeClr val="tx1">
                    <a:lumMod val="65000"/>
                    <a:lumOff val="35000"/>
                  </a:schemeClr>
                </a:solidFill>
                <a:latin typeface="Palatino Linotype" panose="02040502050505030304" pitchFamily="18" charset="0"/>
              </a:rPr>
              <a:t>: Helper Function</a:t>
            </a:r>
          </a:p>
        </p:txBody>
      </p:sp>
      <p:pic>
        <p:nvPicPr>
          <p:cNvPr id="3" name="Picture 2">
            <a:extLst>
              <a:ext uri="{FF2B5EF4-FFF2-40B4-BE49-F238E27FC236}">
                <a16:creationId xmlns:a16="http://schemas.microsoft.com/office/drawing/2014/main" id="{81BA1D1E-9A46-4F90-B92B-8FC448F0A155}"/>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77718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85875"/>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HP Inheritance">
            <a:extLst>
              <a:ext uri="{FF2B5EF4-FFF2-40B4-BE49-F238E27FC236}">
                <a16:creationId xmlns:a16="http://schemas.microsoft.com/office/drawing/2014/main" id="{649F761A-70D7-4C19-9F67-E2010F6EB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1257300"/>
            <a:ext cx="542925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4BBB8B-5E8B-4A71-A913-9010484F6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1047750"/>
            <a:ext cx="3867150"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20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65000"/>
                    <a:lumOff val="35000"/>
                  </a:schemeClr>
                </a:solidFill>
                <a:latin typeface="Palatino Linotype" panose="02040502050505030304" pitchFamily="18" charset="0"/>
                <a:cs typeface="Segoe UI Light" panose="020B0502040204020203" pitchFamily="34" charset="0"/>
              </a:rPr>
              <a:t>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3200" dirty="0">
                <a:solidFill>
                  <a:schemeClr val="tx1">
                    <a:lumMod val="65000"/>
                    <a:lumOff val="35000"/>
                  </a:schemeClr>
                </a:solidFill>
                <a:latin typeface="Palatino Linotype" panose="02040502050505030304" pitchFamily="18" charset="0"/>
              </a:rPr>
              <a:t> Functions</a:t>
            </a:r>
          </a:p>
          <a:p>
            <a:pPr>
              <a:lnSpc>
                <a:spcPct val="150000"/>
              </a:lnSpc>
              <a:buFont typeface="Wingdings" panose="05000000000000000000" pitchFamily="2" charset="2"/>
              <a:buChar char="Ø"/>
            </a:pPr>
            <a:r>
              <a:rPr lang="en-US" sz="3200" dirty="0">
                <a:solidFill>
                  <a:schemeClr val="tx1">
                    <a:lumMod val="65000"/>
                    <a:lumOff val="35000"/>
                  </a:schemeClr>
                </a:solidFill>
                <a:latin typeface="Palatino Linotype" panose="02040502050505030304" pitchFamily="18" charset="0"/>
              </a:rPr>
              <a:t> Object-Oriented Concepts</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253331"/>
            <a:ext cx="10515600" cy="4351338"/>
          </a:xfrm>
        </p:spPr>
        <p:txBody>
          <a:bodyPr/>
          <a:lstStyle/>
          <a:p>
            <a:pPr marL="0" indent="0">
              <a:buNone/>
            </a:pPr>
            <a:r>
              <a:rPr lang="en-US" dirty="0"/>
              <a:t>“You can think of a function as a small program inside a program.  The basic idea of a function is that we write a sequence of statements and give that sequence a name. The instructions can then be executed at any point in the program by referring to the function name…  </a:t>
            </a:r>
          </a:p>
          <a:p>
            <a:pPr marL="0" indent="0">
              <a:buNone/>
            </a:pPr>
            <a:endParaRPr lang="en-US" dirty="0"/>
          </a:p>
          <a:p>
            <a:pPr marL="0" indent="0">
              <a:buNone/>
            </a:pPr>
            <a:r>
              <a:rPr lang="en-US" dirty="0"/>
              <a:t>When a function is subsequently used in a program, we say that the definition is </a:t>
            </a:r>
            <a:r>
              <a:rPr lang="en-US" i="1" dirty="0">
                <a:solidFill>
                  <a:schemeClr val="accent5">
                    <a:lumMod val="50000"/>
                  </a:schemeClr>
                </a:solidFill>
              </a:rPr>
              <a:t>called</a:t>
            </a:r>
            <a:r>
              <a:rPr lang="en-US" dirty="0">
                <a:solidFill>
                  <a:schemeClr val="accent5">
                    <a:lumMod val="50000"/>
                  </a:schemeClr>
                </a:solidFill>
              </a:rPr>
              <a:t> </a:t>
            </a:r>
            <a:r>
              <a:rPr lang="en-US" dirty="0"/>
              <a:t>or </a:t>
            </a:r>
            <a:r>
              <a:rPr lang="en-US" i="1" dirty="0">
                <a:solidFill>
                  <a:schemeClr val="accent5">
                    <a:lumMod val="50000"/>
                  </a:schemeClr>
                </a:solidFill>
              </a:rPr>
              <a:t>invoked</a:t>
            </a:r>
            <a:r>
              <a:rPr lang="en-US" dirty="0"/>
              <a:t>.”</a:t>
            </a:r>
          </a:p>
          <a:p>
            <a:pPr marL="0" indent="0">
              <a:buNone/>
            </a:pPr>
            <a:endParaRPr lang="en-US" dirty="0"/>
          </a:p>
          <a:p>
            <a:pPr marL="0" indent="0">
              <a:buNone/>
            </a:pPr>
            <a:r>
              <a:rPr lang="en-US" dirty="0"/>
              <a:t>John Zelle</a:t>
            </a:r>
          </a:p>
          <a:p>
            <a:pPr marL="0" indent="0">
              <a:buNone/>
            </a:pPr>
            <a:endParaRPr lang="en-US" dirty="0"/>
          </a:p>
        </p:txBody>
      </p:sp>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63D304B-D644-4461-892E-B156F306187D}"/>
              </a:ext>
            </a:extLst>
          </p:cNvPr>
          <p:cNvSpPr txBox="1"/>
          <p:nvPr/>
        </p:nvSpPr>
        <p:spPr>
          <a:xfrm>
            <a:off x="776204" y="2185922"/>
            <a:ext cx="7656163" cy="400110"/>
          </a:xfrm>
          <a:prstGeom prst="rect">
            <a:avLst/>
          </a:prstGeom>
          <a:solidFill>
            <a:schemeClr val="bg1">
              <a:lumMod val="95000"/>
            </a:schemeClr>
          </a:solidFill>
        </p:spPr>
        <p:txBody>
          <a:bodyPr wrap="square" rtlCol="0">
            <a:spAutoFit/>
          </a:bodyPr>
          <a:lstStyle/>
          <a:p>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preprocess_input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AB262122-18AD-4BE5-84D0-E8970887218F}"/>
              </a:ext>
            </a:extLst>
          </p:cNvPr>
          <p:cNvSpPr txBox="1"/>
          <p:nvPr/>
        </p:nvSpPr>
        <p:spPr>
          <a:xfrm>
            <a:off x="776204" y="4599380"/>
            <a:ext cx="7656163" cy="400110"/>
          </a:xfrm>
          <a:prstGeom prst="rect">
            <a:avLst/>
          </a:prstGeom>
          <a:solidFill>
            <a:schemeClr val="bg1">
              <a:lumMod val="95000"/>
            </a:schemeClr>
          </a:solidFill>
        </p:spPr>
        <p:txBody>
          <a:bodyPr wrap="square" rtlCol="0">
            <a:spAutoFit/>
          </a:bodyPr>
          <a:lstStyle/>
          <a:p>
            <a:r>
              <a:rPr lang="en-US" sz="2000" dirty="0" err="1">
                <a:latin typeface="Courier New" panose="02070309020205020404" pitchFamily="49" charset="0"/>
                <a:cs typeface="Courier New" panose="02070309020205020404" pitchFamily="49" charset="0"/>
              </a:rPr>
              <a:t>myresult</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mymodel.</a:t>
            </a:r>
            <a:r>
              <a:rPr lang="en-US" sz="2000" dirty="0" err="1">
                <a:solidFill>
                  <a:schemeClr val="accent5">
                    <a:lumMod val="75000"/>
                  </a:schemeClr>
                </a:solidFill>
                <a:latin typeface="Courier New" panose="02070309020205020404" pitchFamily="49" charset="0"/>
                <a:cs typeface="Courier New" panose="02070309020205020404" pitchFamily="49" charset="0"/>
              </a:rPr>
              <a:t>predict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A1C4AF91-99A1-4B61-B81E-6E0F493B1A4C}"/>
              </a:ext>
            </a:extLst>
          </p:cNvPr>
          <p:cNvSpPr txBox="1"/>
          <p:nvPr/>
        </p:nvSpPr>
        <p:spPr>
          <a:xfrm>
            <a:off x="776204" y="3392651"/>
            <a:ext cx="10577596" cy="400110"/>
          </a:xfrm>
          <a:prstGeom prst="rect">
            <a:avLst/>
          </a:prstGeom>
          <a:solidFill>
            <a:schemeClr val="bg1">
              <a:lumMod val="95000"/>
            </a:schemeClr>
          </a:solidFill>
        </p:spPr>
        <p:txBody>
          <a:bodyPr wrap="square" rtlCol="0">
            <a:spAutoFit/>
          </a:bodyPr>
          <a:lstStyle/>
          <a:p>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load_image</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’images/pizza.jpg’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target_size</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solidFill>
                  <a:schemeClr val="accent6">
                    <a:lumMod val="75000"/>
                  </a:schemeClr>
                </a:solidFill>
                <a:latin typeface="Courier New" panose="02070309020205020404" pitchFamily="49" charset="0"/>
                <a:cs typeface="Courier New" panose="02070309020205020404" pitchFamily="49" charset="0"/>
              </a:rPr>
              <a:t>224</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444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https://www.pinterest.com/pin/558024210062835602/</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C2AD-00ED-4D92-B9CA-71207461BBA4}"/>
              </a:ext>
            </a:extLst>
          </p:cNvPr>
          <p:cNvPicPr>
            <a:picLocks noChangeAspect="1"/>
          </p:cNvPicPr>
          <p:nvPr/>
        </p:nvPicPr>
        <p:blipFill>
          <a:blip r:embed="rId3"/>
          <a:stretch>
            <a:fillRect/>
          </a:stretch>
        </p:blipFill>
        <p:spPr>
          <a:xfrm>
            <a:off x="0" y="2628689"/>
            <a:ext cx="12192000" cy="1404113"/>
          </a:xfrm>
          <a:prstGeom prst="rect">
            <a:avLst/>
          </a:prstGeom>
        </p:spPr>
      </p:pic>
      <p:sp>
        <p:nvSpPr>
          <p:cNvPr id="2" name="TextBox 1">
            <a:extLst>
              <a:ext uri="{FF2B5EF4-FFF2-40B4-BE49-F238E27FC236}">
                <a16:creationId xmlns:a16="http://schemas.microsoft.com/office/drawing/2014/main" id="{2C8698E5-8354-4A59-ABB7-0349000614A5}"/>
              </a:ext>
            </a:extLst>
          </p:cNvPr>
          <p:cNvSpPr txBox="1"/>
          <p:nvPr/>
        </p:nvSpPr>
        <p:spPr>
          <a:xfrm>
            <a:off x="0" y="1152360"/>
            <a:ext cx="12192000" cy="923330"/>
          </a:xfrm>
          <a:prstGeom prst="rect">
            <a:avLst/>
          </a:prstGeom>
          <a:noFill/>
        </p:spPr>
        <p:txBody>
          <a:bodyPr wrap="square" rtlCol="0">
            <a:spAutoFit/>
          </a:bodyPr>
          <a:lstStyle/>
          <a:p>
            <a:pPr algn="ctr"/>
            <a:r>
              <a:rPr lang="en-US" b="0" i="0" dirty="0">
                <a:solidFill>
                  <a:srgbClr val="000000"/>
                </a:solidFill>
                <a:effectLst/>
                <a:latin typeface="Courier New" panose="02070309020205020404" pitchFamily="49" charset="0"/>
                <a:cs typeface="Courier New" panose="02070309020205020404" pitchFamily="49" charset="0"/>
              </a:rPr>
              <a:t>Specification</a:t>
            </a:r>
          </a:p>
          <a:p>
            <a:pPr algn="ctr"/>
            <a:r>
              <a:rPr lang="en-US" b="0" i="0" dirty="0">
                <a:solidFill>
                  <a:srgbClr val="000000"/>
                </a:solidFill>
                <a:effectLst/>
                <a:latin typeface="Courier New" panose="02070309020205020404" pitchFamily="49" charset="0"/>
                <a:cs typeface="Courier New" panose="02070309020205020404" pitchFamily="49" charset="0"/>
              </a:rPr>
              <a:t>The multiply() function takes two arguments (arg_1, arg_2),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4"/>
          <a:stretch>
            <a:fillRect/>
          </a:stretch>
        </p:blipFill>
        <p:spPr>
          <a:xfrm>
            <a:off x="0" y="4534859"/>
            <a:ext cx="12192000" cy="1280509"/>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dirty="0">
                <a:solidFill>
                  <a:schemeClr val="tx1">
                    <a:lumMod val="65000"/>
                    <a:lumOff val="35000"/>
                  </a:schemeClr>
                </a:solidFill>
                <a:latin typeface="Palatino Linotype" panose="02040502050505030304" pitchFamily="18" charset="0"/>
              </a:rPr>
              <a:t>42</a:t>
            </a:r>
            <a:r>
              <a:rPr lang="en-US" sz="4400" dirty="0">
                <a:solidFill>
                  <a:schemeClr val="tx1">
                    <a:lumMod val="65000"/>
                    <a:lumOff val="35000"/>
                  </a:schemeClr>
                </a:solidFill>
                <a:latin typeface="Palatino Linotype" panose="02040502050505030304" pitchFamily="18" charset="0"/>
              </a:rPr>
              <a:t>: Defining &amp; Calling a Function</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117BB5E2-F809-46C3-80FE-7790B1D8E49E}"/>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44366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3DD45F-9610-4FC9-B305-4AB7395CC69C}"/>
              </a:ext>
            </a:extLst>
          </p:cNvPr>
          <p:cNvPicPr>
            <a:picLocks noChangeAspect="1"/>
          </p:cNvPicPr>
          <p:nvPr/>
        </p:nvPicPr>
        <p:blipFill>
          <a:blip r:embed="rId3"/>
          <a:stretch>
            <a:fillRect/>
          </a:stretch>
        </p:blipFill>
        <p:spPr>
          <a:xfrm>
            <a:off x="2712170" y="1553703"/>
            <a:ext cx="6767660" cy="1669942"/>
          </a:xfrm>
          <a:prstGeom prst="rect">
            <a:avLst/>
          </a:prstGeom>
        </p:spPr>
      </p:pic>
      <p:sp>
        <p:nvSpPr>
          <p:cNvPr id="8" name="Oval 7">
            <a:extLst>
              <a:ext uri="{FF2B5EF4-FFF2-40B4-BE49-F238E27FC236}">
                <a16:creationId xmlns:a16="http://schemas.microsoft.com/office/drawing/2014/main" id="{85827F63-CBEA-4D1E-85C2-18A83F06342C}"/>
              </a:ext>
            </a:extLst>
          </p:cNvPr>
          <p:cNvSpPr/>
          <p:nvPr/>
        </p:nvSpPr>
        <p:spPr>
          <a:xfrm>
            <a:off x="5362414" y="1815235"/>
            <a:ext cx="1022888" cy="586999"/>
          </a:xfrm>
          <a:prstGeom prst="ellipse">
            <a:avLst/>
          </a:prstGeom>
          <a:noFill/>
          <a:ln>
            <a:solidFill>
              <a:srgbClr val="DE3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7973C6-2896-4047-B606-D057A5CCAB65}"/>
              </a:ext>
            </a:extLst>
          </p:cNvPr>
          <p:cNvSpPr txBox="1"/>
          <p:nvPr/>
        </p:nvSpPr>
        <p:spPr>
          <a:xfrm>
            <a:off x="5362414" y="961272"/>
            <a:ext cx="3570208" cy="400110"/>
          </a:xfrm>
          <a:prstGeom prst="rect">
            <a:avLst/>
          </a:prstGeom>
          <a:noFill/>
        </p:spPr>
        <p:txBody>
          <a:bodyPr wrap="none" rtlCol="0">
            <a:spAutoFit/>
          </a:bodyPr>
          <a:lstStyle/>
          <a:p>
            <a:r>
              <a:rPr lang="en-US" sz="2000" dirty="0">
                <a:solidFill>
                  <a:srgbClr val="C00000"/>
                </a:solidFill>
                <a:latin typeface="Courier New" panose="02070309020205020404" pitchFamily="49" charset="0"/>
                <a:cs typeface="Courier New" panose="02070309020205020404" pitchFamily="49" charset="0"/>
              </a:rPr>
              <a:t>Arguments / Parameters</a:t>
            </a:r>
          </a:p>
        </p:txBody>
      </p:sp>
      <p:cxnSp>
        <p:nvCxnSpPr>
          <p:cNvPr id="11" name="Straight Connector 10">
            <a:extLst>
              <a:ext uri="{FF2B5EF4-FFF2-40B4-BE49-F238E27FC236}">
                <a16:creationId xmlns:a16="http://schemas.microsoft.com/office/drawing/2014/main" id="{D1B4DB3B-A748-4C2F-A52A-04451D08862F}"/>
              </a:ext>
            </a:extLst>
          </p:cNvPr>
          <p:cNvCxnSpPr>
            <a:stCxn id="8" idx="0"/>
          </p:cNvCxnSpPr>
          <p:nvPr/>
        </p:nvCxnSpPr>
        <p:spPr>
          <a:xfrm flipV="1">
            <a:off x="5873858" y="1422937"/>
            <a:ext cx="222142" cy="392298"/>
          </a:xfrm>
          <a:prstGeom prst="line">
            <a:avLst/>
          </a:prstGeom>
          <a:ln>
            <a:solidFill>
              <a:srgbClr val="DE35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F1B9F6-2E01-47EC-9DFE-ABE03F098CFB}"/>
              </a:ext>
            </a:extLst>
          </p:cNvPr>
          <p:cNvPicPr>
            <a:picLocks noChangeAspect="1"/>
          </p:cNvPicPr>
          <p:nvPr/>
        </p:nvPicPr>
        <p:blipFill>
          <a:blip r:embed="rId4"/>
          <a:stretch>
            <a:fillRect/>
          </a:stretch>
        </p:blipFill>
        <p:spPr>
          <a:xfrm>
            <a:off x="2712170" y="3667530"/>
            <a:ext cx="6767660" cy="2541567"/>
          </a:xfrm>
          <a:prstGeom prst="rect">
            <a:avLst/>
          </a:prstGeom>
        </p:spPr>
      </p:pic>
    </p:spTree>
    <p:extLst>
      <p:ext uri="{BB962C8B-B14F-4D97-AF65-F5344CB8AC3E}">
        <p14:creationId xmlns:p14="http://schemas.microsoft.com/office/powerpoint/2010/main" val="12350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2826</TotalTime>
  <Words>1626</Words>
  <Application>Microsoft Office PowerPoint</Application>
  <PresentationFormat>Widescreen</PresentationFormat>
  <Paragraphs>92</Paragraphs>
  <Slides>17</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-apple-system</vt:lpstr>
      <vt:lpstr>charter</vt:lpstr>
      <vt:lpstr>Helvetica Neue</vt:lpstr>
      <vt:lpstr>Lora-Italic</vt:lpstr>
      <vt:lpstr>Lora-Regular</vt:lpstr>
      <vt:lpstr>OpenSans-Semibold</vt:lpstr>
      <vt:lpstr>Arial</vt:lpstr>
      <vt:lpstr>Calibri</vt:lpstr>
      <vt:lpstr>Calibri Light</vt:lpstr>
      <vt:lpstr>Courier New</vt:lpstr>
      <vt:lpstr>Palatino Linotype</vt:lpstr>
      <vt:lpstr>Wingdings</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lpstr>42: Defining &amp; Calling a Function</vt:lpstr>
      <vt:lpstr>PowerPoint Presentation</vt:lpstr>
      <vt:lpstr>Call by Position or Keyword?</vt:lpstr>
      <vt:lpstr>  45: Keyword Function</vt:lpstr>
      <vt:lpstr>Iterative Functions</vt:lpstr>
      <vt:lpstr>  48: For Loop Function</vt:lpstr>
      <vt:lpstr>PowerPoint Presentation</vt:lpstr>
      <vt:lpstr>   54: Helper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351</cp:revision>
  <dcterms:created xsi:type="dcterms:W3CDTF">2020-06-14T19:48:25Z</dcterms:created>
  <dcterms:modified xsi:type="dcterms:W3CDTF">2021-11-17T16:39:54Z</dcterms:modified>
</cp:coreProperties>
</file>