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24" r:id="rId2"/>
    <p:sldId id="266" r:id="rId3"/>
    <p:sldId id="326" r:id="rId4"/>
    <p:sldId id="304" r:id="rId5"/>
    <p:sldId id="323" r:id="rId6"/>
    <p:sldId id="278" r:id="rId7"/>
    <p:sldId id="282" r:id="rId8"/>
    <p:sldId id="277" r:id="rId9"/>
    <p:sldId id="280" r:id="rId10"/>
    <p:sldId id="287" r:id="rId11"/>
    <p:sldId id="296" r:id="rId12"/>
    <p:sldId id="289" r:id="rId13"/>
    <p:sldId id="293" r:id="rId14"/>
    <p:sldId id="276"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3366FF"/>
    <a:srgbClr val="0066FF"/>
    <a:srgbClr val="759FCC"/>
    <a:srgbClr val="6699FF"/>
    <a:srgbClr val="0099FF"/>
    <a:srgbClr val="CC3300"/>
    <a:srgbClr val="DE35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53706" autoAdjust="0"/>
  </p:normalViewPr>
  <p:slideViewPr>
    <p:cSldViewPr snapToGrid="0" showGuides="1">
      <p:cViewPr varScale="1">
        <p:scale>
          <a:sx n="40" d="100"/>
          <a:sy n="40" d="100"/>
        </p:scale>
        <p:origin x="404" y="2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99645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079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55508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Interpreted languages are much slower than compiled languages.  When performance matters, an interpreted language may not be the best solution.  If that’s the case with you, Nvidia provides the Cuda development environment which supports the C and C++ languages.  These are compiled languages as opposed to interpreted.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12992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5805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20779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21854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solidFill>
                  <a:srgbClr val="24292F"/>
                </a:solidFill>
                <a:effectLst>
                  <a:outerShdw blurRad="38100" dist="38100" dir="2700000" algn="tl">
                    <a:srgbClr val="000000">
                      <a:alpha val="43137"/>
                    </a:srgbClr>
                  </a:outerShdw>
                </a:effectLst>
                <a:latin typeface="+mn-lt"/>
                <a:ea typeface="Times New Roman" panose="02020603050405020304" pitchFamily="18" charset="0"/>
              </a:rPr>
              <a:t>Focus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solidFill>
                  <a:srgbClr val="24292F"/>
                </a:solidFill>
                <a:effectLst/>
                <a:latin typeface="+mn-lt"/>
                <a:ea typeface="Times New Roman" panose="02020603050405020304" pitchFamily="18" charset="0"/>
              </a:rPr>
              <a:t>So often, students think they can learn AI programming while multi-tasking on Facebook or texting friends on their cell phone. After programming for 30 years, I've learned one thing. You'll learn AI much faster if you can devote focused, uninterrupted time to practice.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100" b="1" dirty="0">
                <a:effectLst/>
                <a:latin typeface="+mn-lt"/>
                <a:ea typeface="Calibri" panose="020F0502020204030204" pitchFamily="34" charset="0"/>
                <a:cs typeface="LMRoman12-Bold"/>
              </a:rPr>
              <a:t>Avoid the “copy and paste” approach to writing code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Although copying and pasting may help you to avoid typing errors, it can also interfere with your learning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process for two reasons: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Typing </a:t>
            </a:r>
            <a:r>
              <a:rPr lang="en-US" sz="1100" dirty="0">
                <a:effectLst/>
                <a:latin typeface="+mn-lt"/>
                <a:ea typeface="Calibri" panose="020F0502020204030204" pitchFamily="34" charset="0"/>
                <a:cs typeface="LMRoman10-Regular"/>
              </a:rPr>
              <a:t>errors can help you gain experience in writing code it provides informative feedback when you</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make mistakes. Making and correcting typing errors is an important skill to develop, particularly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when you are typing a lot of code for your own data analysis.</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Times New Roman" panose="02020603050405020304" pitchFamily="18" charset="0"/>
              </a:rPr>
              <a:t>Copying </a:t>
            </a:r>
            <a:r>
              <a:rPr lang="en-US" sz="1100" dirty="0">
                <a:effectLst/>
                <a:latin typeface="+mn-lt"/>
                <a:ea typeface="Calibri" panose="020F0502020204030204" pitchFamily="34" charset="0"/>
                <a:cs typeface="LMRoman10-Regular"/>
              </a:rPr>
              <a:t>and pasting code may give you the impression that you know what you are doing when – in reality – you probably do not fully understand what the individual blocks of code are actually doing.</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Furthermore, this problem will just get worse as you deal with increasingly longer and more complicated</a:t>
            </a:r>
            <a:r>
              <a:rPr lang="en-US" sz="1100" dirty="0">
                <a:effectLst/>
                <a:latin typeface="+mn-lt"/>
                <a:ea typeface="Calibri" panose="020F0502020204030204" pitchFamily="34" charset="0"/>
                <a:cs typeface="Times New Roman" panose="02020603050405020304" pitchFamily="18" charset="0"/>
              </a:rPr>
              <a:t> s</a:t>
            </a:r>
            <a:r>
              <a:rPr lang="en-US" sz="1100" dirty="0">
                <a:effectLst/>
                <a:latin typeface="+mn-lt"/>
                <a:ea typeface="Calibri" panose="020F0502020204030204" pitchFamily="34" charset="0"/>
                <a:cs typeface="LMRoman10-Regular"/>
              </a:rPr>
              <a:t>cripts.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Study code block-by-block, line-by-line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This means running one block of code at a time and making sure that you understand why the output is what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it is. If things are not clear, it is important to spend more time with that piece of the code. Here are some</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tricks that are often helpful to understand a particular piece of code:</a:t>
            </a: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Break a line of code into its components and try to understand the individual pieces.  Sometimes functions are nested within functions.</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Document what each block is doing. Clear documentation is critical as you may not remember what you did when you come back to a piece of code at some point in the future. As a wise programmer once said, “Write code for the future you.” Documentation is also useful when you want to adapt or reuse code in some other way. In situations like this, you will immediately know what a specific chunk of code does because it has been clearly documented.  </a:t>
            </a:r>
            <a:r>
              <a:rPr lang="en-US" sz="1100" b="1" dirty="0">
                <a:solidFill>
                  <a:schemeClr val="tx1">
                    <a:lumMod val="75000"/>
                    <a:lumOff val="25000"/>
                  </a:schemeClr>
                </a:solidFill>
                <a:effectLst/>
                <a:latin typeface="+mn-lt"/>
                <a:ea typeface="Calibri" panose="020F0502020204030204" pitchFamily="34" charset="0"/>
                <a:cs typeface="LMRoman10-Regular"/>
              </a:rPr>
              <a:t>Donald Knuth </a:t>
            </a:r>
            <a:r>
              <a:rPr lang="en-US" sz="1100" dirty="0">
                <a:effectLst/>
                <a:latin typeface="+mn-lt"/>
                <a:ea typeface="Calibri" panose="020F0502020204030204" pitchFamily="34" charset="0"/>
                <a:cs typeface="LMRoman10-Regular"/>
              </a:rPr>
              <a:t>– Literate Programming</a:t>
            </a:r>
            <a:endParaRPr lang="en-US" sz="1100" dirty="0">
              <a:effectLst/>
              <a:latin typeface="+mn-lt"/>
              <a:ea typeface="Calibri" panose="020F0502020204030204" pitchFamily="34" charset="0"/>
              <a:cs typeface="Times New Roman" panose="02020603050405020304" pitchFamily="18" charset="0"/>
            </a:endParaRPr>
          </a:p>
          <a:p>
            <a:pPr marL="1257300" marR="0" lvl="2"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Perform mini experiments: create a simpler example in which you can tinker with the code and see what happens to the output.</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Use the internet to find answers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Everybody (from novice to more experienced users) relies on the internet when they don’t understand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something. It is likely that other people have already asked (and received useful answers) for the problem</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that you are facing. However, finding the exact piece of information that you need might be hard, especially</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if you don’t use the correct terms/key words. Learning how to search for the information that you need is</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a skill that also takes practice. “</a:t>
            </a:r>
            <a:r>
              <a:rPr lang="en-US" sz="1100" dirty="0" err="1">
                <a:effectLst/>
                <a:latin typeface="+mn-lt"/>
                <a:ea typeface="Calibri" panose="020F0502020204030204" pitchFamily="34" charset="0"/>
                <a:cs typeface="LMRoman10-Regular"/>
              </a:rPr>
              <a:t>Stackoverflow</a:t>
            </a:r>
            <a:r>
              <a:rPr lang="en-US" sz="1100" dirty="0">
                <a:effectLst/>
                <a:latin typeface="+mn-lt"/>
                <a:ea typeface="Calibri" panose="020F0502020204030204" pitchFamily="34" charset="0"/>
                <a:cs typeface="LMRoman10-Regular"/>
              </a:rPr>
              <a:t>” and existing </a:t>
            </a:r>
            <a:r>
              <a:rPr lang="en-US" sz="1100" dirty="0" err="1">
                <a:effectLst/>
                <a:latin typeface="+mn-lt"/>
                <a:ea typeface="Calibri" panose="020F0502020204030204" pitchFamily="34" charset="0"/>
                <a:cs typeface="LMRoman10-Regular"/>
              </a:rPr>
              <a:t>cheatsheets</a:t>
            </a:r>
            <a:r>
              <a:rPr lang="en-US" sz="1100" dirty="0">
                <a:effectLst/>
                <a:latin typeface="+mn-lt"/>
                <a:ea typeface="Calibri" panose="020F0502020204030204" pitchFamily="34" charset="0"/>
                <a:cs typeface="LMRoman10-Regular"/>
              </a:rPr>
              <a:t> can be very helpful.</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0-Regular"/>
              </a:rPr>
              <a:t>Ask for Help</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0" dirty="0">
                <a:effectLst/>
                <a:latin typeface="+mn-lt"/>
                <a:ea typeface="Calibri" panose="020F0502020204030204" pitchFamily="34" charset="0"/>
                <a:cs typeface="LMRoman10-Regular"/>
              </a:rPr>
              <a:t>We’re all learning.  And some days, I feel like I’m the one who has the most to learn.  Alcoa story.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100" b="1" dirty="0">
                <a:effectLst/>
                <a:latin typeface="+mn-lt"/>
                <a:ea typeface="Calibri" panose="020F0502020204030204" pitchFamily="34" charset="0"/>
                <a:cs typeface="LMRoman12-Bold"/>
              </a:rPr>
              <a:t>Take your time</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dirty="0">
                <a:effectLst/>
                <a:latin typeface="+mn-lt"/>
                <a:ea typeface="Calibri" panose="020F0502020204030204" pitchFamily="34" charset="0"/>
                <a:cs typeface="LMRoman10-Regular"/>
              </a:rPr>
              <a:t>It is important to realize that it takes time to learn AI. What this implies is that you should not</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rush to get things done if you want to master this skill. In particular, everybody goes through some level of</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struggle and frustration when learning AI. However, once you have mastered it, you will be amazed</a:t>
            </a:r>
            <a:r>
              <a:rPr lang="en-US" sz="1100" dirty="0">
                <a:effectLst/>
                <a:latin typeface="+mn-lt"/>
                <a:ea typeface="Calibri" panose="020F0502020204030204" pitchFamily="34" charset="0"/>
                <a:cs typeface="Times New Roman" panose="02020603050405020304" pitchFamily="18" charset="0"/>
              </a:rPr>
              <a:t> </a:t>
            </a:r>
            <a:r>
              <a:rPr lang="en-US" sz="1100" dirty="0">
                <a:effectLst/>
                <a:latin typeface="+mn-lt"/>
                <a:ea typeface="Calibri" panose="020F0502020204030204" pitchFamily="34" charset="0"/>
                <a:cs typeface="LMRoman10-Regular"/>
              </a:rPr>
              <a:t>by what this skill can do for you.</a:t>
            </a:r>
            <a:endParaRPr lang="en-US" sz="1100" dirty="0">
              <a:effectLst/>
              <a:latin typeface="+mn-lt"/>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95576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Setup Instructions…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7964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5438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software allocates space in memory large enough to contain whatever you assign to it.  Or using a container analogy,  it creates a box to hold its value.  The variable’s </a:t>
            </a:r>
            <a:r>
              <a:rPr lang="en-US" b="1" baseline="0" dirty="0"/>
              <a:t>datatype </a:t>
            </a:r>
            <a:r>
              <a:rPr lang="en-US" b="0" baseline="0" dirty="0"/>
              <a:t>determines the amount of memory required to hold it, just as we see in this picture.  </a:t>
            </a:r>
            <a:r>
              <a:rPr lang="en-US" baseline="0" dirty="0"/>
              <a:t>Behind the name you use for a variable, there’s a hidden address or pointer to its location or compartment in memory.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graphic shows Python’s datatypes.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https://pynative.com/python-data-types/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Adam naming the animals in the Biblical story.  Variable naming and standards are critically important.</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82837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Introduction to Python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ring (computer science) - Wikipedia">
            <a:extLst>
              <a:ext uri="{FF2B5EF4-FFF2-40B4-BE49-F238E27FC236}">
                <a16:creationId xmlns:a16="http://schemas.microsoft.com/office/drawing/2014/main" id="{15EFD3A0-1D45-4D8E-9A1A-B9ADD49D3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833563"/>
            <a:ext cx="83343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25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6E95B-71E5-46A9-8486-2DA7BEE91608}"/>
              </a:ext>
            </a:extLst>
          </p:cNvPr>
          <p:cNvPicPr>
            <a:picLocks noChangeAspect="1"/>
          </p:cNvPicPr>
          <p:nvPr/>
        </p:nvPicPr>
        <p:blipFill>
          <a:blip r:embed="rId3"/>
          <a:stretch>
            <a:fillRect/>
          </a:stretch>
        </p:blipFill>
        <p:spPr>
          <a:xfrm>
            <a:off x="2194577" y="2846579"/>
            <a:ext cx="7802846" cy="1164842"/>
          </a:xfrm>
          <a:prstGeom prst="rect">
            <a:avLst/>
          </a:prstGeom>
        </p:spPr>
      </p:pic>
    </p:spTree>
    <p:extLst>
      <p:ext uri="{BB962C8B-B14F-4D97-AF65-F5344CB8AC3E}">
        <p14:creationId xmlns:p14="http://schemas.microsoft.com/office/powerpoint/2010/main" val="113246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BD16E-6F7E-4BB3-B14E-321F8EABC368}"/>
              </a:ext>
            </a:extLst>
          </p:cNvPr>
          <p:cNvPicPr>
            <a:picLocks noChangeAspect="1"/>
          </p:cNvPicPr>
          <p:nvPr/>
        </p:nvPicPr>
        <p:blipFill>
          <a:blip r:embed="rId3"/>
          <a:stretch>
            <a:fillRect/>
          </a:stretch>
        </p:blipFill>
        <p:spPr>
          <a:xfrm>
            <a:off x="2886075" y="1333500"/>
            <a:ext cx="6419850" cy="4191000"/>
          </a:xfrm>
          <a:prstGeom prst="rect">
            <a:avLst/>
          </a:prstGeom>
        </p:spPr>
      </p:pic>
      <p:sp>
        <p:nvSpPr>
          <p:cNvPr id="5" name="Title 4">
            <a:extLst>
              <a:ext uri="{FF2B5EF4-FFF2-40B4-BE49-F238E27FC236}">
                <a16:creationId xmlns:a16="http://schemas.microsoft.com/office/drawing/2014/main" id="{0BF7903E-A0BF-4F75-BE02-8F3B808B0F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141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type conversion">
            <a:extLst>
              <a:ext uri="{FF2B5EF4-FFF2-40B4-BE49-F238E27FC236}">
                <a16:creationId xmlns:a16="http://schemas.microsoft.com/office/drawing/2014/main" id="{C5A4E410-78DF-44F2-BB04-9461EED29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255" y="2404008"/>
            <a:ext cx="7391489" cy="2049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20A1309-E55E-44DB-9811-96C67DA5C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6897" y="4529137"/>
            <a:ext cx="2116085" cy="2328862"/>
          </a:xfrm>
          <a:prstGeom prst="rect">
            <a:avLst/>
          </a:prstGeom>
        </p:spPr>
      </p:pic>
      <p:sp>
        <p:nvSpPr>
          <p:cNvPr id="8" name="TextBox 7">
            <a:extLst>
              <a:ext uri="{FF2B5EF4-FFF2-40B4-BE49-F238E27FC236}">
                <a16:creationId xmlns:a16="http://schemas.microsoft.com/office/drawing/2014/main" id="{FBA9AB83-FE78-48D0-8549-1BCE5EAB6D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rPr>
              <a:t>https://www.vectorstock.com/royalty-free-vector/cartoon-wizard-vector-1693529</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Architecture (Interpreted Languages)</a:t>
            </a:r>
          </a:p>
        </p:txBody>
      </p:sp>
      <p:pic>
        <p:nvPicPr>
          <p:cNvPr id="5" name="Content Placeholder 12">
            <a:extLst>
              <a:ext uri="{FF2B5EF4-FFF2-40B4-BE49-F238E27FC236}">
                <a16:creationId xmlns:a16="http://schemas.microsoft.com/office/drawing/2014/main" id="{67D6BD1D-3F09-4338-B1FF-CD4EABF49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3319" y="1982277"/>
            <a:ext cx="10149431" cy="3437166"/>
          </a:xfrm>
        </p:spPr>
      </p:pic>
    </p:spTree>
    <p:extLst>
      <p:ext uri="{BB962C8B-B14F-4D97-AF65-F5344CB8AC3E}">
        <p14:creationId xmlns:p14="http://schemas.microsoft.com/office/powerpoint/2010/main" val="79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Workshop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JupyterLab</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Learning Strategies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 Basics, Variables, and Strings</a:t>
            </a:r>
          </a:p>
        </p:txBody>
      </p:sp>
    </p:spTree>
    <p:extLst>
      <p:ext uri="{BB962C8B-B14F-4D97-AF65-F5344CB8AC3E}">
        <p14:creationId xmlns:p14="http://schemas.microsoft.com/office/powerpoint/2010/main" val="1262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Today’s Agenda</a:t>
            </a:r>
          </a:p>
        </p:txBody>
      </p:sp>
      <p:sp>
        <p:nvSpPr>
          <p:cNvPr id="4" name="Content Placeholder 3">
            <a:extLst>
              <a:ext uri="{FF2B5EF4-FFF2-40B4-BE49-F238E27FC236}">
                <a16:creationId xmlns:a16="http://schemas.microsoft.com/office/drawing/2014/main" id="{659531AF-92C6-4F92-AA59-2FD12D624E53}"/>
              </a:ext>
            </a:extLst>
          </p:cNvPr>
          <p:cNvSpPr>
            <a:spLocks noGrp="1"/>
          </p:cNvSpPr>
          <p:nvPr>
            <p:ph idx="1"/>
          </p:nvPr>
        </p:nvSpPr>
        <p:spPr/>
        <p:txBody>
          <a:bodyPr>
            <a:normAutofit/>
          </a:bodyPr>
          <a:lstStyle/>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Python Intro (Part II) &amp; Libraries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Loops, Conditionals, Functions</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Data Wrangling</a:t>
            </a:r>
          </a:p>
          <a:p>
            <a:pPr marL="514350" indent="-514350">
              <a:lnSpc>
                <a:spcPct val="150000"/>
              </a:lnSpc>
              <a:buFont typeface="+mj-lt"/>
              <a:buAutoNum type="arabicPeriod"/>
            </a:pPr>
            <a:r>
              <a:rPr lang="en-US" sz="3200" dirty="0">
                <a:solidFill>
                  <a:schemeClr val="tx1">
                    <a:lumMod val="75000"/>
                    <a:lumOff val="25000"/>
                  </a:schemeClr>
                </a:solidFill>
                <a:latin typeface="Palatino Linotype" panose="02040502050505030304" pitchFamily="18" charset="0"/>
              </a:rPr>
              <a:t>Neural Networks – Basics &amp; Vocabulary</a:t>
            </a:r>
          </a:p>
        </p:txBody>
      </p:sp>
    </p:spTree>
    <p:extLst>
      <p:ext uri="{BB962C8B-B14F-4D97-AF65-F5344CB8AC3E}">
        <p14:creationId xmlns:p14="http://schemas.microsoft.com/office/powerpoint/2010/main" val="3933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a:t>
            </a:r>
          </a:p>
        </p:txBody>
      </p:sp>
      <p:pic>
        <p:nvPicPr>
          <p:cNvPr id="1026" name="Picture 2" descr="Movie Audience Wearing 3d Glasses Print Cinema Spectators | Etsy in 2022 |  3d glasses, Glasses print, Photo art">
            <a:extLst>
              <a:ext uri="{FF2B5EF4-FFF2-40B4-BE49-F238E27FC236}">
                <a16:creationId xmlns:a16="http://schemas.microsoft.com/office/drawing/2014/main" id="{A97A21E1-767D-44BC-B0AD-D57A183EC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4989" y="1628362"/>
            <a:ext cx="3342022" cy="417752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99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E17A22-518F-48AE-8AA1-8DFB9FA5D388}"/>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Learning Strategies</a:t>
            </a:r>
          </a:p>
        </p:txBody>
      </p:sp>
      <p:sp>
        <p:nvSpPr>
          <p:cNvPr id="2" name="TextBox 1">
            <a:extLst>
              <a:ext uri="{FF2B5EF4-FFF2-40B4-BE49-F238E27FC236}">
                <a16:creationId xmlns:a16="http://schemas.microsoft.com/office/drawing/2014/main" id="{E416CB39-468F-4B73-820F-75AA3E28FB7C}"/>
              </a:ext>
            </a:extLst>
          </p:cNvPr>
          <p:cNvSpPr txBox="1"/>
          <p:nvPr/>
        </p:nvSpPr>
        <p:spPr>
          <a:xfrm>
            <a:off x="1287162" y="1684278"/>
            <a:ext cx="1090483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Focus</a:t>
            </a:r>
          </a:p>
        </p:txBody>
      </p:sp>
      <p:sp>
        <p:nvSpPr>
          <p:cNvPr id="7" name="TextBox 6">
            <a:extLst>
              <a:ext uri="{FF2B5EF4-FFF2-40B4-BE49-F238E27FC236}">
                <a16:creationId xmlns:a16="http://schemas.microsoft.com/office/drawing/2014/main" id="{8FFE6C67-1278-4A0C-8656-5CAE9CC22ABA}"/>
              </a:ext>
            </a:extLst>
          </p:cNvPr>
          <p:cNvSpPr txBox="1"/>
          <p:nvPr/>
        </p:nvSpPr>
        <p:spPr>
          <a:xfrm>
            <a:off x="1287162" y="2418963"/>
            <a:ext cx="4634923"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Avoid “Copy and Paste” </a:t>
            </a:r>
          </a:p>
        </p:txBody>
      </p:sp>
      <p:sp>
        <p:nvSpPr>
          <p:cNvPr id="8" name="TextBox 7">
            <a:extLst>
              <a:ext uri="{FF2B5EF4-FFF2-40B4-BE49-F238E27FC236}">
                <a16:creationId xmlns:a16="http://schemas.microsoft.com/office/drawing/2014/main" id="{983E00B9-2E69-4C3A-85EC-36241FBAF7D5}"/>
              </a:ext>
            </a:extLst>
          </p:cNvPr>
          <p:cNvSpPr txBox="1"/>
          <p:nvPr/>
        </p:nvSpPr>
        <p:spPr>
          <a:xfrm>
            <a:off x="1287162" y="3203782"/>
            <a:ext cx="73484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Study Code Block-by-Block / Line-by-Line</a:t>
            </a:r>
          </a:p>
        </p:txBody>
      </p:sp>
      <p:sp>
        <p:nvSpPr>
          <p:cNvPr id="9" name="TextBox 8">
            <a:extLst>
              <a:ext uri="{FF2B5EF4-FFF2-40B4-BE49-F238E27FC236}">
                <a16:creationId xmlns:a16="http://schemas.microsoft.com/office/drawing/2014/main" id="{72CDE375-0181-454C-9F0A-A8D3CD5CEF8B}"/>
              </a:ext>
            </a:extLst>
          </p:cNvPr>
          <p:cNvSpPr txBox="1"/>
          <p:nvPr/>
        </p:nvSpPr>
        <p:spPr>
          <a:xfrm>
            <a:off x="1287162" y="3988601"/>
            <a:ext cx="5880264"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Use the Internet to Find Answers</a:t>
            </a:r>
          </a:p>
        </p:txBody>
      </p:sp>
      <p:sp>
        <p:nvSpPr>
          <p:cNvPr id="10" name="TextBox 9">
            <a:extLst>
              <a:ext uri="{FF2B5EF4-FFF2-40B4-BE49-F238E27FC236}">
                <a16:creationId xmlns:a16="http://schemas.microsoft.com/office/drawing/2014/main" id="{E37D6076-18D3-4585-AAA3-1F4F2E84D145}"/>
              </a:ext>
            </a:extLst>
          </p:cNvPr>
          <p:cNvSpPr txBox="1"/>
          <p:nvPr/>
        </p:nvSpPr>
        <p:spPr>
          <a:xfrm>
            <a:off x="1287162" y="4773420"/>
            <a:ext cx="2704587" cy="523220"/>
          </a:xfrm>
          <a:prstGeom prst="rect">
            <a:avLst/>
          </a:prstGeom>
          <a:noFill/>
        </p:spPr>
        <p:txBody>
          <a:bodyPr wrap="non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Ask for Help</a:t>
            </a:r>
          </a:p>
        </p:txBody>
      </p:sp>
      <p:sp>
        <p:nvSpPr>
          <p:cNvPr id="11" name="TextBox 10">
            <a:extLst>
              <a:ext uri="{FF2B5EF4-FFF2-40B4-BE49-F238E27FC236}">
                <a16:creationId xmlns:a16="http://schemas.microsoft.com/office/drawing/2014/main" id="{8F83BAB0-47A5-4A11-AEF3-5D9337D78F98}"/>
              </a:ext>
            </a:extLst>
          </p:cNvPr>
          <p:cNvSpPr txBox="1"/>
          <p:nvPr/>
        </p:nvSpPr>
        <p:spPr>
          <a:xfrm>
            <a:off x="1287161" y="5511191"/>
            <a:ext cx="10681061"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solidFill>
                  <a:schemeClr val="tx1">
                    <a:lumMod val="75000"/>
                    <a:lumOff val="25000"/>
                  </a:schemeClr>
                </a:solidFill>
                <a:latin typeface="Palatino Linotype" panose="02040502050505030304" pitchFamily="18" charset="0"/>
              </a:rPr>
              <a:t>Take Your Time</a:t>
            </a:r>
          </a:p>
        </p:txBody>
      </p:sp>
      <p:sp>
        <p:nvSpPr>
          <p:cNvPr id="12" name="TextBox 11">
            <a:extLst>
              <a:ext uri="{FF2B5EF4-FFF2-40B4-BE49-F238E27FC236}">
                <a16:creationId xmlns:a16="http://schemas.microsoft.com/office/drawing/2014/main" id="{095F6EAF-876B-4944-AE59-277B963164D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Valle, D.. (2016). How to learn a scripting language</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02715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Jupyter - Wikipedia">
            <a:extLst>
              <a:ext uri="{FF2B5EF4-FFF2-40B4-BE49-F238E27FC236}">
                <a16:creationId xmlns:a16="http://schemas.microsoft.com/office/drawing/2014/main" id="{2E199D10-634D-4257-BA3C-C6BFAF6D0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999" y="1674108"/>
            <a:ext cx="3028001" cy="35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5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12B4CC-59B9-452D-AFCB-6E4FCFC20CB8}"/>
              </a:ext>
            </a:extLst>
          </p:cNvPr>
          <p:cNvPicPr>
            <a:picLocks noChangeAspect="1"/>
          </p:cNvPicPr>
          <p:nvPr/>
        </p:nvPicPr>
        <p:blipFill>
          <a:blip r:embed="rId3"/>
          <a:stretch>
            <a:fillRect/>
          </a:stretch>
        </p:blipFill>
        <p:spPr>
          <a:xfrm>
            <a:off x="4038600" y="1566862"/>
            <a:ext cx="4114800" cy="3724275"/>
          </a:xfrm>
          <a:prstGeom prst="rect">
            <a:avLst/>
          </a:prstGeom>
        </p:spPr>
      </p:pic>
    </p:spTree>
    <p:extLst>
      <p:ext uri="{BB962C8B-B14F-4D97-AF65-F5344CB8AC3E}">
        <p14:creationId xmlns:p14="http://schemas.microsoft.com/office/powerpoint/2010/main" val="8114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4000" dirty="0">
                <a:latin typeface="Palatino Linotype" panose="02040502050505030304" pitchFamily="18" charset="0"/>
                <a:cs typeface="Segoe UI Light" panose="020B0502040204020203" pitchFamily="34" charset="0"/>
              </a:rPr>
              <a:t> Variables</a:t>
            </a:r>
          </a:p>
        </p:txBody>
      </p:sp>
      <p:pic>
        <p:nvPicPr>
          <p:cNvPr id="7" name="Content Placeholder 3">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Data Types – PYnative">
            <a:extLst>
              <a:ext uri="{FF2B5EF4-FFF2-40B4-BE49-F238E27FC236}">
                <a16:creationId xmlns:a16="http://schemas.microsoft.com/office/drawing/2014/main" id="{56597BF9-7BA9-4FF7-95D0-F8C4362F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862012"/>
            <a:ext cx="5886450"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https://pynative.com/python-data-types/</a:t>
            </a:r>
          </a:p>
        </p:txBody>
      </p:sp>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con of Adam Naming the Animals - 15th c. Meteora - (1AA10) - Uncut  Mountain Supply">
            <a:extLst>
              <a:ext uri="{FF2B5EF4-FFF2-40B4-BE49-F238E27FC236}">
                <a16:creationId xmlns:a16="http://schemas.microsoft.com/office/drawing/2014/main" id="{A8A604AE-38F9-4BA8-858C-E33429DF7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598" y="1290062"/>
            <a:ext cx="6620804" cy="4277875"/>
          </a:xfrm>
          <a:prstGeom prst="rect">
            <a:avLst/>
          </a:prstGeom>
          <a:noFill/>
          <a:ln w="3175">
            <a:solidFill>
              <a:schemeClr val="tx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F3E589-6F1A-4BB3-B969-F58FCA3DE9E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https://www.uncutmountainsupply.com/icons/of-saints/by-name/a/icon-of-adam-naming-the-animals-15th-c-meteora-1aa10/</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2749</TotalTime>
  <Words>984</Words>
  <Application>Microsoft Office PowerPoint</Application>
  <PresentationFormat>Widescreen</PresentationFormat>
  <Paragraphs>67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Courier New</vt:lpstr>
      <vt:lpstr>Palatino Linotype</vt:lpstr>
      <vt:lpstr>Times New Roman</vt:lpstr>
      <vt:lpstr>Wingdings</vt:lpstr>
      <vt:lpstr>Office Theme</vt:lpstr>
      <vt:lpstr>PowerPoint Presentation</vt:lpstr>
      <vt:lpstr>Today’s Agenda</vt:lpstr>
      <vt:lpstr>Audience</vt:lpstr>
      <vt:lpstr>Learning Strategies</vt:lpstr>
      <vt:lpstr>PowerPoint Presentation</vt:lpstr>
      <vt:lpstr>PowerPoint Presentation</vt:lpstr>
      <vt:lpstr> Variables</vt:lpstr>
      <vt:lpstr>PowerPoint Presentation</vt:lpstr>
      <vt:lpstr>PowerPoint Presentation</vt:lpstr>
      <vt:lpstr>PowerPoint Presentation</vt:lpstr>
      <vt:lpstr>PowerPoint Presentation</vt:lpstr>
      <vt:lpstr>PowerPoint Presentation</vt:lpstr>
      <vt:lpstr>PowerPoint Presentation</vt:lpstr>
      <vt:lpstr>Architecture (Interpreted Languages)</vt:lpstr>
      <vt:lpstr>Workshop 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297</cp:revision>
  <dcterms:created xsi:type="dcterms:W3CDTF">2020-06-14T19:48:25Z</dcterms:created>
  <dcterms:modified xsi:type="dcterms:W3CDTF">2022-06-01T13:06:59Z</dcterms:modified>
</cp:coreProperties>
</file>