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4" r:id="rId2"/>
    <p:sldId id="266" r:id="rId3"/>
    <p:sldId id="284" r:id="rId4"/>
    <p:sldId id="323" r:id="rId5"/>
    <p:sldId id="281" r:id="rId6"/>
    <p:sldId id="293" r:id="rId7"/>
    <p:sldId id="294" r:id="rId8"/>
    <p:sldId id="297" r:id="rId9"/>
    <p:sldId id="298" r:id="rId10"/>
    <p:sldId id="301" r:id="rId11"/>
    <p:sldId id="304" r:id="rId12"/>
    <p:sldId id="30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DE3500"/>
    <a:srgbClr val="6666FF"/>
    <a:srgbClr val="3366FF"/>
    <a:srgbClr val="0066FF"/>
    <a:srgbClr val="759FCC"/>
    <a:srgbClr val="6699FF"/>
    <a:srgbClr val="0099FF"/>
    <a:srgbClr val="CC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57014" autoAdjust="0"/>
  </p:normalViewPr>
  <p:slideViewPr>
    <p:cSldViewPr snapToGrid="0" showGuides="1">
      <p:cViewPr varScale="1">
        <p:scale>
          <a:sx n="38" d="100"/>
          <a:sy n="38" d="100"/>
        </p:scale>
        <p:origin x="1016" y="3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latin typeface="OpenSans-Semibold"/>
              </a:rPr>
              <a:t>Don't Repeat Yourself</a:t>
            </a:r>
          </a:p>
          <a:p>
            <a:pPr algn="l"/>
            <a:endParaRPr lang="en-US" sz="1200" b="0" i="0" u="none" strike="noStrike" baseline="0" dirty="0">
              <a:latin typeface="OpenSans-Semibold"/>
            </a:endParaRPr>
          </a:p>
          <a:p>
            <a:pPr algn="l"/>
            <a:r>
              <a:rPr lang="en-US" sz="1200" b="0" i="0" u="none" strike="noStrike" baseline="0" dirty="0">
                <a:latin typeface="Lora-Regular"/>
              </a:rPr>
              <a:t>One of the cardinal rules of good programming is stated here: Do not Repeat Yourself (DRY). In other words, "</a:t>
            </a:r>
            <a:r>
              <a:rPr lang="en-US" sz="1200" b="0" i="1" u="none" strike="noStrike" baseline="0" dirty="0">
                <a:latin typeface="Lora-Italic"/>
              </a:rPr>
              <a:t>Every piece of knowledge or logic must have a single, unambiguous representation within a system.</a:t>
            </a:r>
            <a:r>
              <a:rPr lang="en-US" sz="1200" b="0" i="0" u="none" strike="noStrike" baseline="0" dirty="0">
                <a:latin typeface="Lora-Regular"/>
              </a:rPr>
              <a:t>" If you want to do the same thing multiple times in your code, it should be expressed as a function, and called wherever it is needed.</a:t>
            </a:r>
          </a:p>
          <a:p>
            <a:pPr algn="l"/>
            <a:endParaRPr lang="en-US" sz="1200" b="0" i="0" u="none" strike="noStrike" baseline="0" dirty="0">
              <a:latin typeface="Lora-Regular"/>
            </a:endParaRPr>
          </a:p>
          <a:p>
            <a:pPr algn="l"/>
            <a:r>
              <a:rPr lang="en-US" sz="1200" b="0" i="0" u="none" strike="noStrike" baseline="0" dirty="0">
                <a:latin typeface="Arial" panose="020B0604020202020204" pitchFamily="34" charset="0"/>
              </a:rPr>
              <a:t>Bird, Andrew, et al. The Python Workshop : Learn to Code in Python and Kickstart Your Career in Software Development or Data Science, Packt Publishing,</a:t>
            </a:r>
          </a:p>
          <a:p>
            <a:pPr algn="l"/>
            <a:r>
              <a:rPr lang="en-US" sz="1200" b="0" i="0" u="none" strike="noStrike" baseline="0" dirty="0">
                <a:latin typeface="Arial" panose="020B0604020202020204" pitchFamily="34" charset="0"/>
              </a:rPr>
              <a:t>Limited, 2019. ProQuest Ebook Central, http://ebookcentral.proquest.com/lib/ufl/detail.action?docID=5974923.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b="0" i="0" dirty="0">
                <a:solidFill>
                  <a:srgbClr val="292929"/>
                </a:solidFill>
                <a:effectLst/>
                <a:latin typeface="charter"/>
              </a:rPr>
              <a:t>Think of a class as a blueprint for how an object may operate. The object is a particular instance derived from the class. For example, an object could represent a particular person with attributes including name, age, address, etc., and methods like walking, talking, breathing, and running.  Here the object is Pikachu, derived from the class Pokemon.  Keep in mind: methods define what a given object can do while attributes define its features.  </a:t>
            </a:r>
          </a:p>
          <a:p>
            <a:pPr algn="l"/>
            <a:endParaRPr lang="en-US" sz="2800" b="0" i="0" dirty="0">
              <a:solidFill>
                <a:srgbClr val="090909"/>
              </a:solidFill>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73516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292929"/>
                </a:solidFill>
                <a:effectLst/>
                <a:latin typeface="charter"/>
              </a:rPr>
              <a:t>In the previous slide, I indicated that an object is a particular instance of a class.  In technical terms, we say that objects are </a:t>
            </a:r>
            <a:r>
              <a:rPr lang="en-US" sz="1800" b="1" i="0" dirty="0">
                <a:solidFill>
                  <a:srgbClr val="292929"/>
                </a:solidFill>
                <a:effectLst/>
                <a:latin typeface="charter"/>
              </a:rPr>
              <a:t>instantiated</a:t>
            </a:r>
            <a:r>
              <a:rPr lang="en-US" sz="1800" b="0" i="0" dirty="0">
                <a:solidFill>
                  <a:srgbClr val="292929"/>
                </a:solidFill>
                <a:effectLst/>
                <a:latin typeface="charter"/>
              </a:rPr>
              <a:t>.  That is, they are actual things you can manipulate in code.  Interestingly, we can create hierarchies of classes.  </a:t>
            </a:r>
            <a:r>
              <a:rPr lang="en-US" sz="2800" b="0" i="0" dirty="0">
                <a:solidFill>
                  <a:srgbClr val="212529"/>
                </a:solidFill>
                <a:effectLst/>
                <a:latin typeface="-apple-system"/>
              </a:rPr>
              <a:t>In Object-Oriented Programming, when a class derives from another class, it’s called </a:t>
            </a:r>
            <a:r>
              <a:rPr lang="en-US" sz="2800" b="1" i="0" dirty="0">
                <a:solidFill>
                  <a:srgbClr val="212529"/>
                </a:solidFill>
                <a:effectLst/>
                <a:latin typeface="-apple-system"/>
              </a:rPr>
              <a:t>inheritance</a:t>
            </a:r>
            <a:r>
              <a:rPr lang="en-US" sz="2800" b="0" i="0" dirty="0">
                <a:solidFill>
                  <a:srgbClr val="212529"/>
                </a:solidFill>
                <a:effectLst/>
                <a:latin typeface="-apple-system"/>
              </a:rPr>
              <a:t>.</a:t>
            </a:r>
            <a:endParaRPr lang="en-US" sz="1800" b="0" i="0" u="none" strike="noStrike" baseline="0"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7840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AI code you write in Python is nothing more than calls to various functions.  And what is a function?  Well, I'm glad you asked.  Noted computer science educator John Zelle writes, “The basic idea of a function is that we write a sequence of statements and give that sequence a name. The instructions can then be executed at any point in another program by referring to the function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do we call or execute a function?  Let’s take a look…</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2 function calls, followed by a method call.</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88142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At this point, I want to briefly discuss an important yet often overlooked point.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the </a:t>
            </a:r>
            <a:r>
              <a:rPr lang="en-US" b="0" i="1" dirty="0">
                <a:solidFill>
                  <a:srgbClr val="000000"/>
                </a:solidFill>
                <a:effectLst/>
                <a:latin typeface="Helvetica Neue"/>
              </a:rPr>
              <a:t>Big Bang Theory</a:t>
            </a:r>
            <a:r>
              <a:rPr lang="en-US" b="0" i="0" dirty="0">
                <a:solidFill>
                  <a:srgbClr val="000000"/>
                </a:solidFill>
                <a:effectLst/>
                <a:latin typeface="Helvetica Neue"/>
              </a:rPr>
              <a:t> TV series, the show's resident genius - Sheldon Cooper - enjoys creating legally-binding agreements that specify the particulars of any relationship he is presently in. His romance with Amy is regulated by a relationship agreement, as is his relationship with his roommate, Leonard Hofstadter.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1" i="0" dirty="0">
                <a:solidFill>
                  <a:srgbClr val="000000"/>
                </a:solidFill>
                <a:effectLst/>
                <a:latin typeface="Helvetica Neue"/>
              </a:rPr>
              <a:t>Python Functions</a:t>
            </a:r>
          </a:p>
          <a:p>
            <a:pPr algn="just"/>
            <a:r>
              <a:rPr lang="en-US" b="0" i="0" dirty="0">
                <a:solidFill>
                  <a:srgbClr val="000000"/>
                </a:solidFill>
                <a:effectLst/>
                <a:latin typeface="Helvetica Neue"/>
              </a:rPr>
              <a:t>The fundamental concept behind functions is the notion of a contract. Just as Sheldon's relationship and roommate agreements ensure that the parties involved will act in regular and predictable ways, so too the interface to a function is like a contract. If a call to a function passes the correct arguments in the correct order, a well written function responds in a predictable way, providing the promised output.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Counterintuitively, the first step in creating a function is to define what it will do. I say "counterintuitively" because most programmers simply dive right in and start writing code. This strategy works well for small and rather simple programs. However, you'll quickly run into trouble when the complexity begins to increase. For that reason, seasoned software developers usually begin by writing a specification (spec) - a document that spells out the terms of the contract. A well-written specification typically includes interface documentation as well as pseudocode, a clear statement in plain English of the steps to be taken to accomplish the function's task.</a:t>
            </a:r>
          </a:p>
          <a:p>
            <a:br>
              <a:rPr lang="en-US" dirty="0"/>
            </a:br>
            <a:r>
              <a:rPr lang="en-US" dirty="0"/>
              <a:t>https://www.pinterest.com/pin/558024210062835602/</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Helvetica Neue"/>
              </a:rPr>
              <a:t>Let's illustrate this process by writing a spec for a rather simple function called </a:t>
            </a:r>
            <a:r>
              <a:rPr lang="en-US" b="0" i="1" dirty="0">
                <a:solidFill>
                  <a:srgbClr val="000000"/>
                </a:solidFill>
                <a:effectLst/>
                <a:latin typeface="Helvetica Neue"/>
              </a:rPr>
              <a:t>multiply.</a:t>
            </a:r>
            <a:r>
              <a:rPr lang="en-US" b="0" i="0" dirty="0">
                <a:solidFill>
                  <a:srgbClr val="000000"/>
                </a:solidFill>
                <a:effectLst/>
                <a:latin typeface="Helvetica Neue"/>
              </a:rPr>
              <a:t> Here's the initial specification.  Simple enough!</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Because this function is so simple, we won't bother with the pseudocode at this point. For more complex functions, however, pseudocode is strongly recommended as it helps you understand the flow and logic of your program before you start coding. With all that said, here's a first look at the code.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This is a straightforward function, if there ever was one. Even so, a couple points need to be highlighted. Consider, for example, the documentation (doc) string immediately following the function definition. As you can see, this string is enclosed by three single quotes '''. The information in a doc string displays whenever one runs help() on a given function. Here's what you get when you run the command…</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his wonderful book, </a:t>
            </a:r>
            <a:r>
              <a:rPr lang="en-US" b="0" i="1" dirty="0">
                <a:solidFill>
                  <a:srgbClr val="000000"/>
                </a:solidFill>
                <a:effectLst/>
                <a:latin typeface="Helvetica Neue"/>
              </a:rPr>
              <a:t>Python without Fear,</a:t>
            </a:r>
            <a:r>
              <a:rPr lang="en-US" b="0" i="0" dirty="0">
                <a:solidFill>
                  <a:srgbClr val="000000"/>
                </a:solidFill>
                <a:effectLst/>
                <a:latin typeface="Helvetica Neue"/>
              </a:rPr>
              <a:t> Brian Overland makes the following points about doc strings (p. 322). You'll want to keep these in mind as you create doc strings for your functions.</a:t>
            </a:r>
          </a:p>
          <a:p>
            <a:pPr algn="just"/>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 The doc string must be the first statement after the beginning (header) of the function definition.</a:t>
            </a:r>
          </a:p>
          <a:p>
            <a:pPr algn="l">
              <a:buFont typeface="+mj-lt"/>
              <a:buAutoNum type="arabicPeriod"/>
            </a:pPr>
            <a:r>
              <a:rPr lang="en-US" b="0" i="0" dirty="0">
                <a:solidFill>
                  <a:srgbClr val="000000"/>
                </a:solidFill>
                <a:effectLst/>
                <a:latin typeface="Helvetica Neue"/>
              </a:rPr>
              <a:t> Normal indentation rules apply. The doc string must be indented under the heading of the definition, just as any statement.</a:t>
            </a:r>
          </a:p>
          <a:p>
            <a:pPr algn="l">
              <a:buFont typeface="+mj-lt"/>
              <a:buAutoNum type="arabicPeriod"/>
            </a:pPr>
            <a:r>
              <a:rPr lang="en-US" b="0" i="0" dirty="0">
                <a:solidFill>
                  <a:srgbClr val="000000"/>
                </a:solidFill>
                <a:effectLst/>
                <a:latin typeface="Helvetica Neue"/>
              </a:rPr>
              <a:t> The indentation requirement applies only to the first physical line. However, the cleanest style is to continue the indentation of the first line.</a:t>
            </a:r>
          </a:p>
          <a:p>
            <a:pPr algn="l">
              <a:buFont typeface="+mj-lt"/>
              <a:buAutoNum type="arabicPeriod"/>
            </a:pPr>
            <a:r>
              <a:rPr lang="en-US" b="0" i="0" dirty="0">
                <a:solidFill>
                  <a:srgbClr val="000000"/>
                </a:solidFill>
                <a:effectLst/>
                <a:latin typeface="Helvetica Neue"/>
              </a:rPr>
              <a:t> You can use any kind of quotation marks. However, the literal quote marks (''') enable you to write doc strings that span any number of physical lines.</a:t>
            </a:r>
          </a:p>
          <a:p>
            <a:pPr algn="just"/>
            <a:r>
              <a:rPr lang="en-US" b="0" i="0" dirty="0">
                <a:solidFill>
                  <a:srgbClr val="000000"/>
                </a:solidFill>
                <a:effectLst/>
                <a:latin typeface="Helvetica Neue"/>
              </a:rPr>
              <a:t>The last thing we need to point out is the comment at the end of the function definition. The pound sign (#) indicates that anything following it is a comment. In this case, we mark the end of the function with a comment. When developing a module containing multiple functions, best practice encourages the placement of comments at the end of each function. This helps you to clearly see where one function ends and another begins.</a:t>
            </a:r>
          </a:p>
          <a:p>
            <a:pPr algn="just"/>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932329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function can be executed at any point in a program by referring to its name.  When a function is subsequently used in a program, we say that the definition is called or invoked.  Most Python functions have arguments, sometimes called parameters.  In this example, the add_up() function can receive two arguments – x and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in mind that the term 'argument' and 'parameter' are used interchangeably in the technical literature.  You can also write functions which accept no arguments, as is the case with the get_the_time() function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30761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calling a function and passing arguments to it, you can do so in two ways – by position or by keyword.  We have a couple exercises to introduce you to these two options. Although you can pass arguments to a function in multiple ways, my personal preference is to pass arguments to functions by KEYWORD.  When you do that, you know exactly what's being passed to the function.  And your code becomes self-documenting.  This is important when you come back to a piece of code after a lapse of time.  The goal is to write code for the </a:t>
            </a:r>
            <a:r>
              <a:rPr lang="en-US" b="1" dirty="0"/>
              <a:t>future</a:t>
            </a:r>
            <a:r>
              <a:rPr lang="en-US" dirty="0"/>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830469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Python Functions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77E605A-7720-49C5-A32C-BE23908AA888}"/>
              </a:ext>
            </a:extLst>
          </p:cNvPr>
          <p:cNvSpPr txBox="1">
            <a:spLocks/>
          </p:cNvSpPr>
          <p:nvPr/>
        </p:nvSpPr>
        <p:spPr>
          <a:xfrm>
            <a:off x="0" y="1720197"/>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4">
                    <a:lumMod val="75000"/>
                  </a:schemeClr>
                </a:solidFill>
                <a:latin typeface="Courier New" panose="02070309020205020404" pitchFamily="49" charset="0"/>
                <a:cs typeface="Courier New" panose="02070309020205020404" pitchFamily="49" charset="0"/>
              </a:rPr>
              <a:t>Do not repeat yourself</a:t>
            </a:r>
          </a:p>
          <a:p>
            <a:pPr algn="ctr"/>
            <a:r>
              <a:rPr lang="en-US" dirty="0">
                <a:solidFill>
                  <a:schemeClr val="accent4">
                    <a:lumMod val="75000"/>
                  </a:schemeClr>
                </a:solidFill>
                <a:latin typeface="Courier New" panose="02070309020205020404" pitchFamily="49" charset="0"/>
                <a:cs typeface="Courier New" panose="02070309020205020404" pitchFamily="49" charset="0"/>
              </a:rPr>
              <a:t>Do not repeat yourself</a:t>
            </a:r>
          </a:p>
          <a:p>
            <a:pPr algn="ctr"/>
            <a:r>
              <a:rPr lang="en-US" dirty="0">
                <a:solidFill>
                  <a:schemeClr val="accent4">
                    <a:lumMod val="75000"/>
                  </a:schemeClr>
                </a:solidFill>
                <a:latin typeface="Courier New" panose="02070309020205020404" pitchFamily="49" charset="0"/>
                <a:cs typeface="Courier New" panose="02070309020205020404" pitchFamily="49" charset="0"/>
              </a:rPr>
              <a:t>Do not repeat yourself</a:t>
            </a:r>
          </a:p>
          <a:p>
            <a:pPr algn="ctr"/>
            <a:r>
              <a:rPr lang="en-US" dirty="0">
                <a:solidFill>
                  <a:schemeClr val="accent4">
                    <a:lumMod val="75000"/>
                  </a:schemeClr>
                </a:solidFill>
                <a:latin typeface="Courier New" panose="02070309020205020404" pitchFamily="49" charset="0"/>
                <a:cs typeface="Courier New" panose="02070309020205020404" pitchFamily="49" charset="0"/>
              </a:rPr>
              <a:t>Do not repeat yourself</a:t>
            </a:r>
          </a:p>
        </p:txBody>
      </p:sp>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tro to Object-oriented Programming in Python | by Winston Robson | Future  Vision | Medium">
            <a:extLst>
              <a:ext uri="{FF2B5EF4-FFF2-40B4-BE49-F238E27FC236}">
                <a16:creationId xmlns:a16="http://schemas.microsoft.com/office/drawing/2014/main" id="{0E581978-E189-47AE-BE3E-3E0FDA945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1285875"/>
            <a:ext cx="771525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AC4704-52EC-434B-B6DD-AB10E80FF802}"/>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https://medium.com/future-vision/intro-to-oop-with-python-39ba63967e45</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1072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HP Inheritance">
            <a:extLst>
              <a:ext uri="{FF2B5EF4-FFF2-40B4-BE49-F238E27FC236}">
                <a16:creationId xmlns:a16="http://schemas.microsoft.com/office/drawing/2014/main" id="{649F761A-70D7-4C19-9F67-E2010F6EB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1257300"/>
            <a:ext cx="5429250"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C1E8D7-CD38-44CA-9725-1DBF57DB487C}"/>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https://tutorials.supunkavinda.blog/php/oop-inheritance</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10444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65000"/>
                    <a:lumOff val="35000"/>
                  </a:schemeClr>
                </a:solidFill>
                <a:latin typeface="Palatino Linotype" panose="02040502050505030304" pitchFamily="18" charset="0"/>
                <a:cs typeface="Segoe UI Light" panose="020B0502040204020203" pitchFamily="34" charset="0"/>
              </a:rPr>
              <a:t>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3200" dirty="0">
                <a:solidFill>
                  <a:schemeClr val="tx1">
                    <a:lumMod val="65000"/>
                    <a:lumOff val="35000"/>
                  </a:schemeClr>
                </a:solidFill>
                <a:latin typeface="Palatino Linotype" panose="02040502050505030304" pitchFamily="18" charset="0"/>
              </a:rPr>
              <a:t> Functions</a:t>
            </a:r>
          </a:p>
          <a:p>
            <a:pPr>
              <a:lnSpc>
                <a:spcPct val="150000"/>
              </a:lnSpc>
              <a:buFont typeface="Wingdings" panose="05000000000000000000" pitchFamily="2" charset="2"/>
              <a:buChar char="Ø"/>
            </a:pPr>
            <a:r>
              <a:rPr lang="en-US" sz="3200" dirty="0">
                <a:solidFill>
                  <a:schemeClr val="tx1">
                    <a:lumMod val="65000"/>
                    <a:lumOff val="35000"/>
                  </a:schemeClr>
                </a:solidFill>
                <a:latin typeface="Palatino Linotype" panose="02040502050505030304" pitchFamily="18" charset="0"/>
              </a:rPr>
              <a:t> Object-Oriented Concepts</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253331"/>
            <a:ext cx="10515600" cy="4351338"/>
          </a:xfrm>
        </p:spPr>
        <p:txBody>
          <a:bodyPr/>
          <a:lstStyle/>
          <a:p>
            <a:pPr marL="0" indent="0">
              <a:buNone/>
            </a:pPr>
            <a:r>
              <a:rPr lang="en-US" dirty="0"/>
              <a:t>“You can think of a function as a small program inside a program.  The basic idea of a function is that we write a sequence of statements and give that sequence a name. The instructions can then be executed at any point in the program by referring to the function name…  </a:t>
            </a:r>
          </a:p>
          <a:p>
            <a:pPr marL="0" indent="0">
              <a:buNone/>
            </a:pPr>
            <a:endParaRPr lang="en-US" dirty="0"/>
          </a:p>
          <a:p>
            <a:pPr marL="0" indent="0">
              <a:buNone/>
            </a:pPr>
            <a:r>
              <a:rPr lang="en-US" dirty="0"/>
              <a:t>When a function is subsequently used in a program, we say that the definition is </a:t>
            </a:r>
            <a:r>
              <a:rPr lang="en-US" i="1" dirty="0">
                <a:solidFill>
                  <a:schemeClr val="accent5">
                    <a:lumMod val="50000"/>
                  </a:schemeClr>
                </a:solidFill>
              </a:rPr>
              <a:t>called</a:t>
            </a:r>
            <a:r>
              <a:rPr lang="en-US" dirty="0">
                <a:solidFill>
                  <a:schemeClr val="accent5">
                    <a:lumMod val="50000"/>
                  </a:schemeClr>
                </a:solidFill>
              </a:rPr>
              <a:t> </a:t>
            </a:r>
            <a:r>
              <a:rPr lang="en-US" dirty="0"/>
              <a:t>or </a:t>
            </a:r>
            <a:r>
              <a:rPr lang="en-US" i="1" dirty="0">
                <a:solidFill>
                  <a:schemeClr val="accent5">
                    <a:lumMod val="50000"/>
                  </a:schemeClr>
                </a:solidFill>
              </a:rPr>
              <a:t>invoked</a:t>
            </a:r>
            <a:r>
              <a:rPr lang="en-US" dirty="0"/>
              <a:t>.”</a:t>
            </a:r>
          </a:p>
          <a:p>
            <a:pPr marL="0" indent="0">
              <a:buNone/>
            </a:pPr>
            <a:endParaRPr lang="en-US" dirty="0"/>
          </a:p>
          <a:p>
            <a:pPr marL="0" indent="0">
              <a:buNone/>
            </a:pPr>
            <a:r>
              <a:rPr lang="en-US" dirty="0"/>
              <a:t>John Zelle</a:t>
            </a:r>
          </a:p>
          <a:p>
            <a:pPr marL="0" indent="0">
              <a:buNone/>
            </a:pPr>
            <a:endParaRPr lang="en-US" dirty="0"/>
          </a:p>
        </p:txBody>
      </p:sp>
    </p:spTree>
    <p:extLst>
      <p:ext uri="{BB962C8B-B14F-4D97-AF65-F5344CB8AC3E}">
        <p14:creationId xmlns:p14="http://schemas.microsoft.com/office/powerpoint/2010/main" val="863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63D304B-D644-4461-892E-B156F306187D}"/>
              </a:ext>
            </a:extLst>
          </p:cNvPr>
          <p:cNvSpPr txBox="1"/>
          <p:nvPr/>
        </p:nvSpPr>
        <p:spPr>
          <a:xfrm>
            <a:off x="776204" y="2185922"/>
            <a:ext cx="7656163" cy="400110"/>
          </a:xfrm>
          <a:prstGeom prst="rect">
            <a:avLst/>
          </a:prstGeom>
          <a:solidFill>
            <a:schemeClr val="bg1">
              <a:lumMod val="95000"/>
            </a:schemeClr>
          </a:solidFill>
        </p:spPr>
        <p:txBody>
          <a:bodyPr wrap="square" rtlCol="0">
            <a:spAutoFit/>
          </a:bodyPr>
          <a:lstStyle/>
          <a:p>
            <a:r>
              <a:rPr lang="en-US" sz="2000" dirty="0" err="1">
                <a:latin typeface="Courier New" panose="02070309020205020404" pitchFamily="49" charset="0"/>
                <a:cs typeface="Courier New" panose="02070309020205020404" pitchFamily="49" charset="0"/>
              </a:rPr>
              <a:t>myimage</a:t>
            </a:r>
            <a:r>
              <a:rPr lang="en-US" sz="2000" dirty="0">
                <a:latin typeface="Courier New" panose="02070309020205020404" pitchFamily="49" charset="0"/>
                <a:cs typeface="Courier New" panose="02070309020205020404" pitchFamily="49" charset="0"/>
              </a:rPr>
              <a:t> </a:t>
            </a:r>
            <a:r>
              <a:rPr lang="en-US" sz="2000" dirty="0">
                <a:solidFill>
                  <a:srgbClr val="9933FF"/>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preprocess_input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myimage</a:t>
            </a:r>
            <a:r>
              <a:rPr lang="en-US" sz="2000"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AB262122-18AD-4BE5-84D0-E8970887218F}"/>
              </a:ext>
            </a:extLst>
          </p:cNvPr>
          <p:cNvSpPr txBox="1"/>
          <p:nvPr/>
        </p:nvSpPr>
        <p:spPr>
          <a:xfrm>
            <a:off x="776204" y="4599380"/>
            <a:ext cx="7656163" cy="400110"/>
          </a:xfrm>
          <a:prstGeom prst="rect">
            <a:avLst/>
          </a:prstGeom>
          <a:solidFill>
            <a:schemeClr val="bg1">
              <a:lumMod val="95000"/>
            </a:schemeClr>
          </a:solidFill>
        </p:spPr>
        <p:txBody>
          <a:bodyPr wrap="square" rtlCol="0">
            <a:spAutoFit/>
          </a:bodyPr>
          <a:lstStyle/>
          <a:p>
            <a:r>
              <a:rPr lang="en-US" sz="2000" dirty="0" err="1">
                <a:latin typeface="Courier New" panose="02070309020205020404" pitchFamily="49" charset="0"/>
                <a:cs typeface="Courier New" panose="02070309020205020404" pitchFamily="49" charset="0"/>
              </a:rPr>
              <a:t>myresult</a:t>
            </a:r>
            <a:r>
              <a:rPr lang="en-US" sz="2000" dirty="0">
                <a:latin typeface="Courier New" panose="02070309020205020404" pitchFamily="49" charset="0"/>
                <a:cs typeface="Courier New" panose="02070309020205020404" pitchFamily="49" charset="0"/>
              </a:rPr>
              <a:t> </a:t>
            </a:r>
            <a:r>
              <a:rPr lang="en-US" sz="2000" dirty="0">
                <a:solidFill>
                  <a:srgbClr val="9933FF"/>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mymodel.</a:t>
            </a:r>
            <a:r>
              <a:rPr lang="en-US" sz="2000" dirty="0" err="1">
                <a:solidFill>
                  <a:schemeClr val="accent5">
                    <a:lumMod val="75000"/>
                  </a:schemeClr>
                </a:solidFill>
                <a:latin typeface="Courier New" panose="02070309020205020404" pitchFamily="49" charset="0"/>
                <a:cs typeface="Courier New" panose="02070309020205020404" pitchFamily="49" charset="0"/>
              </a:rPr>
              <a:t>predict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myimage</a:t>
            </a:r>
            <a:r>
              <a:rPr lang="en-US" sz="2000" dirty="0">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A1C4AF91-99A1-4B61-B81E-6E0F493B1A4C}"/>
              </a:ext>
            </a:extLst>
          </p:cNvPr>
          <p:cNvSpPr txBox="1"/>
          <p:nvPr/>
        </p:nvSpPr>
        <p:spPr>
          <a:xfrm>
            <a:off x="776204" y="3392651"/>
            <a:ext cx="10577596" cy="400110"/>
          </a:xfrm>
          <a:prstGeom prst="rect">
            <a:avLst/>
          </a:prstGeom>
          <a:solidFill>
            <a:schemeClr val="bg1">
              <a:lumMod val="95000"/>
            </a:schemeClr>
          </a:solidFill>
        </p:spPr>
        <p:txBody>
          <a:bodyPr wrap="square" rtlCol="0">
            <a:spAutoFit/>
          </a:bodyPr>
          <a:lstStyle/>
          <a:p>
            <a:r>
              <a:rPr lang="en-US" sz="2000" dirty="0" err="1">
                <a:latin typeface="Courier New" panose="02070309020205020404" pitchFamily="49" charset="0"/>
                <a:cs typeface="Courier New" panose="02070309020205020404" pitchFamily="49" charset="0"/>
              </a:rPr>
              <a:t>myimage</a:t>
            </a:r>
            <a:r>
              <a:rPr lang="en-US" sz="2000" dirty="0">
                <a:latin typeface="Courier New" panose="02070309020205020404" pitchFamily="49" charset="0"/>
                <a:cs typeface="Courier New" panose="02070309020205020404" pitchFamily="49" charset="0"/>
              </a:rPr>
              <a:t> </a:t>
            </a:r>
            <a:r>
              <a:rPr lang="en-US" sz="2000" dirty="0">
                <a:solidFill>
                  <a:srgbClr val="9933FF"/>
                </a:solidFill>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load_image</a:t>
            </a:r>
            <a:r>
              <a:rPr lang="en-US" sz="2000" dirty="0">
                <a:latin typeface="Courier New" panose="02070309020205020404" pitchFamily="49" charset="0"/>
                <a:cs typeface="Courier New" panose="02070309020205020404" pitchFamily="49" charset="0"/>
              </a:rPr>
              <a:t>(</a:t>
            </a:r>
            <a:r>
              <a:rPr lang="en-US" sz="2000" dirty="0">
                <a:solidFill>
                  <a:srgbClr val="C00000"/>
                </a:solidFill>
                <a:latin typeface="Courier New" panose="02070309020205020404" pitchFamily="49" charset="0"/>
                <a:cs typeface="Courier New" panose="02070309020205020404" pitchFamily="49" charset="0"/>
              </a:rPr>
              <a:t>’images/pizza.jpg’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target_size</a:t>
            </a:r>
            <a:r>
              <a:rPr lang="en-US" sz="2000" dirty="0">
                <a:latin typeface="Courier New" panose="02070309020205020404" pitchFamily="49" charset="0"/>
                <a:cs typeface="Courier New" panose="02070309020205020404" pitchFamily="49" charset="0"/>
              </a:rPr>
              <a:t> </a:t>
            </a:r>
            <a:r>
              <a:rPr lang="en-US" sz="2000" dirty="0">
                <a:solidFill>
                  <a:srgbClr val="9933FF"/>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solidFill>
                  <a:schemeClr val="accent6">
                    <a:lumMod val="75000"/>
                  </a:schemeClr>
                </a:solidFill>
                <a:latin typeface="Courier New" panose="02070309020205020404" pitchFamily="49" charset="0"/>
                <a:cs typeface="Courier New" panose="02070309020205020404" pitchFamily="49" charset="0"/>
              </a:rPr>
              <a:t>224</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4444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n on movies">
            <a:extLst>
              <a:ext uri="{FF2B5EF4-FFF2-40B4-BE49-F238E27FC236}">
                <a16:creationId xmlns:a16="http://schemas.microsoft.com/office/drawing/2014/main" id="{ADA40601-B1F6-4F6B-8513-E9639CEE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445" y="550514"/>
            <a:ext cx="4309110" cy="575697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539208-98CD-4C99-8F58-BF37A6DB9020}"/>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https://www.pinterest.com/pin/558024210062835602/</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3AC2AD-00ED-4D92-B9CA-71207461BBA4}"/>
              </a:ext>
            </a:extLst>
          </p:cNvPr>
          <p:cNvPicPr>
            <a:picLocks noChangeAspect="1"/>
          </p:cNvPicPr>
          <p:nvPr/>
        </p:nvPicPr>
        <p:blipFill>
          <a:blip r:embed="rId3"/>
          <a:stretch>
            <a:fillRect/>
          </a:stretch>
        </p:blipFill>
        <p:spPr>
          <a:xfrm>
            <a:off x="0" y="2628689"/>
            <a:ext cx="12192000" cy="1404113"/>
          </a:xfrm>
          <a:prstGeom prst="rect">
            <a:avLst/>
          </a:prstGeom>
        </p:spPr>
      </p:pic>
      <p:sp>
        <p:nvSpPr>
          <p:cNvPr id="2" name="TextBox 1">
            <a:extLst>
              <a:ext uri="{FF2B5EF4-FFF2-40B4-BE49-F238E27FC236}">
                <a16:creationId xmlns:a16="http://schemas.microsoft.com/office/drawing/2014/main" id="{2C8698E5-8354-4A59-ABB7-0349000614A5}"/>
              </a:ext>
            </a:extLst>
          </p:cNvPr>
          <p:cNvSpPr txBox="1"/>
          <p:nvPr/>
        </p:nvSpPr>
        <p:spPr>
          <a:xfrm>
            <a:off x="0" y="1152360"/>
            <a:ext cx="12192000" cy="923330"/>
          </a:xfrm>
          <a:prstGeom prst="rect">
            <a:avLst/>
          </a:prstGeom>
          <a:noFill/>
        </p:spPr>
        <p:txBody>
          <a:bodyPr wrap="square" rtlCol="0">
            <a:spAutoFit/>
          </a:bodyPr>
          <a:lstStyle/>
          <a:p>
            <a:pPr algn="ctr"/>
            <a:r>
              <a:rPr lang="en-US" b="0" i="0" dirty="0">
                <a:solidFill>
                  <a:srgbClr val="000000"/>
                </a:solidFill>
                <a:effectLst/>
                <a:latin typeface="Courier New" panose="02070309020205020404" pitchFamily="49" charset="0"/>
                <a:cs typeface="Courier New" panose="02070309020205020404" pitchFamily="49" charset="0"/>
              </a:rPr>
              <a:t>Specification</a:t>
            </a:r>
          </a:p>
          <a:p>
            <a:pPr algn="ctr"/>
            <a:r>
              <a:rPr lang="en-US" b="0" i="0" dirty="0">
                <a:solidFill>
                  <a:srgbClr val="000000"/>
                </a:solidFill>
                <a:effectLst/>
                <a:latin typeface="Courier New" panose="02070309020205020404" pitchFamily="49" charset="0"/>
                <a:cs typeface="Courier New" panose="02070309020205020404" pitchFamily="49" charset="0"/>
              </a:rPr>
              <a:t>The multiply() function takes two arguments (arg_1, arg_2), multiplies them, and returns the result.</a:t>
            </a:r>
          </a:p>
        </p:txBody>
      </p:sp>
      <p:pic>
        <p:nvPicPr>
          <p:cNvPr id="4" name="Picture 3">
            <a:extLst>
              <a:ext uri="{FF2B5EF4-FFF2-40B4-BE49-F238E27FC236}">
                <a16:creationId xmlns:a16="http://schemas.microsoft.com/office/drawing/2014/main" id="{A8933D68-98AC-47F5-9FFC-512B6F2F59EC}"/>
              </a:ext>
            </a:extLst>
          </p:cNvPr>
          <p:cNvPicPr>
            <a:picLocks noChangeAspect="1"/>
          </p:cNvPicPr>
          <p:nvPr/>
        </p:nvPicPr>
        <p:blipFill>
          <a:blip r:embed="rId4"/>
          <a:stretch>
            <a:fillRect/>
          </a:stretch>
        </p:blipFill>
        <p:spPr>
          <a:xfrm>
            <a:off x="0" y="4534859"/>
            <a:ext cx="12192000" cy="1280509"/>
          </a:xfrm>
          <a:prstGeom prst="rect">
            <a:avLst/>
          </a:prstGeom>
        </p:spPr>
      </p:pic>
    </p:spTree>
    <p:extLst>
      <p:ext uri="{BB962C8B-B14F-4D97-AF65-F5344CB8AC3E}">
        <p14:creationId xmlns:p14="http://schemas.microsoft.com/office/powerpoint/2010/main" val="69366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3DD45F-9610-4FC9-B305-4AB7395CC69C}"/>
              </a:ext>
            </a:extLst>
          </p:cNvPr>
          <p:cNvPicPr>
            <a:picLocks noChangeAspect="1"/>
          </p:cNvPicPr>
          <p:nvPr/>
        </p:nvPicPr>
        <p:blipFill>
          <a:blip r:embed="rId3"/>
          <a:stretch>
            <a:fillRect/>
          </a:stretch>
        </p:blipFill>
        <p:spPr>
          <a:xfrm>
            <a:off x="2712170" y="1553703"/>
            <a:ext cx="6767660" cy="1669942"/>
          </a:xfrm>
          <a:prstGeom prst="rect">
            <a:avLst/>
          </a:prstGeom>
        </p:spPr>
      </p:pic>
      <p:sp>
        <p:nvSpPr>
          <p:cNvPr id="8" name="Oval 7">
            <a:extLst>
              <a:ext uri="{FF2B5EF4-FFF2-40B4-BE49-F238E27FC236}">
                <a16:creationId xmlns:a16="http://schemas.microsoft.com/office/drawing/2014/main" id="{85827F63-CBEA-4D1E-85C2-18A83F06342C}"/>
              </a:ext>
            </a:extLst>
          </p:cNvPr>
          <p:cNvSpPr/>
          <p:nvPr/>
        </p:nvSpPr>
        <p:spPr>
          <a:xfrm>
            <a:off x="5362414" y="1815235"/>
            <a:ext cx="1022888" cy="586999"/>
          </a:xfrm>
          <a:prstGeom prst="ellipse">
            <a:avLst/>
          </a:prstGeom>
          <a:noFill/>
          <a:ln>
            <a:solidFill>
              <a:srgbClr val="DE3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7973C6-2896-4047-B606-D057A5CCAB65}"/>
              </a:ext>
            </a:extLst>
          </p:cNvPr>
          <p:cNvSpPr txBox="1"/>
          <p:nvPr/>
        </p:nvSpPr>
        <p:spPr>
          <a:xfrm>
            <a:off x="5362414" y="961272"/>
            <a:ext cx="3570208" cy="400110"/>
          </a:xfrm>
          <a:prstGeom prst="rect">
            <a:avLst/>
          </a:prstGeom>
          <a:noFill/>
        </p:spPr>
        <p:txBody>
          <a:bodyPr wrap="none" rtlCol="0">
            <a:spAutoFit/>
          </a:bodyPr>
          <a:lstStyle/>
          <a:p>
            <a:r>
              <a:rPr lang="en-US" sz="2000" dirty="0">
                <a:solidFill>
                  <a:srgbClr val="C00000"/>
                </a:solidFill>
                <a:latin typeface="Courier New" panose="02070309020205020404" pitchFamily="49" charset="0"/>
                <a:cs typeface="Courier New" panose="02070309020205020404" pitchFamily="49" charset="0"/>
              </a:rPr>
              <a:t>Arguments / Parameters</a:t>
            </a:r>
          </a:p>
        </p:txBody>
      </p:sp>
      <p:cxnSp>
        <p:nvCxnSpPr>
          <p:cNvPr id="11" name="Straight Connector 10">
            <a:extLst>
              <a:ext uri="{FF2B5EF4-FFF2-40B4-BE49-F238E27FC236}">
                <a16:creationId xmlns:a16="http://schemas.microsoft.com/office/drawing/2014/main" id="{D1B4DB3B-A748-4C2F-A52A-04451D08862F}"/>
              </a:ext>
            </a:extLst>
          </p:cNvPr>
          <p:cNvCxnSpPr>
            <a:stCxn id="8" idx="0"/>
          </p:cNvCxnSpPr>
          <p:nvPr/>
        </p:nvCxnSpPr>
        <p:spPr>
          <a:xfrm flipV="1">
            <a:off x="5873858" y="1422937"/>
            <a:ext cx="222142" cy="392298"/>
          </a:xfrm>
          <a:prstGeom prst="line">
            <a:avLst/>
          </a:prstGeom>
          <a:ln>
            <a:solidFill>
              <a:srgbClr val="DE35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F1B9F6-2E01-47EC-9DFE-ABE03F098CFB}"/>
              </a:ext>
            </a:extLst>
          </p:cNvPr>
          <p:cNvPicPr>
            <a:picLocks noChangeAspect="1"/>
          </p:cNvPicPr>
          <p:nvPr/>
        </p:nvPicPr>
        <p:blipFill>
          <a:blip r:embed="rId4"/>
          <a:stretch>
            <a:fillRect/>
          </a:stretch>
        </p:blipFill>
        <p:spPr>
          <a:xfrm>
            <a:off x="2712170" y="3667530"/>
            <a:ext cx="6767660" cy="2541567"/>
          </a:xfrm>
          <a:prstGeom prst="rect">
            <a:avLst/>
          </a:prstGeom>
        </p:spPr>
      </p:pic>
    </p:spTree>
    <p:extLst>
      <p:ext uri="{BB962C8B-B14F-4D97-AF65-F5344CB8AC3E}">
        <p14:creationId xmlns:p14="http://schemas.microsoft.com/office/powerpoint/2010/main" val="123508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0B9179B9-24F9-486B-8D20-29B0A09C9FAD}"/>
              </a:ext>
            </a:extLst>
          </p:cNvPr>
          <p:cNvSpPr>
            <a:spLocks noGrp="1"/>
          </p:cNvSpPr>
          <p:nvPr>
            <p:ph type="title"/>
          </p:nvPr>
        </p:nvSpPr>
        <p:spPr>
          <a:xfrm>
            <a:off x="0" y="2766218"/>
            <a:ext cx="12192000" cy="1325563"/>
          </a:xfrm>
        </p:spPr>
        <p:txBody>
          <a:bodyPr/>
          <a:lstStyle/>
          <a:p>
            <a:pPr algn="ctr"/>
            <a:r>
              <a:rPr lang="en-US" sz="4400" dirty="0">
                <a:solidFill>
                  <a:schemeClr val="tx1">
                    <a:lumMod val="75000"/>
                    <a:lumOff val="25000"/>
                  </a:schemeClr>
                </a:solidFill>
                <a:latin typeface="Palatino Linotype" panose="02040502050505030304" pitchFamily="18" charset="0"/>
              </a:rPr>
              <a:t>Call by Position or Keyword?</a:t>
            </a:r>
            <a:endParaRPr lang="en-US" dirty="0">
              <a:solidFill>
                <a:schemeClr val="tx1">
                  <a:lumMod val="75000"/>
                  <a:lumOff val="25000"/>
                </a:schemeClr>
              </a:solidFill>
              <a:latin typeface="Palatino Linotype" panose="02040502050505030304" pitchFamily="18" charset="0"/>
            </a:endParaRPr>
          </a:p>
        </p:txBody>
      </p:sp>
    </p:spTree>
    <p:extLst>
      <p:ext uri="{BB962C8B-B14F-4D97-AF65-F5344CB8AC3E}">
        <p14:creationId xmlns:p14="http://schemas.microsoft.com/office/powerpoint/2010/main" val="19866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38175-F3B0-4FC6-B2C2-6A0D9680E52B}"/>
              </a:ext>
            </a:extLst>
          </p:cNvPr>
          <p:cNvSpPr>
            <a:spLocks noGrp="1"/>
          </p:cNvSpPr>
          <p:nvPr>
            <p:ph type="title"/>
          </p:nvPr>
        </p:nvSpPr>
        <p:spPr/>
        <p:txBody>
          <a:bodyPr/>
          <a:lstStyle/>
          <a:p>
            <a:pPr algn="ctr"/>
            <a:r>
              <a:rPr lang="en-US" dirty="0">
                <a:solidFill>
                  <a:schemeClr val="tx1">
                    <a:lumMod val="65000"/>
                    <a:lumOff val="35000"/>
                  </a:schemeClr>
                </a:solidFill>
                <a:latin typeface="Palatino Linotype" panose="02040502050505030304" pitchFamily="18" charset="0"/>
              </a:rPr>
              <a:t>Iterative Functions</a:t>
            </a:r>
          </a:p>
        </p:txBody>
      </p:sp>
      <p:sp>
        <p:nvSpPr>
          <p:cNvPr id="5" name="TextBox 4">
            <a:extLst>
              <a:ext uri="{FF2B5EF4-FFF2-40B4-BE49-F238E27FC236}">
                <a16:creationId xmlns:a16="http://schemas.microsoft.com/office/drawing/2014/main" id="{1A9B3BBA-447C-49B3-8FD5-0340D61D3D48}"/>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https://www.kindpng.com/free/blue-arrow/</a:t>
            </a:r>
            <a:endParaRPr lang="en-US" sz="1400" dirty="0">
              <a:solidFill>
                <a:schemeClr val="tx1">
                  <a:lumMod val="65000"/>
                  <a:lumOff val="35000"/>
                </a:schemeClr>
              </a:solidFill>
              <a:latin typeface="+mj-lt"/>
            </a:endParaRPr>
          </a:p>
        </p:txBody>
      </p:sp>
      <p:pic>
        <p:nvPicPr>
          <p:cNvPr id="3076" name="Picture 4" descr="Blue Arrow PNG Images, Free Transparent Blue Arrow Download - KindPNG">
            <a:extLst>
              <a:ext uri="{FF2B5EF4-FFF2-40B4-BE49-F238E27FC236}">
                <a16:creationId xmlns:a16="http://schemas.microsoft.com/office/drawing/2014/main" id="{0691F7B4-7EE2-469E-A181-D4AA30E631AB}"/>
              </a:ext>
            </a:extLst>
          </p:cNvPr>
          <p:cNvPicPr>
            <a:picLocks noChangeAspect="1" noChangeArrowheads="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418597" y="2113092"/>
            <a:ext cx="3354805" cy="335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3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2826</TotalTime>
  <Words>1518</Words>
  <Application>Microsoft Office PowerPoint</Application>
  <PresentationFormat>Widescreen</PresentationFormat>
  <Paragraphs>75</Paragraphs>
  <Slides>12</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-apple-system</vt:lpstr>
      <vt:lpstr>charter</vt:lpstr>
      <vt:lpstr>Helvetica Neue</vt:lpstr>
      <vt:lpstr>Lora-Italic</vt:lpstr>
      <vt:lpstr>Lora-Regular</vt:lpstr>
      <vt:lpstr>OpenSans-Semibold</vt:lpstr>
      <vt:lpstr>Arial</vt:lpstr>
      <vt:lpstr>Calibri</vt:lpstr>
      <vt:lpstr>Calibri Light</vt:lpstr>
      <vt:lpstr>Courier New</vt:lpstr>
      <vt:lpstr>Palatino Linotype</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Call by Position or Keyword?</vt:lpstr>
      <vt:lpstr>Iterative Functions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352</cp:revision>
  <dcterms:created xsi:type="dcterms:W3CDTF">2020-06-14T19:48:25Z</dcterms:created>
  <dcterms:modified xsi:type="dcterms:W3CDTF">2022-06-01T12:38:21Z</dcterms:modified>
</cp:coreProperties>
</file>