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324" r:id="rId5"/>
    <p:sldId id="266" r:id="rId6"/>
    <p:sldId id="304" r:id="rId7"/>
    <p:sldId id="327" r:id="rId8"/>
    <p:sldId id="323" r:id="rId9"/>
    <p:sldId id="32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3366FF"/>
    <a:srgbClr val="0066FF"/>
    <a:srgbClr val="759FCC"/>
    <a:srgbClr val="6699FF"/>
    <a:srgbClr val="0099FF"/>
    <a:srgbClr val="CC3300"/>
    <a:srgbClr val="DE3500"/>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029849-E13E-4E77-9048-647E44108D4D}" v="10" dt="2023-01-11T16:37:17.717"/>
    <p1510:client id="{FB0DEF81-DD13-43EE-8453-01668F32B88A}" v="75" dt="2023-01-11T16:23:32.1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7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tzendanner, Matt" userId="S::magitz@ufl.edu::b4bd9a28-947d-4019-a646-080a1de8474c" providerId="AD" clId="Web-{B6029849-E13E-4E77-9048-647E44108D4D}"/>
    <pc:docChg chg="modSld">
      <pc:chgData name="Gitzendanner, Matt" userId="S::magitz@ufl.edu::b4bd9a28-947d-4019-a646-080a1de8474c" providerId="AD" clId="Web-{B6029849-E13E-4E77-9048-647E44108D4D}" dt="2023-01-11T16:37:17.717" v="9" actId="20577"/>
      <pc:docMkLst>
        <pc:docMk/>
      </pc:docMkLst>
      <pc:sldChg chg="modSp">
        <pc:chgData name="Gitzendanner, Matt" userId="S::magitz@ufl.edu::b4bd9a28-947d-4019-a646-080a1de8474c" providerId="AD" clId="Web-{B6029849-E13E-4E77-9048-647E44108D4D}" dt="2023-01-11T16:37:17.717" v="9" actId="20577"/>
        <pc:sldMkLst>
          <pc:docMk/>
          <pc:sldMk cId="3933901158" sldId="266"/>
        </pc:sldMkLst>
        <pc:spChg chg="mod">
          <ac:chgData name="Gitzendanner, Matt" userId="S::magitz@ufl.edu::b4bd9a28-947d-4019-a646-080a1de8474c" providerId="AD" clId="Web-{B6029849-E13E-4E77-9048-647E44108D4D}" dt="2023-01-11T16:37:17.717" v="9" actId="20577"/>
          <ac:spMkLst>
            <pc:docMk/>
            <pc:sldMk cId="3933901158" sldId="266"/>
            <ac:spMk id="4" creationId="{659531AF-92C6-4F92-AA59-2FD12D624E53}"/>
          </ac:spMkLst>
        </pc:spChg>
      </pc:sldChg>
    </pc:docChg>
  </pc:docChgLst>
  <pc:docChgLst>
    <pc:chgData name="Gitzendanner, Matt" userId="S::magitz@ufl.edu::b4bd9a28-947d-4019-a646-080a1de8474c" providerId="AD" clId="Web-{FB0DEF81-DD13-43EE-8453-01668F32B88A}"/>
    <pc:docChg chg="modSld">
      <pc:chgData name="Gitzendanner, Matt" userId="S::magitz@ufl.edu::b4bd9a28-947d-4019-a646-080a1de8474c" providerId="AD" clId="Web-{FB0DEF81-DD13-43EE-8453-01668F32B88A}" dt="2023-01-11T16:23:31.642" v="75" actId="20577"/>
      <pc:docMkLst>
        <pc:docMk/>
      </pc:docMkLst>
      <pc:sldChg chg="modSp">
        <pc:chgData name="Gitzendanner, Matt" userId="S::magitz@ufl.edu::b4bd9a28-947d-4019-a646-080a1de8474c" providerId="AD" clId="Web-{FB0DEF81-DD13-43EE-8453-01668F32B88A}" dt="2023-01-11T16:23:31.642" v="75" actId="20577"/>
        <pc:sldMkLst>
          <pc:docMk/>
          <pc:sldMk cId="3933901158" sldId="266"/>
        </pc:sldMkLst>
        <pc:spChg chg="mod">
          <ac:chgData name="Gitzendanner, Matt" userId="S::magitz@ufl.edu::b4bd9a28-947d-4019-a646-080a1de8474c" providerId="AD" clId="Web-{FB0DEF81-DD13-43EE-8453-01668F32B88A}" dt="2023-01-11T16:23:31.642" v="75" actId="20577"/>
          <ac:spMkLst>
            <pc:docMk/>
            <pc:sldMk cId="3933901158" sldId="266"/>
            <ac:spMk id="4" creationId="{659531AF-92C6-4F92-AA59-2FD12D624E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Palatino Linotype" panose="02040502050505030304" pitchFamily="18" charset="0"/>
            </a:endParaRPr>
          </a:p>
          <a:p>
            <a:endParaRPr lang="en-US">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learning objectives for each Python session can be found here: https://github.com/PracticumAI/python</a:t>
            </a:r>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a:solidFill>
                  <a:srgbClr val="24292F"/>
                </a:solidFill>
                <a:effectLst>
                  <a:outerShdw blurRad="38100" dist="38100" dir="2700000" algn="tl">
                    <a:srgbClr val="000000">
                      <a:alpha val="43137"/>
                    </a:srgbClr>
                  </a:outerShdw>
                </a:effectLst>
                <a:latin typeface="+mn-lt"/>
                <a:ea typeface="Times New Roman" panose="02020603050405020304" pitchFamily="18" charset="0"/>
              </a:rPr>
              <a:t>Focus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a:solidFill>
                  <a:srgbClr val="24292F"/>
                </a:solidFill>
                <a:effectLst/>
                <a:latin typeface="+mn-lt"/>
                <a:ea typeface="Times New Roman" panose="02020603050405020304" pitchFamily="18" charset="0"/>
              </a:rPr>
              <a:t>So often, students think they can learn AI programming while multi-tasking on Facebook or texting friends on their cell phone. After programming for 30 years, I've learned one thing. You'll learn AI much faster if you can devote focused, uninterrupted time to practice.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a:effectLst/>
                <a:latin typeface="+mn-lt"/>
                <a:ea typeface="Calibri" panose="020F0502020204030204" pitchFamily="34" charset="0"/>
                <a:cs typeface="LMRoman12-Bold"/>
              </a:rPr>
              <a:t>Avoid the “copy and paste” approach to writing code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a:effectLst/>
                <a:latin typeface="+mn-lt"/>
                <a:ea typeface="Calibri" panose="020F0502020204030204" pitchFamily="34" charset="0"/>
                <a:cs typeface="LMRoman10-Regular"/>
              </a:rPr>
              <a:t>Although copying and pasting may help you to avoid typing errors, it can also interfere with your learning</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process for two reasons: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a:effectLst/>
                <a:latin typeface="+mn-lt"/>
                <a:ea typeface="Calibri" panose="020F0502020204030204" pitchFamily="34" charset="0"/>
                <a:cs typeface="Times New Roman" panose="02020603050405020304" pitchFamily="18" charset="0"/>
              </a:rPr>
              <a:t>Typing </a:t>
            </a:r>
            <a:r>
              <a:rPr lang="en-US" sz="1100">
                <a:effectLst/>
                <a:latin typeface="+mn-lt"/>
                <a:ea typeface="Calibri" panose="020F0502020204030204" pitchFamily="34" charset="0"/>
                <a:cs typeface="LMRoman10-Regular"/>
              </a:rPr>
              <a:t>errors can help you gain experience in writing code it provides informative feedback when you</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make mistakes. Making and correcting typing errors is an important skill to develop, particularly</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when you are typing a lot of code for your own data analysis.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a:effectLst/>
                <a:latin typeface="+mn-lt"/>
                <a:ea typeface="Calibri" panose="020F0502020204030204" pitchFamily="34" charset="0"/>
                <a:cs typeface="Times New Roman" panose="02020603050405020304" pitchFamily="18" charset="0"/>
              </a:rPr>
              <a:t>Copying </a:t>
            </a:r>
            <a:r>
              <a:rPr lang="en-US" sz="1100">
                <a:effectLst/>
                <a:latin typeface="+mn-lt"/>
                <a:ea typeface="Calibri" panose="020F0502020204030204" pitchFamily="34" charset="0"/>
                <a:cs typeface="LMRoman10-Regular"/>
              </a:rPr>
              <a:t>and pasting code may give you the impression that you know what you are doing when – in reality – you probably do not fully understand what the individual blocks of code are actually doing.</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Furthermore, this problem will just get worse as you deal with increasingly longer and more complicated</a:t>
            </a:r>
            <a:r>
              <a:rPr lang="en-US" sz="1100">
                <a:effectLst/>
                <a:latin typeface="+mn-lt"/>
                <a:ea typeface="Calibri" panose="020F0502020204030204" pitchFamily="34" charset="0"/>
                <a:cs typeface="Times New Roman" panose="02020603050405020304" pitchFamily="18" charset="0"/>
              </a:rPr>
              <a:t> s</a:t>
            </a:r>
            <a:r>
              <a:rPr lang="en-US" sz="1100">
                <a:effectLst/>
                <a:latin typeface="+mn-lt"/>
                <a:ea typeface="Calibri" panose="020F0502020204030204" pitchFamily="34" charset="0"/>
                <a:cs typeface="LMRoman10-Regular"/>
              </a:rPr>
              <a:t>cripts.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a:effectLst/>
                <a:latin typeface="+mn-lt"/>
                <a:ea typeface="Calibri" panose="020F0502020204030204" pitchFamily="34" charset="0"/>
                <a:cs typeface="LMRoman12-Bold"/>
              </a:rPr>
              <a:t>Study code block-by-block, line-by-line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a:effectLst/>
                <a:latin typeface="+mn-lt"/>
                <a:ea typeface="Calibri" panose="020F0502020204030204" pitchFamily="34" charset="0"/>
                <a:cs typeface="LMRoman10-Regular"/>
              </a:rPr>
              <a:t>This means running one block of code at a time and making sure that you understand why the output is what</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it is. If things are not clear, it is important to spend more time with that piece of the code. Here are some</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tricks that are often helpful to understand a particular piece of code:</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a:effectLst/>
                <a:latin typeface="+mn-lt"/>
                <a:ea typeface="Calibri" panose="020F0502020204030204" pitchFamily="34" charset="0"/>
                <a:cs typeface="LMRoman10-Regular"/>
              </a:rPr>
              <a:t>Break a line of code into its components and try to understand the individual pieces.  Sometimes functions are nested within functions.</a:t>
            </a:r>
            <a:endParaRPr lang="en-US" sz="110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a:effectLst/>
                <a:latin typeface="+mn-lt"/>
                <a:ea typeface="Calibri" panose="020F0502020204030204" pitchFamily="34" charset="0"/>
                <a:cs typeface="LMRoman10-Regular"/>
              </a:rPr>
              <a:t>Document what each block is doing. Clear documentation is critical as you may not remember what you did when you come back to a piece of code at some point in the future. As a wise programmer once said, “Write code for the future you.” Documentation is also useful when you want to adapt or reuse code in some other way. In situations like this, you will immediately know what a specific chunk of code does because it has been clearly documented.  </a:t>
            </a:r>
            <a:r>
              <a:rPr lang="en-US" sz="1100" b="1">
                <a:solidFill>
                  <a:schemeClr val="tx1">
                    <a:lumMod val="75000"/>
                    <a:lumOff val="25000"/>
                  </a:schemeClr>
                </a:solidFill>
                <a:effectLst/>
                <a:latin typeface="+mn-lt"/>
                <a:ea typeface="Calibri" panose="020F0502020204030204" pitchFamily="34" charset="0"/>
                <a:cs typeface="LMRoman10-Regular"/>
              </a:rPr>
              <a:t>Donald Knuth </a:t>
            </a:r>
            <a:r>
              <a:rPr lang="en-US" sz="1100">
                <a:effectLst/>
                <a:latin typeface="+mn-lt"/>
                <a:ea typeface="Calibri" panose="020F0502020204030204" pitchFamily="34" charset="0"/>
                <a:cs typeface="LMRoman10-Regular"/>
              </a:rPr>
              <a:t>– Literate Programming</a:t>
            </a:r>
            <a:endParaRPr lang="en-US" sz="110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a:effectLst/>
                <a:latin typeface="+mn-lt"/>
                <a:ea typeface="Calibri" panose="020F0502020204030204" pitchFamily="34" charset="0"/>
                <a:cs typeface="LMRoman10-Regular"/>
              </a:rPr>
              <a:t>Perform mini experiments: create a simpler example in which you can tinker with the code and see what happens to the output.</a:t>
            </a:r>
            <a:endParaRPr lang="en-US" sz="110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a:effectLst/>
                <a:latin typeface="+mn-lt"/>
                <a:ea typeface="Calibri" panose="020F0502020204030204" pitchFamily="34" charset="0"/>
                <a:cs typeface="LMRoman12-Bold"/>
              </a:rPr>
              <a:t>Use the internet to find answers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a:effectLst/>
                <a:latin typeface="+mn-lt"/>
                <a:ea typeface="Calibri" panose="020F0502020204030204" pitchFamily="34" charset="0"/>
                <a:cs typeface="LMRoman10-Regular"/>
              </a:rPr>
              <a:t>Everybody (from novice to more experienced users) relies on the internet when they don’t understand</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something. It is likely that other people have already asked (and received useful answers) for the problem</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that you are facing. However, finding the exact piece of information that you need might be hard, especially</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if you don’t use the correct terms/key words. Learning how to search for the information that you need is</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a skill that also takes practice. “</a:t>
            </a:r>
            <a:r>
              <a:rPr lang="en-US" sz="1100" err="1">
                <a:effectLst/>
                <a:latin typeface="+mn-lt"/>
                <a:ea typeface="Calibri" panose="020F0502020204030204" pitchFamily="34" charset="0"/>
                <a:cs typeface="LMRoman10-Regular"/>
              </a:rPr>
              <a:t>Stackoverflow</a:t>
            </a:r>
            <a:r>
              <a:rPr lang="en-US" sz="1100">
                <a:effectLst/>
                <a:latin typeface="+mn-lt"/>
                <a:ea typeface="Calibri" panose="020F0502020204030204" pitchFamily="34" charset="0"/>
                <a:cs typeface="LMRoman10-Regular"/>
              </a:rPr>
              <a:t>” and existing </a:t>
            </a:r>
            <a:r>
              <a:rPr lang="en-US" sz="1100" err="1">
                <a:effectLst/>
                <a:latin typeface="+mn-lt"/>
                <a:ea typeface="Calibri" panose="020F0502020204030204" pitchFamily="34" charset="0"/>
                <a:cs typeface="LMRoman10-Regular"/>
              </a:rPr>
              <a:t>cheatsheets</a:t>
            </a:r>
            <a:r>
              <a:rPr lang="en-US" sz="1100">
                <a:effectLst/>
                <a:latin typeface="+mn-lt"/>
                <a:ea typeface="Calibri" panose="020F0502020204030204" pitchFamily="34" charset="0"/>
                <a:cs typeface="LMRoman10-Regular"/>
              </a:rPr>
              <a:t> can be very helpful.</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a:effectLst/>
                <a:latin typeface="+mn-lt"/>
                <a:ea typeface="Calibri" panose="020F0502020204030204" pitchFamily="34" charset="0"/>
                <a:cs typeface="LMRoman10-Regular"/>
              </a:rPr>
              <a:t>Ask for Help</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b="0">
                <a:effectLst/>
                <a:latin typeface="+mn-lt"/>
                <a:ea typeface="Calibri" panose="020F0502020204030204" pitchFamily="34" charset="0"/>
                <a:cs typeface="LMRoman10-Regular"/>
              </a:rPr>
              <a:t>We’re all learning.  And some days, I feel like I’m the one who has the most to learn.  Alcoa story.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a:effectLst/>
                <a:latin typeface="+mn-lt"/>
                <a:ea typeface="Calibri" panose="020F0502020204030204" pitchFamily="34" charset="0"/>
                <a:cs typeface="LMRoman12-Bold"/>
              </a:rPr>
              <a:t>Take your time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a:effectLst/>
                <a:latin typeface="+mn-lt"/>
                <a:ea typeface="Calibri" panose="020F0502020204030204" pitchFamily="34" charset="0"/>
                <a:cs typeface="LMRoman10-Regular"/>
              </a:rPr>
              <a:t>It is important to realize that it takes time to learn AI. What this implies is that you should not</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rush to get things done if you want to master this skill. In particular, everybody goes through some level of</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struggle and frustration when learning AI. However, once you have mastered it, you will be amazed</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by what this skill can do for you.</a:t>
            </a:r>
            <a:endParaRPr lang="en-US" sz="110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a:effectLst/>
              <a:latin typeface="Times New Roman" panose="02020603050405020304" pitchFamily="18" charset="0"/>
              <a:ea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often highlight additional resources in the Optional Content / Additional Resources sections of the README file of each workshop series.  Although this series focuses exclusively on the acquisition of a technical skill, it’s always good to see the bigger picture.  These three books will help you do that.</a:t>
            </a:r>
            <a:endParaRPr lang="en-US" b="1" i="0">
              <a:solidFill>
                <a:srgbClr val="24292F"/>
              </a:solidFill>
              <a:effectLst/>
              <a:latin typeface="-apple-system"/>
            </a:endParaRPr>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771029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Setup Instructions…</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279646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983094" y="5150691"/>
            <a:ext cx="10515600" cy="670560"/>
          </a:xfrm>
        </p:spPr>
        <p:txBody>
          <a:bodyPr>
            <a:normAutofit/>
          </a:bodyPr>
          <a:lstStyle/>
          <a:p>
            <a:r>
              <a:rPr lang="en-US" sz="2800">
                <a:latin typeface="Avenir" panose="02000503020000020003" pitchFamily="2" charset="0"/>
                <a:cs typeface="Segoe UI" panose="020B0502040204020203" pitchFamily="34" charset="0"/>
              </a:rPr>
              <a:t>Introduction to Python</a:t>
            </a:r>
          </a:p>
        </p:txBody>
      </p:sp>
      <p:pic>
        <p:nvPicPr>
          <p:cNvPr id="5" name="Graphic 4">
            <a:extLst>
              <a:ext uri="{FF2B5EF4-FFF2-40B4-BE49-F238E27FC236}">
                <a16:creationId xmlns:a16="http://schemas.microsoft.com/office/drawing/2014/main" id="{DF27BAC9-5A6D-3E11-357C-BAB7C3DD4F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892659E9-3D8B-3B83-8D4A-7A89613C0D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434400"/>
            <a:ext cx="12191999" cy="827416"/>
          </a:xfrm>
        </p:spPr>
        <p:txBody>
          <a:bodyPr>
            <a:normAutofit/>
          </a:bodyPr>
          <a:lstStyle/>
          <a:p>
            <a:pPr algn="ctr"/>
            <a:r>
              <a:rPr lang="en-US" sz="3600" b="1">
                <a:solidFill>
                  <a:schemeClr val="tx1">
                    <a:lumMod val="75000"/>
                    <a:lumOff val="25000"/>
                  </a:schemeClr>
                </a:solidFill>
                <a:latin typeface="Avenir Black" panose="02000503020000020003" pitchFamily="2" charset="0"/>
                <a:cs typeface="Segoe UI Light" panose="020B0502040204020203" pitchFamily="34" charset="0"/>
              </a:rPr>
              <a:t>Python Workshop Series</a:t>
            </a:r>
          </a:p>
        </p:txBody>
      </p: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a:xfrm>
            <a:off x="838199" y="1548535"/>
            <a:ext cx="10515600" cy="4351338"/>
          </a:xfrm>
        </p:spPr>
        <p:txBody>
          <a:bodyPr vert="horz" lIns="91440" tIns="45720" rIns="91440" bIns="45720" rtlCol="0" anchor="t">
            <a:normAutofit/>
          </a:bodyPr>
          <a:lstStyle/>
          <a:p>
            <a:pPr marL="514350" indent="-514350">
              <a:lnSpc>
                <a:spcPct val="150000"/>
              </a:lnSpc>
              <a:buAutoNum type="arabicPeriod"/>
            </a:pPr>
            <a:r>
              <a:rPr lang="en-US" sz="3200" dirty="0">
                <a:solidFill>
                  <a:schemeClr val="tx1">
                    <a:lumMod val="75000"/>
                    <a:lumOff val="25000"/>
                  </a:schemeClr>
                </a:solidFill>
                <a:latin typeface="Avenir"/>
                <a:cs typeface="Calibri"/>
              </a:rPr>
              <a:t>Understanding Variables and Coding Style</a:t>
            </a:r>
          </a:p>
          <a:p>
            <a:pPr marL="514350" indent="-514350">
              <a:lnSpc>
                <a:spcPct val="150000"/>
              </a:lnSpc>
              <a:buFont typeface="+mj-lt"/>
              <a:buAutoNum type="arabicPeriod"/>
            </a:pPr>
            <a:r>
              <a:rPr lang="en-US" sz="3200" dirty="0">
                <a:solidFill>
                  <a:schemeClr val="tx1">
                    <a:lumMod val="75000"/>
                    <a:lumOff val="25000"/>
                  </a:schemeClr>
                </a:solidFill>
                <a:latin typeface="Avenir"/>
              </a:rPr>
              <a:t>Printing, Variable Types and Libraries</a:t>
            </a:r>
            <a:endParaRPr lang="en-US" sz="3200" dirty="0">
              <a:solidFill>
                <a:schemeClr val="tx1">
                  <a:lumMod val="75000"/>
                  <a:lumOff val="25000"/>
                </a:schemeClr>
              </a:solidFill>
              <a:latin typeface="Avenir" panose="02000503020000020003" pitchFamily="2" charset="0"/>
            </a:endParaRPr>
          </a:p>
          <a:p>
            <a:pPr marL="514350" indent="-514350">
              <a:lnSpc>
                <a:spcPct val="150000"/>
              </a:lnSpc>
              <a:buFont typeface="+mj-lt"/>
              <a:buAutoNum type="arabicPeriod"/>
            </a:pPr>
            <a:r>
              <a:rPr lang="en-US" sz="3200" dirty="0">
                <a:solidFill>
                  <a:schemeClr val="tx1">
                    <a:lumMod val="75000"/>
                    <a:lumOff val="25000"/>
                  </a:schemeClr>
                </a:solidFill>
                <a:latin typeface="Avenir"/>
              </a:rPr>
              <a:t>Loops, Conditionals, and Functions</a:t>
            </a:r>
          </a:p>
          <a:p>
            <a:pPr marL="514350" indent="-514350">
              <a:lnSpc>
                <a:spcPct val="150000"/>
              </a:lnSpc>
              <a:buFont typeface="+mj-lt"/>
              <a:buAutoNum type="arabicPeriod"/>
            </a:pPr>
            <a:r>
              <a:rPr lang="en-US" sz="3200" dirty="0">
                <a:solidFill>
                  <a:schemeClr val="tx1">
                    <a:lumMod val="75000"/>
                    <a:lumOff val="25000"/>
                  </a:schemeClr>
                </a:solidFill>
                <a:latin typeface="Avenir"/>
              </a:rPr>
              <a:t>Starting Data Wrangling</a:t>
            </a:r>
          </a:p>
        </p:txBody>
      </p:sp>
      <p:pic>
        <p:nvPicPr>
          <p:cNvPr id="5" name="Picture 4" descr="A picture containing dark, gauge&#10;&#10;Description automatically generated">
            <a:extLst>
              <a:ext uri="{FF2B5EF4-FFF2-40B4-BE49-F238E27FC236}">
                <a16:creationId xmlns:a16="http://schemas.microsoft.com/office/drawing/2014/main" id="{D8E6060C-1B45-5B40-59EC-374B08084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E17A22-518F-48AE-8AA1-8DFB9FA5D388}"/>
              </a:ext>
            </a:extLst>
          </p:cNvPr>
          <p:cNvSpPr>
            <a:spLocks noGrp="1"/>
          </p:cNvSpPr>
          <p:nvPr>
            <p:ph type="title"/>
          </p:nvPr>
        </p:nvSpPr>
        <p:spPr>
          <a:xfrm>
            <a:off x="0" y="365126"/>
            <a:ext cx="12192000" cy="920749"/>
          </a:xfrm>
        </p:spPr>
        <p:txBody>
          <a:bodyPr>
            <a:normAutofit/>
          </a:bodyPr>
          <a:lstStyle/>
          <a:p>
            <a:pPr algn="ctr"/>
            <a:r>
              <a:rPr lang="en-US" sz="3600" b="1">
                <a:solidFill>
                  <a:schemeClr val="tx1">
                    <a:lumMod val="75000"/>
                    <a:lumOff val="25000"/>
                  </a:schemeClr>
                </a:solidFill>
                <a:latin typeface="Avenir Black" panose="02000503020000020003" pitchFamily="2" charset="0"/>
              </a:rPr>
              <a:t>Learning Strategies</a:t>
            </a:r>
          </a:p>
        </p:txBody>
      </p:sp>
      <p:sp>
        <p:nvSpPr>
          <p:cNvPr id="2" name="TextBox 1">
            <a:extLst>
              <a:ext uri="{FF2B5EF4-FFF2-40B4-BE49-F238E27FC236}">
                <a16:creationId xmlns:a16="http://schemas.microsoft.com/office/drawing/2014/main" id="{E416CB39-468F-4B73-820F-75AA3E28FB7C}"/>
              </a:ext>
            </a:extLst>
          </p:cNvPr>
          <p:cNvSpPr txBox="1"/>
          <p:nvPr/>
        </p:nvSpPr>
        <p:spPr>
          <a:xfrm>
            <a:off x="1287162" y="1684278"/>
            <a:ext cx="10904837" cy="523220"/>
          </a:xfrm>
          <a:prstGeom prst="rect">
            <a:avLst/>
          </a:prstGeom>
          <a:noFill/>
        </p:spPr>
        <p:txBody>
          <a:bodyPr wrap="squar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Focus</a:t>
            </a:r>
          </a:p>
        </p:txBody>
      </p:sp>
      <p:sp>
        <p:nvSpPr>
          <p:cNvPr id="7" name="TextBox 6">
            <a:extLst>
              <a:ext uri="{FF2B5EF4-FFF2-40B4-BE49-F238E27FC236}">
                <a16:creationId xmlns:a16="http://schemas.microsoft.com/office/drawing/2014/main" id="{8FFE6C67-1278-4A0C-8656-5CAE9CC22ABA}"/>
              </a:ext>
            </a:extLst>
          </p:cNvPr>
          <p:cNvSpPr txBox="1"/>
          <p:nvPr/>
        </p:nvSpPr>
        <p:spPr>
          <a:xfrm>
            <a:off x="1287162" y="2418963"/>
            <a:ext cx="4634923" cy="523220"/>
          </a:xfrm>
          <a:prstGeom prst="rect">
            <a:avLst/>
          </a:prstGeom>
          <a:noFill/>
        </p:spPr>
        <p:txBody>
          <a:bodyPr wrap="non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Avoid “Copy and Paste” </a:t>
            </a:r>
          </a:p>
        </p:txBody>
      </p:sp>
      <p:sp>
        <p:nvSpPr>
          <p:cNvPr id="8" name="TextBox 7">
            <a:extLst>
              <a:ext uri="{FF2B5EF4-FFF2-40B4-BE49-F238E27FC236}">
                <a16:creationId xmlns:a16="http://schemas.microsoft.com/office/drawing/2014/main" id="{983E00B9-2E69-4C3A-85EC-36241FBAF7D5}"/>
              </a:ext>
            </a:extLst>
          </p:cNvPr>
          <p:cNvSpPr txBox="1"/>
          <p:nvPr/>
        </p:nvSpPr>
        <p:spPr>
          <a:xfrm>
            <a:off x="1287162" y="3203782"/>
            <a:ext cx="7348487" cy="523220"/>
          </a:xfrm>
          <a:prstGeom prst="rect">
            <a:avLst/>
          </a:prstGeom>
          <a:noFill/>
        </p:spPr>
        <p:txBody>
          <a:bodyPr wrap="non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Study Code Block-by-Block / Line-by-Line</a:t>
            </a:r>
          </a:p>
        </p:txBody>
      </p:sp>
      <p:sp>
        <p:nvSpPr>
          <p:cNvPr id="9" name="TextBox 8">
            <a:extLst>
              <a:ext uri="{FF2B5EF4-FFF2-40B4-BE49-F238E27FC236}">
                <a16:creationId xmlns:a16="http://schemas.microsoft.com/office/drawing/2014/main" id="{72CDE375-0181-454C-9F0A-A8D3CD5CEF8B}"/>
              </a:ext>
            </a:extLst>
          </p:cNvPr>
          <p:cNvSpPr txBox="1"/>
          <p:nvPr/>
        </p:nvSpPr>
        <p:spPr>
          <a:xfrm>
            <a:off x="1287162" y="3988601"/>
            <a:ext cx="5880264" cy="523220"/>
          </a:xfrm>
          <a:prstGeom prst="rect">
            <a:avLst/>
          </a:prstGeom>
          <a:noFill/>
        </p:spPr>
        <p:txBody>
          <a:bodyPr wrap="non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Use the Internet to Find Answers</a:t>
            </a:r>
          </a:p>
        </p:txBody>
      </p:sp>
      <p:sp>
        <p:nvSpPr>
          <p:cNvPr id="10" name="TextBox 9">
            <a:extLst>
              <a:ext uri="{FF2B5EF4-FFF2-40B4-BE49-F238E27FC236}">
                <a16:creationId xmlns:a16="http://schemas.microsoft.com/office/drawing/2014/main" id="{E37D6076-18D3-4585-AAA3-1F4F2E84D145}"/>
              </a:ext>
            </a:extLst>
          </p:cNvPr>
          <p:cNvSpPr txBox="1"/>
          <p:nvPr/>
        </p:nvSpPr>
        <p:spPr>
          <a:xfrm>
            <a:off x="1287162" y="4773420"/>
            <a:ext cx="2704587" cy="523220"/>
          </a:xfrm>
          <a:prstGeom prst="rect">
            <a:avLst/>
          </a:prstGeom>
          <a:noFill/>
        </p:spPr>
        <p:txBody>
          <a:bodyPr wrap="non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Ask for Help</a:t>
            </a:r>
          </a:p>
        </p:txBody>
      </p:sp>
      <p:sp>
        <p:nvSpPr>
          <p:cNvPr id="11" name="TextBox 10">
            <a:extLst>
              <a:ext uri="{FF2B5EF4-FFF2-40B4-BE49-F238E27FC236}">
                <a16:creationId xmlns:a16="http://schemas.microsoft.com/office/drawing/2014/main" id="{8F83BAB0-47A5-4A11-AEF3-5D9337D78F98}"/>
              </a:ext>
            </a:extLst>
          </p:cNvPr>
          <p:cNvSpPr txBox="1"/>
          <p:nvPr/>
        </p:nvSpPr>
        <p:spPr>
          <a:xfrm>
            <a:off x="1287161" y="5511191"/>
            <a:ext cx="10681061" cy="523220"/>
          </a:xfrm>
          <a:prstGeom prst="rect">
            <a:avLst/>
          </a:prstGeom>
          <a:noFill/>
        </p:spPr>
        <p:txBody>
          <a:bodyPr wrap="squar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Take Your Time</a:t>
            </a:r>
          </a:p>
        </p:txBody>
      </p:sp>
      <p:sp>
        <p:nvSpPr>
          <p:cNvPr id="12" name="TextBox 11">
            <a:extLst>
              <a:ext uri="{FF2B5EF4-FFF2-40B4-BE49-F238E27FC236}">
                <a16:creationId xmlns:a16="http://schemas.microsoft.com/office/drawing/2014/main" id="{095F6EAF-876B-4944-AE59-277B963164DF}"/>
              </a:ext>
            </a:extLst>
          </p:cNvPr>
          <p:cNvSpPr txBox="1"/>
          <p:nvPr/>
        </p:nvSpPr>
        <p:spPr>
          <a:xfrm>
            <a:off x="0" y="6550223"/>
            <a:ext cx="12192000" cy="307777"/>
          </a:xfrm>
          <a:prstGeom prst="rect">
            <a:avLst/>
          </a:prstGeom>
          <a:noFill/>
        </p:spPr>
        <p:txBody>
          <a:bodyPr wrap="square" rtlCol="0">
            <a:spAutoFit/>
          </a:bodyPr>
          <a:lstStyle/>
          <a:p>
            <a:r>
              <a:rPr lang="en-US" sz="1400">
                <a:solidFill>
                  <a:schemeClr val="tx1">
                    <a:lumMod val="65000"/>
                    <a:lumOff val="35000"/>
                  </a:schemeClr>
                </a:solidFill>
                <a:latin typeface="+mj-lt"/>
                <a:ea typeface="Verdana" panose="020B0604030504040204" pitchFamily="34" charset="0"/>
              </a:rPr>
              <a:t>Source: Valle, D.. (2016). How to learn a scripting language</a:t>
            </a:r>
            <a:r>
              <a:rPr lang="en-US" sz="1400" b="0" i="0">
                <a:solidFill>
                  <a:schemeClr val="tx1">
                    <a:lumMod val="65000"/>
                    <a:lumOff val="35000"/>
                  </a:schemeClr>
                </a:solidFill>
                <a:effectLst/>
                <a:latin typeface="+mj-lt"/>
                <a:ea typeface="Verdana" panose="020B0604030504040204" pitchFamily="34" charset="0"/>
              </a:rPr>
              <a:t>.</a:t>
            </a:r>
            <a:endParaRPr lang="en-US" sz="1400">
              <a:solidFill>
                <a:schemeClr val="tx1">
                  <a:lumMod val="65000"/>
                  <a:lumOff val="35000"/>
                </a:schemeClr>
              </a:solidFill>
              <a:latin typeface="+mj-lt"/>
              <a:ea typeface="Verdana" panose="020B0604030504040204" pitchFamily="34" charset="0"/>
            </a:endParaRPr>
          </a:p>
        </p:txBody>
      </p:sp>
      <p:pic>
        <p:nvPicPr>
          <p:cNvPr id="13" name="Picture 12" descr="A picture containing dark, gauge&#10;&#10;Description automatically generated">
            <a:extLst>
              <a:ext uri="{FF2B5EF4-FFF2-40B4-BE49-F238E27FC236}">
                <a16:creationId xmlns:a16="http://schemas.microsoft.com/office/drawing/2014/main" id="{5167A017-3AA1-BFB9-5E6C-8D7A4DB8ED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0271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rief History of Artificial Intelligence: What It Is, Where We Are, and Where We Are Going by [Michael Wooldridge]">
            <a:extLst>
              <a:ext uri="{FF2B5EF4-FFF2-40B4-BE49-F238E27FC236}">
                <a16:creationId xmlns:a16="http://schemas.microsoft.com/office/drawing/2014/main" id="{1BA2E76B-F723-4965-A1A5-68D2C5B68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398" y="1738484"/>
            <a:ext cx="2190908" cy="33810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Diagram, text&#10;&#10;Description automatically generated">
            <a:extLst>
              <a:ext uri="{FF2B5EF4-FFF2-40B4-BE49-F238E27FC236}">
                <a16:creationId xmlns:a16="http://schemas.microsoft.com/office/drawing/2014/main" id="{6706020F-E618-4544-8D79-F68CC7189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578" y="1738484"/>
            <a:ext cx="2256279" cy="3381031"/>
          </a:xfrm>
          <a:prstGeom prst="rect">
            <a:avLst/>
          </a:prstGeom>
          <a:effectLst>
            <a:outerShdw blurRad="50800" dist="38100" dir="2700000" algn="tl" rotWithShape="0">
              <a:prstClr val="black">
                <a:alpha val="40000"/>
              </a:prstClr>
            </a:outerShdw>
          </a:effectLst>
        </p:spPr>
      </p:pic>
      <p:pic>
        <p:nvPicPr>
          <p:cNvPr id="1026" name="Picture 2" descr="The Myth of Artificial Intelligence: Why Computers Can’t Think the Way We Do by [Erik J. Larson]">
            <a:extLst>
              <a:ext uri="{FF2B5EF4-FFF2-40B4-BE49-F238E27FC236}">
                <a16:creationId xmlns:a16="http://schemas.microsoft.com/office/drawing/2014/main" id="{4C852AB5-B5EE-F094-02DA-3EF5C6A37A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5129" y="1738484"/>
            <a:ext cx="2256279" cy="337766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4" descr="A picture containing dark, gauge&#10;&#10;Description automatically generated">
            <a:extLst>
              <a:ext uri="{FF2B5EF4-FFF2-40B4-BE49-F238E27FC236}">
                <a16:creationId xmlns:a16="http://schemas.microsoft.com/office/drawing/2014/main" id="{3C93E1AE-B47F-6FB3-D05A-3B4FA7B573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55011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ject Jupyter - Wikipedia">
            <a:extLst>
              <a:ext uri="{FF2B5EF4-FFF2-40B4-BE49-F238E27FC236}">
                <a16:creationId xmlns:a16="http://schemas.microsoft.com/office/drawing/2014/main" id="{2E199D10-634D-4257-BA3C-C6BFAF6D0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dark, gauge&#10;&#10;Description automatically generated">
            <a:extLst>
              <a:ext uri="{FF2B5EF4-FFF2-40B4-BE49-F238E27FC236}">
                <a16:creationId xmlns:a16="http://schemas.microsoft.com/office/drawing/2014/main" id="{72A9A38D-4A89-28B3-5130-307F350F65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A712-B415-4A2E-7599-A616715073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6CACE9-0FC0-9826-3B3C-E9376F8D98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2202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73533D22965147974C76FEA4E99B6D" ma:contentTypeVersion="7" ma:contentTypeDescription="Create a new document." ma:contentTypeScope="" ma:versionID="33386593c5eb6e225e5f36b1db4227d2">
  <xsd:schema xmlns:xsd="http://www.w3.org/2001/XMLSchema" xmlns:xs="http://www.w3.org/2001/XMLSchema" xmlns:p="http://schemas.microsoft.com/office/2006/metadata/properties" xmlns:ns2="457672a9-2aae-4e32-9c0c-21a1a727485c" targetNamespace="http://schemas.microsoft.com/office/2006/metadata/properties" ma:root="true" ma:fieldsID="f963ad55d75e1805834ffff233bf5b0c" ns2:_="">
    <xsd:import namespace="457672a9-2aae-4e32-9c0c-21a1a727485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7672a9-2aae-4e32-9c0c-21a1a72748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57672a9-2aae-4e32-9c0c-21a1a727485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69DF91-52FC-4A8A-A88E-6D0CC222FA29}">
  <ds:schemaRefs>
    <ds:schemaRef ds:uri="457672a9-2aae-4e32-9c0c-21a1a72748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2D8D8CC-BC4B-471B-B2CF-42172936AC34}">
  <ds:schemaRefs>
    <ds:schemaRef ds:uri="http://schemas.microsoft.com/sharepoint/v3/contenttype/forms"/>
  </ds:schemaRefs>
</ds:datastoreItem>
</file>

<file path=customXml/itemProps3.xml><?xml version="1.0" encoding="utf-8"?>
<ds:datastoreItem xmlns:ds="http://schemas.openxmlformats.org/officeDocument/2006/customXml" ds:itemID="{0B26EFB6-63B6-4D71-9C88-C5CC6E45A9D0}">
  <ds:schemaRefs>
    <ds:schemaRef ds:uri="457672a9-2aae-4e32-9c0c-21a1a727485c"/>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749</Words>
  <Application>Microsoft Office PowerPoint</Application>
  <PresentationFormat>Widescreen</PresentationFormat>
  <Paragraphs>42</Paragraphs>
  <Slides>6</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vt:i4>
      </vt:variant>
    </vt:vector>
  </HeadingPairs>
  <TitlesOfParts>
    <vt:vector size="17" baseType="lpstr">
      <vt:lpstr>-apple-system</vt:lpstr>
      <vt:lpstr>Arial</vt:lpstr>
      <vt:lpstr>Avenir</vt:lpstr>
      <vt:lpstr>Avenir Black</vt:lpstr>
      <vt:lpstr>Calibri</vt:lpstr>
      <vt:lpstr>Calibri Light</vt:lpstr>
      <vt:lpstr>Courier New</vt:lpstr>
      <vt:lpstr>Palatino Linotype</vt:lpstr>
      <vt:lpstr>Times New Roman</vt:lpstr>
      <vt:lpstr>Wingdings</vt:lpstr>
      <vt:lpstr>Office Theme</vt:lpstr>
      <vt:lpstr>PowerPoint Presentation</vt:lpstr>
      <vt:lpstr>Python Workshop Series</vt:lpstr>
      <vt:lpstr>Learning Strategies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Gitzendanner, Matt</cp:lastModifiedBy>
  <cp:revision>2</cp:revision>
  <dcterms:created xsi:type="dcterms:W3CDTF">2020-06-14T19:48:25Z</dcterms:created>
  <dcterms:modified xsi:type="dcterms:W3CDTF">2023-01-11T16:42:00Z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