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324" r:id="rId5"/>
    <p:sldId id="266" r:id="rId6"/>
    <p:sldId id="304" r:id="rId7"/>
    <p:sldId id="327" r:id="rId8"/>
    <p:sldId id="328" r:id="rId9"/>
    <p:sldId id="3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29849-E13E-4E77-9048-647E44108D4D}" v="10" dt="2023-01-11T16:37:17.717"/>
    <p1510:client id="{FB0DEF81-DD13-43EE-8453-01668F32B88A}" v="75" dt="2023-01-11T16:23:32.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25" autoAdjust="0"/>
  </p:normalViewPr>
  <p:slideViewPr>
    <p:cSldViewPr snapToGrid="0">
      <p:cViewPr varScale="1">
        <p:scale>
          <a:sx n="53" d="100"/>
          <a:sy n="53" d="100"/>
        </p:scale>
        <p:origin x="1124"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zendanner, Matt" userId="S::magitz@ufl.edu::b4bd9a28-947d-4019-a646-080a1de8474c" providerId="AD" clId="Web-{B6029849-E13E-4E77-9048-647E44108D4D}"/>
    <pc:docChg chg="modSld">
      <pc:chgData name="Gitzendanner, Matt" userId="S::magitz@ufl.edu::b4bd9a28-947d-4019-a646-080a1de8474c" providerId="AD" clId="Web-{B6029849-E13E-4E77-9048-647E44108D4D}" dt="2023-01-11T16:37:17.717" v="9" actId="20577"/>
      <pc:docMkLst>
        <pc:docMk/>
      </pc:docMkLst>
      <pc:sldChg chg="modSp">
        <pc:chgData name="Gitzendanner, Matt" userId="S::magitz@ufl.edu::b4bd9a28-947d-4019-a646-080a1de8474c" providerId="AD" clId="Web-{B6029849-E13E-4E77-9048-647E44108D4D}" dt="2023-01-11T16:37:17.717" v="9" actId="20577"/>
        <pc:sldMkLst>
          <pc:docMk/>
          <pc:sldMk cId="3933901158" sldId="266"/>
        </pc:sldMkLst>
        <pc:spChg chg="mod">
          <ac:chgData name="Gitzendanner, Matt" userId="S::magitz@ufl.edu::b4bd9a28-947d-4019-a646-080a1de8474c" providerId="AD" clId="Web-{B6029849-E13E-4E77-9048-647E44108D4D}" dt="2023-01-11T16:37:17.717" v="9" actId="20577"/>
          <ac:spMkLst>
            <pc:docMk/>
            <pc:sldMk cId="3933901158" sldId="266"/>
            <ac:spMk id="4" creationId="{659531AF-92C6-4F92-AA59-2FD12D624E53}"/>
          </ac:spMkLst>
        </pc:spChg>
      </pc:sldChg>
    </pc:docChg>
  </pc:docChgLst>
  <pc:docChgLst>
    <pc:chgData name="Gitzendanner, Matt" userId="S::magitz@ufl.edu::b4bd9a28-947d-4019-a646-080a1de8474c" providerId="AD" clId="Web-{FB0DEF81-DD13-43EE-8453-01668F32B88A}"/>
    <pc:docChg chg="modSld">
      <pc:chgData name="Gitzendanner, Matt" userId="S::magitz@ufl.edu::b4bd9a28-947d-4019-a646-080a1de8474c" providerId="AD" clId="Web-{FB0DEF81-DD13-43EE-8453-01668F32B88A}" dt="2023-01-11T16:23:31.642" v="75" actId="20577"/>
      <pc:docMkLst>
        <pc:docMk/>
      </pc:docMkLst>
      <pc:sldChg chg="modSp">
        <pc:chgData name="Gitzendanner, Matt" userId="S::magitz@ufl.edu::b4bd9a28-947d-4019-a646-080a1de8474c" providerId="AD" clId="Web-{FB0DEF81-DD13-43EE-8453-01668F32B88A}" dt="2023-01-11T16:23:31.642" v="75" actId="20577"/>
        <pc:sldMkLst>
          <pc:docMk/>
          <pc:sldMk cId="3933901158" sldId="266"/>
        </pc:sldMkLst>
        <pc:spChg chg="mod">
          <ac:chgData name="Gitzendanner, Matt" userId="S::magitz@ufl.edu::b4bd9a28-947d-4019-a646-080a1de8474c" providerId="AD" clId="Web-{FB0DEF81-DD13-43EE-8453-01668F32B88A}" dt="2023-01-11T16:23:31.642" v="75" actId="20577"/>
          <ac:spMkLst>
            <pc:docMk/>
            <pc:sldMk cId="3933901158" sldId="266"/>
            <ac:spMk id="4" creationId="{659531AF-92C6-4F92-AA59-2FD12D624E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Palatino Linotype" panose="02040502050505030304" pitchFamily="18" charset="0"/>
              </a:rPr>
              <a:t>Hello and welcome to the Practicum Introduction to Python workshop series.  I’m Dan Maxwell, and 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high-level look at this workshop.  Our Python series has four modules.  (Read List)   Keep in mind that this series is not equivalent to a full-semester, for-credit class.  Our goal here is to teach the basic Python skills you need to execute a deep learning project.</a:t>
            </a:r>
          </a:p>
          <a:p>
            <a:endParaRPr lang="en-US" dirty="0"/>
          </a:p>
          <a:p>
            <a:r>
              <a:rPr lang="en-US" dirty="0"/>
              <a:t>=====</a:t>
            </a:r>
          </a:p>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Although copying and pasting may help you to avoid typing errors, it can also interfere with your learning</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Times New Roman" panose="02020603050405020304" pitchFamily="18" charset="0"/>
              </a:rPr>
              <a:t>Typing </a:t>
            </a:r>
            <a:r>
              <a:rPr lang="en-US" sz="1100">
                <a:effectLst/>
                <a:latin typeface="+mn-lt"/>
                <a:ea typeface="Calibri" panose="020F0502020204030204" pitchFamily="34" charset="0"/>
                <a:cs typeface="LMRoman10-Regular"/>
              </a:rPr>
              <a:t>errors can help you gain experience in writing code it provides informative feedback when you</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make mistakes. Making and correcting typing errors is an important skill to develop, particularly</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Times New Roman" panose="02020603050405020304" pitchFamily="18" charset="0"/>
              </a:rPr>
              <a:t>Copying </a:t>
            </a:r>
            <a:r>
              <a:rPr lang="en-US" sz="110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Furthermore, this problem will just get worse as you deal with increasingly longer and more complicated</a:t>
            </a:r>
            <a:r>
              <a:rPr lang="en-US" sz="1100">
                <a:effectLst/>
                <a:latin typeface="+mn-lt"/>
                <a:ea typeface="Calibri" panose="020F0502020204030204" pitchFamily="34" charset="0"/>
                <a:cs typeface="Times New Roman" panose="02020603050405020304" pitchFamily="18" charset="0"/>
              </a:rPr>
              <a:t> s</a:t>
            </a:r>
            <a:r>
              <a:rPr lang="en-US" sz="110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This means running one block of code at a time and making sure that you understand why the output is what</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it is. If things are not clear, it is important to spend more time with that piece of the code. Here are some</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a:solidFill>
                  <a:schemeClr val="tx1">
                    <a:lumMod val="75000"/>
                    <a:lumOff val="25000"/>
                  </a:schemeClr>
                </a:solidFill>
                <a:effectLst/>
                <a:latin typeface="+mn-lt"/>
                <a:ea typeface="Calibri" panose="020F0502020204030204" pitchFamily="34" charset="0"/>
                <a:cs typeface="LMRoman10-Regular"/>
              </a:rPr>
              <a:t>Donald Knuth </a:t>
            </a:r>
            <a:r>
              <a:rPr lang="en-US" sz="1100">
                <a:effectLst/>
                <a:latin typeface="+mn-lt"/>
                <a:ea typeface="Calibri" panose="020F0502020204030204" pitchFamily="34" charset="0"/>
                <a:cs typeface="LMRoman10-Regular"/>
              </a:rPr>
              <a:t>– Literate Programming</a:t>
            </a:r>
            <a:endParaRPr lang="en-US" sz="110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Everybody (from novice to more experienced users) relies on the internet when they don’t understand</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something. It is likely that other people have already asked (and received useful answers) for the problem</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that you are facing. However, finding the exact piece of information that you need might be hard, especially</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if you don’t use the correct terms/key words. Learning how to search for the information that you need is</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a skill that also takes practice. “</a:t>
            </a:r>
            <a:r>
              <a:rPr lang="en-US" sz="1100" err="1">
                <a:effectLst/>
                <a:latin typeface="+mn-lt"/>
                <a:ea typeface="Calibri" panose="020F0502020204030204" pitchFamily="34" charset="0"/>
                <a:cs typeface="LMRoman10-Regular"/>
              </a:rPr>
              <a:t>Stackoverflow</a:t>
            </a:r>
            <a:r>
              <a:rPr lang="en-US" sz="1100">
                <a:effectLst/>
                <a:latin typeface="+mn-lt"/>
                <a:ea typeface="Calibri" panose="020F0502020204030204" pitchFamily="34" charset="0"/>
                <a:cs typeface="LMRoman10-Regular"/>
              </a:rPr>
              <a:t>” and existing </a:t>
            </a:r>
            <a:r>
              <a:rPr lang="en-US" sz="1100" err="1">
                <a:effectLst/>
                <a:latin typeface="+mn-lt"/>
                <a:ea typeface="Calibri" panose="020F0502020204030204" pitchFamily="34" charset="0"/>
                <a:cs typeface="LMRoman10-Regular"/>
              </a:rPr>
              <a:t>cheatsheets</a:t>
            </a:r>
            <a:r>
              <a:rPr lang="en-US" sz="110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a:effectLst/>
                <a:latin typeface="+mn-lt"/>
                <a:ea typeface="Calibri" panose="020F0502020204030204" pitchFamily="34" charset="0"/>
                <a:cs typeface="LMRoman10-Regular"/>
              </a:rPr>
              <a:t>It is important to realize that it takes time to learn AI. What this implies is that you should not</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rush to get things done if you want to master this skill. In particular, everybody goes through some level of</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struggle and frustration when learning AI. However, once you have mastered it, you will be amazed</a:t>
            </a:r>
            <a:r>
              <a:rPr lang="en-US" sz="1100">
                <a:effectLst/>
                <a:latin typeface="+mn-lt"/>
                <a:ea typeface="Calibri" panose="020F0502020204030204" pitchFamily="34" charset="0"/>
                <a:cs typeface="Times New Roman" panose="02020603050405020304" pitchFamily="18" charset="0"/>
              </a:rPr>
              <a:t> </a:t>
            </a:r>
            <a:r>
              <a:rPr lang="en-US" sz="1100">
                <a:effectLst/>
                <a:latin typeface="+mn-lt"/>
                <a:ea typeface="Calibri" panose="020F0502020204030204" pitchFamily="34" charset="0"/>
                <a:cs typeface="LMRoman10-Regular"/>
              </a:rPr>
              <a:t>by what this skill can do for you.</a:t>
            </a:r>
            <a:endParaRPr lang="en-US" sz="110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often highlight additional resources in the Optional Content / Additional Resources sections of the README file of each workshop series.  Although this series focuses exclusively on the acquisition of a technical skill, it’s always good to see the bigger picture.  These three books will help you do that.</a:t>
            </a:r>
            <a:endParaRPr lang="en-US" b="1" i="0">
              <a:solidFill>
                <a:srgbClr val="24292F"/>
              </a:solidFill>
              <a:effectLst/>
              <a:latin typeface="-apple-system"/>
            </a:endParaRP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 JupyterLab presentation outline in 01_jupyterlab_presentation.md.</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1/13/2023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83094" y="5150691"/>
            <a:ext cx="10515600" cy="670560"/>
          </a:xfrm>
        </p:spPr>
        <p:txBody>
          <a:bodyPr>
            <a:normAutofit/>
          </a:bodyPr>
          <a:lstStyle/>
          <a:p>
            <a:r>
              <a:rPr lang="en-US" sz="2800">
                <a:latin typeface="Avenir" panose="02000503020000020003" pitchFamily="2" charset="0"/>
                <a:cs typeface="Segoe UI" panose="020B0502040204020203" pitchFamily="34" charset="0"/>
              </a:rPr>
              <a:t>Introduction to Python</a:t>
            </a:r>
          </a:p>
        </p:txBody>
      </p:sp>
      <p:pic>
        <p:nvPicPr>
          <p:cNvPr id="5" name="Graphic 4">
            <a:extLst>
              <a:ext uri="{FF2B5EF4-FFF2-40B4-BE49-F238E27FC236}">
                <a16:creationId xmlns:a16="http://schemas.microsoft.com/office/drawing/2014/main" id="{DF27BAC9-5A6D-3E11-357C-BAB7C3DD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892659E9-3D8B-3B83-8D4A-7A89613C0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434400"/>
            <a:ext cx="12191999" cy="827416"/>
          </a:xfrm>
        </p:spPr>
        <p:txBody>
          <a:bodyPr>
            <a:normAutofit/>
          </a:bodyPr>
          <a:lstStyle/>
          <a:p>
            <a:pPr algn="ctr"/>
            <a:r>
              <a:rPr lang="en-US" sz="3600" b="1">
                <a:solidFill>
                  <a:schemeClr val="tx1">
                    <a:lumMod val="75000"/>
                    <a:lumOff val="25000"/>
                  </a:schemeClr>
                </a:solidFill>
                <a:latin typeface="Avenir Black" panose="02000503020000020003" pitchFamily="2"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a:xfrm>
            <a:off x="838199" y="1548535"/>
            <a:ext cx="10515600" cy="4351338"/>
          </a:xfrm>
        </p:spPr>
        <p:txBody>
          <a:bodyPr vert="horz" lIns="91440" tIns="45720" rIns="91440" bIns="45720" rtlCol="0" anchor="t">
            <a:normAutofit/>
          </a:bodyPr>
          <a:lstStyle/>
          <a:p>
            <a:pPr marL="514350" indent="-514350">
              <a:lnSpc>
                <a:spcPct val="150000"/>
              </a:lnSpc>
              <a:buAutoNum type="arabicPeriod"/>
            </a:pPr>
            <a:r>
              <a:rPr lang="en-US" sz="3200" dirty="0">
                <a:solidFill>
                  <a:schemeClr val="tx1">
                    <a:lumMod val="75000"/>
                    <a:lumOff val="25000"/>
                  </a:schemeClr>
                </a:solidFill>
                <a:latin typeface="Avenir"/>
                <a:cs typeface="Calibri"/>
              </a:rPr>
              <a:t>Understanding Variables and Coding Style</a:t>
            </a:r>
          </a:p>
          <a:p>
            <a:pPr marL="514350" indent="-514350">
              <a:lnSpc>
                <a:spcPct val="150000"/>
              </a:lnSpc>
              <a:buFont typeface="+mj-lt"/>
              <a:buAutoNum type="arabicPeriod"/>
            </a:pPr>
            <a:r>
              <a:rPr lang="en-US" sz="3200" dirty="0">
                <a:solidFill>
                  <a:schemeClr val="tx1">
                    <a:lumMod val="75000"/>
                    <a:lumOff val="25000"/>
                  </a:schemeClr>
                </a:solidFill>
                <a:latin typeface="Avenir"/>
              </a:rPr>
              <a:t>Printing, Variable Types and Libraries</a:t>
            </a:r>
            <a:endParaRPr lang="en-US" sz="3200" dirty="0">
              <a:solidFill>
                <a:schemeClr val="tx1">
                  <a:lumMod val="75000"/>
                  <a:lumOff val="25000"/>
                </a:schemeClr>
              </a:solidFill>
              <a:latin typeface="Avenir" panose="02000503020000020003" pitchFamily="2" charset="0"/>
            </a:endParaRPr>
          </a:p>
          <a:p>
            <a:pPr marL="514350" indent="-514350">
              <a:lnSpc>
                <a:spcPct val="150000"/>
              </a:lnSpc>
              <a:buFont typeface="+mj-lt"/>
              <a:buAutoNum type="arabicPeriod"/>
            </a:pPr>
            <a:r>
              <a:rPr lang="en-US" sz="3200" dirty="0">
                <a:solidFill>
                  <a:schemeClr val="tx1">
                    <a:lumMod val="75000"/>
                    <a:lumOff val="25000"/>
                  </a:schemeClr>
                </a:solidFill>
                <a:latin typeface="Avenir"/>
              </a:rPr>
              <a:t>Loops, Conditionals, and Functions</a:t>
            </a:r>
          </a:p>
          <a:p>
            <a:pPr marL="514350" indent="-514350">
              <a:lnSpc>
                <a:spcPct val="150000"/>
              </a:lnSpc>
              <a:buFont typeface="+mj-lt"/>
              <a:buAutoNum type="arabicPeriod"/>
            </a:pPr>
            <a:r>
              <a:rPr lang="en-US" sz="3200" dirty="0">
                <a:solidFill>
                  <a:schemeClr val="tx1">
                    <a:lumMod val="75000"/>
                    <a:lumOff val="25000"/>
                  </a:schemeClr>
                </a:solidFill>
                <a:latin typeface="Avenir"/>
              </a:rPr>
              <a:t>Introduction to Data Wrangling</a:t>
            </a:r>
          </a:p>
        </p:txBody>
      </p:sp>
      <p:pic>
        <p:nvPicPr>
          <p:cNvPr id="5" name="Picture 4" descr="A picture containing dark, gauge&#10;&#10;Description automatically generated">
            <a:extLst>
              <a:ext uri="{FF2B5EF4-FFF2-40B4-BE49-F238E27FC236}">
                <a16:creationId xmlns:a16="http://schemas.microsoft.com/office/drawing/2014/main" id="{D8E6060C-1B45-5B40-59EC-374B08084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3600" b="1">
                <a:solidFill>
                  <a:schemeClr val="tx1">
                    <a:lumMod val="75000"/>
                    <a:lumOff val="25000"/>
                  </a:schemeClr>
                </a:solidFill>
                <a:latin typeface="Avenir Black" panose="02000503020000020003" pitchFamily="2"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itchFamily="2" charset="2"/>
              <a:buChar char="§"/>
            </a:pPr>
            <a:r>
              <a:rPr lang="en-US" sz="2800">
                <a:solidFill>
                  <a:schemeClr val="tx1">
                    <a:lumMod val="75000"/>
                    <a:lumOff val="25000"/>
                  </a:schemeClr>
                </a:solidFill>
                <a:latin typeface="Avenir" panose="02000503020000020003" pitchFamily="2"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Valle, D.. (2016). How to learn a scripting language</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13" name="Picture 12" descr="A picture containing dark, gauge&#10;&#10;Description automatically generated">
            <a:extLst>
              <a:ext uri="{FF2B5EF4-FFF2-40B4-BE49-F238E27FC236}">
                <a16:creationId xmlns:a16="http://schemas.microsoft.com/office/drawing/2014/main" id="{5167A017-3AA1-BFB9-5E6C-8D7A4DB8E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A picture containing dark, gauge&#10;&#10;Description automatically generated">
            <a:extLst>
              <a:ext uri="{FF2B5EF4-FFF2-40B4-BE49-F238E27FC236}">
                <a16:creationId xmlns:a16="http://schemas.microsoft.com/office/drawing/2014/main" id="{3C93E1AE-B47F-6FB3-D05A-3B4FA7B573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ark, gauge&#10;&#10;Description automatically generated">
            <a:extLst>
              <a:ext uri="{FF2B5EF4-FFF2-40B4-BE49-F238E27FC236}">
                <a16:creationId xmlns:a16="http://schemas.microsoft.com/office/drawing/2014/main" id="{72A9A38D-4A89-28B3-5130-307F350F6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D8D8CC-BC4B-471B-B2CF-42172936AC34}">
  <ds:schemaRefs>
    <ds:schemaRef ds:uri="http://schemas.microsoft.com/sharepoint/v3/contenttype/forms"/>
  </ds:schemaRefs>
</ds:datastoreItem>
</file>

<file path=customXml/itemProps2.xml><?xml version="1.0" encoding="utf-8"?>
<ds:datastoreItem xmlns:ds="http://schemas.openxmlformats.org/officeDocument/2006/customXml" ds:itemID="{1A69DF91-52FC-4A8A-A88E-6D0CC222FA29}">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26EFB6-63B6-4D71-9C88-C5CC6E45A9D0}">
  <ds:schemaRefs>
    <ds:schemaRef ds:uri="457672a9-2aae-4e32-9c0c-21a1a727485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13</TotalTime>
  <Words>866</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-apple-system</vt:lpstr>
      <vt:lpstr>Avenir</vt:lpstr>
      <vt:lpstr>Avenir Black</vt:lpstr>
      <vt:lpstr>Arial</vt:lpstr>
      <vt:lpstr>Calibri</vt:lpstr>
      <vt:lpstr>Calibri Light</vt:lpstr>
      <vt:lpstr>Courier New</vt:lpstr>
      <vt:lpstr>Palatino Linotype</vt:lpstr>
      <vt:lpstr>Times New Roman</vt:lpstr>
      <vt:lpstr>Wingdings</vt:lpstr>
      <vt:lpstr>Office Theme</vt:lpstr>
      <vt:lpstr>PowerPoint Presentation</vt:lpstr>
      <vt:lpstr>Python Workshop Series</vt:lpstr>
      <vt:lpstr>Learning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cp:revision>
  <dcterms:created xsi:type="dcterms:W3CDTF">2020-06-14T19:48:25Z</dcterms:created>
  <dcterms:modified xsi:type="dcterms:W3CDTF">2023-01-13T16:27:05Z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