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29" r:id="rId2"/>
    <p:sldId id="282" r:id="rId3"/>
    <p:sldId id="256" r:id="rId4"/>
    <p:sldId id="262" r:id="rId5"/>
    <p:sldId id="336" r:id="rId6"/>
    <p:sldId id="267" r:id="rId7"/>
    <p:sldId id="334" r:id="rId8"/>
    <p:sldId id="278" r:id="rId9"/>
    <p:sldId id="258" r:id="rId10"/>
    <p:sldId id="259" r:id="rId11"/>
    <p:sldId id="260" r:id="rId12"/>
    <p:sldId id="271" r:id="rId13"/>
    <p:sldId id="270" r:id="rId14"/>
    <p:sldId id="276" r:id="rId15"/>
    <p:sldId id="330" r:id="rId16"/>
    <p:sldId id="277" r:id="rId17"/>
    <p:sldId id="293" r:id="rId18"/>
    <p:sldId id="331" r:id="rId19"/>
    <p:sldId id="280" r:id="rId20"/>
    <p:sldId id="273" r:id="rId21"/>
    <p:sldId id="332" r:id="rId22"/>
    <p:sldId id="287" r:id="rId23"/>
    <p:sldId id="296" r:id="rId24"/>
    <p:sldId id="289" r:id="rId25"/>
    <p:sldId id="32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8"/>
    <a:srgbClr val="65BB7B"/>
    <a:srgbClr val="64BA7F"/>
    <a:srgbClr val="7A7AB9"/>
    <a:srgbClr val="E1FDDA"/>
    <a:srgbClr val="D6EECF"/>
    <a:srgbClr val="DCEBF5"/>
    <a:srgbClr val="E4E4E4"/>
    <a:srgbClr val="C73629"/>
    <a:srgbClr val="3D99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80680" autoAdjust="0"/>
  </p:normalViewPr>
  <p:slideViewPr>
    <p:cSldViewPr snapToGrid="0" showGuides="1">
      <p:cViewPr varScale="1">
        <p:scale>
          <a:sx n="54" d="100"/>
          <a:sy n="54" d="100"/>
        </p:scale>
        <p:origin x="944"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27729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00375-1909-4892-9298-6739184E41A7}" type="slidenum">
              <a:rPr lang="en-US" smtClean="0"/>
              <a:t>13</a:t>
            </a:fld>
            <a:endParaRPr lang="en-US"/>
          </a:p>
        </p:txBody>
      </p:sp>
    </p:spTree>
    <p:extLst>
      <p:ext uri="{BB962C8B-B14F-4D97-AF65-F5344CB8AC3E}">
        <p14:creationId xmlns:p14="http://schemas.microsoft.com/office/powerpoint/2010/main" val="3198403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Interpreted languages are much slower than compiled languages.  When performance matters, an interpreted language may not be the best solution.  If that’s the case with you, Nvidia provides the Cuda development environment which supports the C and C++ languages.  These are compiled languages as opposed to interpreted. </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129922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08361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Python’s base datatypes are shown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2200" dirty="0"/>
              <a:t>Commonly used "scalar" data types in core Python</a:t>
            </a:r>
          </a:p>
          <a:p>
            <a:endParaRPr lang="en-US" sz="2200" dirty="0"/>
          </a:p>
          <a:p>
            <a:pPr lvl="1"/>
            <a:r>
              <a:rPr lang="en-US" sz="2200" dirty="0"/>
              <a:t>Integer (int)</a:t>
            </a:r>
          </a:p>
          <a:p>
            <a:pPr lvl="1"/>
            <a:endParaRPr lang="en-US" sz="2200" dirty="0"/>
          </a:p>
          <a:p>
            <a:pPr lvl="1"/>
            <a:r>
              <a:rPr lang="en-US" sz="2200" dirty="0"/>
              <a:t>Float (float) - double-precision only, 64-bit</a:t>
            </a:r>
          </a:p>
          <a:p>
            <a:pPr lvl="1"/>
            <a:endParaRPr lang="en-US" sz="2200" dirty="0"/>
          </a:p>
          <a:p>
            <a:pPr lvl="1"/>
            <a:r>
              <a:rPr lang="en-US" sz="2200" dirty="0"/>
              <a:t>String (str) – delimited by single OR double quotes</a:t>
            </a:r>
          </a:p>
          <a:p>
            <a:pPr lvl="1"/>
            <a:endParaRPr lang="en-US" sz="2200" dirty="0"/>
          </a:p>
          <a:p>
            <a:pPr lvl="1"/>
            <a:r>
              <a:rPr lang="en-US" sz="2200" dirty="0"/>
              <a:t>Boolean (bool) – True /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https://pynative.com/python-data-types/</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2286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functions allow you to </a:t>
            </a:r>
            <a:r>
              <a:rPr lang="en-US" b="1" dirty="0"/>
              <a:t>typecast</a:t>
            </a:r>
            <a:r>
              <a:rPr lang="en-US" dirty="0"/>
              <a:t> a variable of one type to another type.</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651591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572447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Adam naming the animals in the Biblical story.  Variable naming and standards are critically important.</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828379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94832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2996454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3079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software allocates space in memory large enough to contain whatever you assign to it.  Or using a container analogy,  it creates a box to hold its value.  The variable’s </a:t>
            </a:r>
            <a:r>
              <a:rPr lang="en-US" b="1" baseline="0" dirty="0"/>
              <a:t>datatype </a:t>
            </a:r>
            <a:r>
              <a:rPr lang="en-US" b="0" baseline="0" dirty="0"/>
              <a:t>determines the amount of memory required to hold it, just as we see in this picture.  </a:t>
            </a:r>
            <a:r>
              <a:rPr lang="en-US" baseline="0" dirty="0"/>
              <a:t>Behind the name you use for a variable, there’s a hidden address or pointer to its location or compartment in memory.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360977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555085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89909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27865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55228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4054386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00375-1909-4892-9298-6739184E41A7}" type="slidenum">
              <a:rPr lang="en-US" smtClean="0"/>
              <a:t>9</a:t>
            </a:fld>
            <a:endParaRPr lang="en-US"/>
          </a:p>
        </p:txBody>
      </p:sp>
    </p:spTree>
    <p:extLst>
      <p:ext uri="{BB962C8B-B14F-4D97-AF65-F5344CB8AC3E}">
        <p14:creationId xmlns:p14="http://schemas.microsoft.com/office/powerpoint/2010/main" val="110769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00375-1909-4892-9298-6739184E41A7}" type="slidenum">
              <a:rPr lang="en-US" smtClean="0"/>
              <a:t>10</a:t>
            </a:fld>
            <a:endParaRPr lang="en-US"/>
          </a:p>
        </p:txBody>
      </p:sp>
    </p:spTree>
    <p:extLst>
      <p:ext uri="{BB962C8B-B14F-4D97-AF65-F5344CB8AC3E}">
        <p14:creationId xmlns:p14="http://schemas.microsoft.com/office/powerpoint/2010/main" val="2575915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00375-1909-4892-9298-6739184E41A7}" type="slidenum">
              <a:rPr lang="en-US" smtClean="0"/>
              <a:t>11</a:t>
            </a:fld>
            <a:endParaRPr lang="en-US"/>
          </a:p>
        </p:txBody>
      </p:sp>
    </p:spTree>
    <p:extLst>
      <p:ext uri="{BB962C8B-B14F-4D97-AF65-F5344CB8AC3E}">
        <p14:creationId xmlns:p14="http://schemas.microsoft.com/office/powerpoint/2010/main" val="88827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1/12/2023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normAutofit/>
          </a:bodyPr>
          <a:lstStyle/>
          <a:p>
            <a:r>
              <a:rPr lang="en-US" sz="2800" dirty="0">
                <a:latin typeface="Avenir" panose="02000503020000020003" pitchFamily="2" charset="0"/>
                <a:cs typeface="Segoe UI" panose="020B0502040204020203" pitchFamily="34" charset="0"/>
              </a:rPr>
              <a:t>Variables and Memory</a:t>
            </a:r>
          </a:p>
        </p:txBody>
      </p:sp>
      <p:pic>
        <p:nvPicPr>
          <p:cNvPr id="4" name="Graphic 3">
            <a:extLst>
              <a:ext uri="{FF2B5EF4-FFF2-40B4-BE49-F238E27FC236}">
                <a16:creationId xmlns:a16="http://schemas.microsoft.com/office/drawing/2014/main" id="{02B479E2-ED0D-6622-53AE-2707A95A88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3F52BA4D-C5E9-2034-7C68-77DCEC8D16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0635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Black" panose="02000503020000020003" pitchFamily="2" charset="0"/>
              </a:rPr>
              <a:t>Python Operators (Comparison)</a:t>
            </a:r>
          </a:p>
        </p:txBody>
      </p:sp>
      <p:sp>
        <p:nvSpPr>
          <p:cNvPr id="5" name="Content Placeholder 4"/>
          <p:cNvSpPr>
            <a:spLocks noGrp="1"/>
          </p:cNvSpPr>
          <p:nvPr>
            <p:ph idx="1"/>
          </p:nvPr>
        </p:nvSpPr>
        <p:spPr>
          <a:xfrm>
            <a:off x="1216152" y="1690689"/>
            <a:ext cx="10515600" cy="4351338"/>
          </a:xfrm>
        </p:spPr>
        <p:txBody>
          <a:bodyPr>
            <a:normAutofit fontScale="85000" lnSpcReduction="20000"/>
          </a:bodyPr>
          <a:lstStyle/>
          <a:p>
            <a:pPr>
              <a:lnSpc>
                <a:spcPct val="110000"/>
              </a:lnSpc>
            </a:pPr>
            <a:r>
              <a:rPr lang="en-US" dirty="0">
                <a:latin typeface="Avenir" panose="02000503020000020003" pitchFamily="2" charset="0"/>
              </a:rPr>
              <a:t>Comparison Operators compare 2 numbers or strings</a:t>
            </a:r>
          </a:p>
          <a:p>
            <a:pPr>
              <a:lnSpc>
                <a:spcPct val="110000"/>
              </a:lnSpc>
            </a:pPr>
            <a:r>
              <a:rPr lang="en-US" dirty="0">
                <a:latin typeface="Avenir" panose="02000503020000020003" pitchFamily="2" charset="0"/>
              </a:rPr>
              <a:t>They always return a </a:t>
            </a:r>
            <a:r>
              <a:rPr lang="en-US" dirty="0">
                <a:solidFill>
                  <a:srgbClr val="5A5AA8"/>
                </a:solidFill>
                <a:latin typeface="Avenir" panose="02000503020000020003" pitchFamily="2" charset="0"/>
              </a:rPr>
              <a:t>Boolean</a:t>
            </a:r>
            <a:r>
              <a:rPr lang="en-US" dirty="0">
                <a:latin typeface="Avenir" panose="02000503020000020003" pitchFamily="2" charset="0"/>
              </a:rPr>
              <a:t> value (</a:t>
            </a:r>
            <a:r>
              <a:rPr lang="en-US" dirty="0">
                <a:solidFill>
                  <a:srgbClr val="5A5AA8"/>
                </a:solidFill>
                <a:latin typeface="Avenir" panose="02000503020000020003" pitchFamily="2" charset="0"/>
              </a:rPr>
              <a:t>True</a:t>
            </a:r>
            <a:r>
              <a:rPr lang="en-US" dirty="0">
                <a:latin typeface="Avenir" panose="02000503020000020003" pitchFamily="2" charset="0"/>
              </a:rPr>
              <a:t> or </a:t>
            </a:r>
            <a:r>
              <a:rPr lang="en-US" dirty="0">
                <a:solidFill>
                  <a:srgbClr val="5A5AA8"/>
                </a:solidFill>
                <a:latin typeface="Avenir" panose="02000503020000020003" pitchFamily="2" charset="0"/>
              </a:rPr>
              <a:t>False</a:t>
            </a:r>
            <a:r>
              <a:rPr lang="en-US" dirty="0">
                <a:latin typeface="Avenir" panose="02000503020000020003" pitchFamily="2" charset="0"/>
              </a:rPr>
              <a:t>)</a:t>
            </a:r>
          </a:p>
          <a:p>
            <a:pPr>
              <a:lnSpc>
                <a:spcPct val="110000"/>
              </a:lnSpc>
            </a:pPr>
            <a:endParaRPr lang="en-US" dirty="0">
              <a:latin typeface="Avenir" panose="02000503020000020003" pitchFamily="2" charset="0"/>
            </a:endParaRPr>
          </a:p>
          <a:p>
            <a:pPr marL="0" indent="0">
              <a:lnSpc>
                <a:spcPct val="110000"/>
              </a:lnSpc>
              <a:buNone/>
            </a:pPr>
            <a:r>
              <a:rPr lang="en-US" dirty="0">
                <a:latin typeface="Avenir" panose="02000503020000020003" pitchFamily="2" charset="0"/>
              </a:rPr>
              <a:t>  </a:t>
            </a:r>
            <a:r>
              <a:rPr lang="en-US" dirty="0">
                <a:highlight>
                  <a:srgbClr val="D6EECF"/>
                </a:highlight>
                <a:latin typeface="Avenir" panose="02000503020000020003" pitchFamily="2" charset="0"/>
              </a:rPr>
              <a:t>Equal to  				</a:t>
            </a:r>
            <a:r>
              <a:rPr lang="en-US" b="1" dirty="0">
                <a:solidFill>
                  <a:srgbClr val="5A5AA8"/>
                </a:solidFill>
                <a:highlight>
                  <a:srgbClr val="D6EECF"/>
                </a:highlight>
                <a:latin typeface="Avenir Black" panose="02000503020000020003" pitchFamily="2" charset="0"/>
              </a:rPr>
              <a:t>==</a:t>
            </a:r>
            <a:r>
              <a:rPr lang="en-US" dirty="0">
                <a:solidFill>
                  <a:schemeClr val="accent5">
                    <a:lumMod val="75000"/>
                  </a:schemeClr>
                </a:solidFill>
                <a:highlight>
                  <a:srgbClr val="D6EECF"/>
                </a:highlight>
                <a:latin typeface="Avenir" panose="02000503020000020003" pitchFamily="2" charset="0"/>
              </a:rPr>
              <a:t>    </a:t>
            </a:r>
            <a:r>
              <a:rPr lang="en-US" sz="2000" dirty="0">
                <a:solidFill>
                  <a:srgbClr val="FF0000"/>
                </a:solidFill>
                <a:highlight>
                  <a:srgbClr val="D6EECF"/>
                </a:highlight>
                <a:latin typeface="Avenir" panose="02000503020000020003" pitchFamily="2" charset="0"/>
              </a:rPr>
              <a:t>(note that this is different than ‘=‘)</a:t>
            </a:r>
            <a:r>
              <a:rPr lang="en-US" sz="2600" dirty="0">
                <a:solidFill>
                  <a:srgbClr val="D6EECF"/>
                </a:solidFill>
                <a:highlight>
                  <a:srgbClr val="D6EECF"/>
                </a:highlight>
                <a:latin typeface="Avenir" panose="02000503020000020003" pitchFamily="2" charset="0"/>
              </a:rPr>
              <a:t>x</a:t>
            </a:r>
            <a:endParaRPr lang="en-US" sz="2400" dirty="0">
              <a:solidFill>
                <a:srgbClr val="D6EECF"/>
              </a:solidFill>
              <a:highlight>
                <a:srgbClr val="D6EECF"/>
              </a:highlight>
              <a:latin typeface="Avenir" panose="02000503020000020003" pitchFamily="2" charset="0"/>
            </a:endParaRPr>
          </a:p>
          <a:p>
            <a:pPr marL="0" indent="0">
              <a:lnSpc>
                <a:spcPct val="110000"/>
              </a:lnSpc>
              <a:buNone/>
            </a:pPr>
            <a:r>
              <a:rPr lang="en-US" dirty="0">
                <a:latin typeface="Avenir" panose="02000503020000020003" pitchFamily="2" charset="0"/>
              </a:rPr>
              <a:t>  Less Than  			 	 </a:t>
            </a:r>
            <a:r>
              <a:rPr lang="en-US" b="1" dirty="0">
                <a:solidFill>
                  <a:srgbClr val="5A5AA8"/>
                </a:solidFill>
                <a:latin typeface="Avenir Black" panose="02000503020000020003" pitchFamily="2" charset="0"/>
              </a:rPr>
              <a:t>&lt;</a:t>
            </a:r>
          </a:p>
          <a:p>
            <a:pPr marL="0" indent="0">
              <a:lnSpc>
                <a:spcPct val="110000"/>
              </a:lnSpc>
              <a:buNone/>
            </a:pPr>
            <a:r>
              <a:rPr lang="en-US" dirty="0">
                <a:latin typeface="Avenir" panose="02000503020000020003" pitchFamily="2" charset="0"/>
              </a:rPr>
              <a:t>  </a:t>
            </a:r>
            <a:r>
              <a:rPr lang="en-US" dirty="0">
                <a:highlight>
                  <a:srgbClr val="D6EECF"/>
                </a:highlight>
                <a:latin typeface="Avenir" panose="02000503020000020003" pitchFamily="2" charset="0"/>
              </a:rPr>
              <a:t>Greater Than  			</a:t>
            </a:r>
            <a:r>
              <a:rPr lang="en-US" b="1" dirty="0">
                <a:solidFill>
                  <a:srgbClr val="5A5AA8"/>
                </a:solidFill>
                <a:highlight>
                  <a:srgbClr val="D6EECF"/>
                </a:highlight>
                <a:latin typeface="Avenir Black" panose="02000503020000020003" pitchFamily="2" charset="0"/>
              </a:rPr>
              <a:t> &gt; </a:t>
            </a:r>
            <a:r>
              <a:rPr lang="en-US" b="1" dirty="0">
                <a:solidFill>
                  <a:srgbClr val="D6EECF"/>
                </a:solidFill>
                <a:highlight>
                  <a:srgbClr val="D6EECF"/>
                </a:highlight>
                <a:latin typeface="Avenir Black" panose="02000503020000020003" pitchFamily="2" charset="0"/>
              </a:rPr>
              <a:t>xxxxx    xxxxxxxxxxxxxxxxxx</a:t>
            </a:r>
            <a:r>
              <a:rPr lang="en-US" b="1" dirty="0">
                <a:solidFill>
                  <a:schemeClr val="accent5">
                    <a:lumMod val="75000"/>
                  </a:schemeClr>
                </a:solidFill>
                <a:highlight>
                  <a:srgbClr val="D6EECF"/>
                </a:highlight>
                <a:latin typeface="Avenir Black" panose="02000503020000020003" pitchFamily="2" charset="0"/>
              </a:rPr>
              <a:t>                                         </a:t>
            </a:r>
          </a:p>
          <a:p>
            <a:pPr marL="0" indent="0">
              <a:lnSpc>
                <a:spcPct val="110000"/>
              </a:lnSpc>
              <a:buNone/>
            </a:pPr>
            <a:r>
              <a:rPr lang="en-US" dirty="0">
                <a:latin typeface="Avenir" panose="02000503020000020003" pitchFamily="2" charset="0"/>
              </a:rPr>
              <a:t>  Less than or equal to 	           </a:t>
            </a:r>
            <a:r>
              <a:rPr lang="en-US" b="1" dirty="0">
                <a:solidFill>
                  <a:srgbClr val="5A5AA8"/>
                </a:solidFill>
                <a:latin typeface="Avenir Black" panose="02000503020000020003" pitchFamily="2" charset="0"/>
              </a:rPr>
              <a:t>&lt;=</a:t>
            </a:r>
          </a:p>
          <a:p>
            <a:pPr marL="0" indent="0">
              <a:lnSpc>
                <a:spcPct val="110000"/>
              </a:lnSpc>
              <a:buNone/>
            </a:pPr>
            <a:r>
              <a:rPr lang="en-US" dirty="0">
                <a:latin typeface="Avenir" panose="02000503020000020003" pitchFamily="2" charset="0"/>
              </a:rPr>
              <a:t>  </a:t>
            </a:r>
            <a:r>
              <a:rPr lang="en-US" dirty="0">
                <a:highlight>
                  <a:srgbClr val="D6EECF"/>
                </a:highlight>
                <a:latin typeface="Avenir" panose="02000503020000020003" pitchFamily="2" charset="0"/>
              </a:rPr>
              <a:t>Greater than or equal to	           </a:t>
            </a:r>
            <a:r>
              <a:rPr lang="en-US" b="1" dirty="0">
                <a:solidFill>
                  <a:srgbClr val="5A5AA8"/>
                </a:solidFill>
                <a:highlight>
                  <a:srgbClr val="D6EECF"/>
                </a:highlight>
                <a:latin typeface="Avenir Black" panose="02000503020000020003" pitchFamily="2" charset="0"/>
              </a:rPr>
              <a:t>&gt;=</a:t>
            </a:r>
            <a:r>
              <a:rPr lang="en-US" b="1" dirty="0">
                <a:solidFill>
                  <a:srgbClr val="D6EECF"/>
                </a:solidFill>
                <a:highlight>
                  <a:srgbClr val="D6EECF"/>
                </a:highlight>
                <a:latin typeface="Avenir Black" panose="02000503020000020003" pitchFamily="2" charset="0"/>
              </a:rPr>
              <a:t>xx   xxxxx  xxxxxxxxxxxxxxxx</a:t>
            </a:r>
            <a:endParaRPr lang="en-US" b="1" dirty="0">
              <a:solidFill>
                <a:srgbClr val="5A5AA8"/>
              </a:solidFill>
              <a:highlight>
                <a:srgbClr val="D6EECF"/>
              </a:highlight>
              <a:latin typeface="Avenir Black" panose="02000503020000020003" pitchFamily="2" charset="0"/>
            </a:endParaRPr>
          </a:p>
          <a:p>
            <a:pPr marL="0" indent="0">
              <a:lnSpc>
                <a:spcPct val="110000"/>
              </a:lnSpc>
              <a:buNone/>
            </a:pPr>
            <a:r>
              <a:rPr lang="en-US" dirty="0">
                <a:latin typeface="Avenir" panose="02000503020000020003" pitchFamily="2" charset="0"/>
              </a:rPr>
              <a:t>  Not Equal to  			           </a:t>
            </a:r>
            <a:r>
              <a:rPr lang="en-US" b="1" dirty="0">
                <a:solidFill>
                  <a:srgbClr val="5A5AA8"/>
                </a:solidFill>
                <a:latin typeface="Avenir Black" panose="02000503020000020003" pitchFamily="2" charset="0"/>
              </a:rPr>
              <a:t>!=</a:t>
            </a:r>
            <a:r>
              <a:rPr lang="en-US" dirty="0">
                <a:solidFill>
                  <a:srgbClr val="FFFF00"/>
                </a:solidFill>
                <a:latin typeface="Avenir" panose="02000503020000020003" pitchFamily="2" charset="0"/>
              </a:rPr>
              <a:t>		</a:t>
            </a:r>
          </a:p>
        </p:txBody>
      </p:sp>
      <p:sp>
        <p:nvSpPr>
          <p:cNvPr id="4" name="TextBox 3">
            <a:extLst>
              <a:ext uri="{FF2B5EF4-FFF2-40B4-BE49-F238E27FC236}">
                <a16:creationId xmlns:a16="http://schemas.microsoft.com/office/drawing/2014/main" id="{89D9A475-551D-492A-83BD-B8FFE64D8010}"/>
              </a:ext>
            </a:extLst>
          </p:cNvPr>
          <p:cNvSpPr txBox="1"/>
          <p:nvPr/>
        </p:nvSpPr>
        <p:spPr>
          <a:xfrm>
            <a:off x="6258717" y="5516531"/>
            <a:ext cx="3764514" cy="707886"/>
          </a:xfrm>
          <a:prstGeom prst="rect">
            <a:avLst/>
          </a:prstGeom>
          <a:noFill/>
        </p:spPr>
        <p:txBody>
          <a:bodyPr wrap="square" rtlCol="0">
            <a:spAutoFit/>
          </a:bodyPr>
          <a:lstStyle/>
          <a:p>
            <a:pPr algn="ctr"/>
            <a:r>
              <a:rPr lang="en-US" sz="2000" dirty="0">
                <a:solidFill>
                  <a:srgbClr val="FF0000"/>
                </a:solidFill>
                <a:latin typeface="Avenir" panose="02000503020000020003" pitchFamily="2" charset="0"/>
              </a:rPr>
              <a:t>(! is often called "bang" </a:t>
            </a:r>
            <a:br>
              <a:rPr lang="en-US" sz="2000" dirty="0">
                <a:solidFill>
                  <a:srgbClr val="FF0000"/>
                </a:solidFill>
                <a:latin typeface="Avenir" panose="02000503020000020003" pitchFamily="2" charset="0"/>
              </a:rPr>
            </a:br>
            <a:r>
              <a:rPr lang="en-US" sz="2000" dirty="0">
                <a:solidFill>
                  <a:srgbClr val="FF0000"/>
                </a:solidFill>
                <a:latin typeface="Avenir" panose="02000503020000020003" pitchFamily="2" charset="0"/>
              </a:rPr>
              <a:t>and stands for "not")</a:t>
            </a:r>
          </a:p>
        </p:txBody>
      </p:sp>
      <p:pic>
        <p:nvPicPr>
          <p:cNvPr id="3" name="Picture 2" descr="A picture containing dark, gauge&#10;&#10;Description automatically generated">
            <a:extLst>
              <a:ext uri="{FF2B5EF4-FFF2-40B4-BE49-F238E27FC236}">
                <a16:creationId xmlns:a16="http://schemas.microsoft.com/office/drawing/2014/main" id="{E87D4C2C-1DF2-5EF3-F162-1FFB677A2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20126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072"/>
            <a:ext cx="10515600" cy="1325563"/>
          </a:xfrm>
        </p:spPr>
        <p:txBody>
          <a:bodyPr>
            <a:normAutofit/>
          </a:bodyPr>
          <a:lstStyle/>
          <a:p>
            <a:pPr algn="ctr"/>
            <a:r>
              <a:rPr lang="en-US" sz="4000" b="1" dirty="0">
                <a:latin typeface="Avenir Black" panose="02000503020000020003" pitchFamily="2" charset="0"/>
              </a:rPr>
              <a:t>Other Operators</a:t>
            </a:r>
          </a:p>
        </p:txBody>
      </p:sp>
      <p:sp>
        <p:nvSpPr>
          <p:cNvPr id="5" name="Content Placeholder 4"/>
          <p:cNvSpPr>
            <a:spLocks noGrp="1"/>
          </p:cNvSpPr>
          <p:nvPr>
            <p:ph idx="1"/>
          </p:nvPr>
        </p:nvSpPr>
        <p:spPr>
          <a:xfrm>
            <a:off x="669036" y="1179450"/>
            <a:ext cx="11181588" cy="5422518"/>
          </a:xfrm>
        </p:spPr>
        <p:txBody>
          <a:bodyPr>
            <a:normAutofit fontScale="92500" lnSpcReduction="10000"/>
          </a:bodyPr>
          <a:lstStyle/>
          <a:p>
            <a:pPr>
              <a:lnSpc>
                <a:spcPct val="110000"/>
              </a:lnSpc>
            </a:pPr>
            <a:r>
              <a:rPr lang="en-US" dirty="0">
                <a:latin typeface="Avenir" panose="02000503020000020003" pitchFamily="2" charset="0"/>
              </a:rPr>
              <a:t>Logical Operators</a:t>
            </a:r>
          </a:p>
          <a:p>
            <a:pPr marL="457200" lvl="1" indent="0">
              <a:lnSpc>
                <a:spcPct val="110000"/>
              </a:lnSpc>
              <a:buNone/>
            </a:pPr>
            <a:r>
              <a:rPr lang="en-US" dirty="0">
                <a:solidFill>
                  <a:srgbClr val="5A5AA8"/>
                </a:solidFill>
                <a:latin typeface="Avenir Medium" panose="02000503020000020003" pitchFamily="2" charset="0"/>
              </a:rPr>
              <a:t>and</a:t>
            </a:r>
            <a:r>
              <a:rPr lang="en-US" dirty="0">
                <a:latin typeface="Avenir" panose="02000503020000020003" pitchFamily="2" charset="0"/>
              </a:rPr>
              <a:t> - evaluates to True if left and right sides are </a:t>
            </a:r>
            <a:r>
              <a:rPr lang="en-US" dirty="0">
                <a:solidFill>
                  <a:srgbClr val="5A5AA8"/>
                </a:solidFill>
                <a:latin typeface="Avenir Medium" panose="02000503020000020003" pitchFamily="2" charset="0"/>
              </a:rPr>
              <a:t>BOTH</a:t>
            </a:r>
            <a:r>
              <a:rPr lang="en-US" dirty="0">
                <a:latin typeface="Avenir" panose="02000503020000020003" pitchFamily="2" charset="0"/>
              </a:rPr>
              <a:t> True  </a:t>
            </a:r>
            <a:r>
              <a:rPr lang="en-US" dirty="0">
                <a:solidFill>
                  <a:srgbClr val="5A5AA8"/>
                </a:solidFill>
                <a:latin typeface="Avenir" panose="02000503020000020003" pitchFamily="2" charset="0"/>
              </a:rPr>
              <a:t>(5 &gt; 2)  and (90 &lt; 100)</a:t>
            </a:r>
          </a:p>
          <a:p>
            <a:pPr marL="457200" lvl="1" indent="0">
              <a:lnSpc>
                <a:spcPct val="110000"/>
              </a:lnSpc>
              <a:buNone/>
            </a:pPr>
            <a:r>
              <a:rPr lang="en-US" dirty="0">
                <a:solidFill>
                  <a:srgbClr val="65BB7B"/>
                </a:solidFill>
                <a:latin typeface="Avenir" panose="02000503020000020003" pitchFamily="2" charset="0"/>
              </a:rPr>
              <a:t> </a:t>
            </a:r>
            <a:r>
              <a:rPr lang="en-US" dirty="0">
                <a:solidFill>
                  <a:srgbClr val="5A5AA8"/>
                </a:solidFill>
                <a:latin typeface="Avenir Medium" panose="02000503020000020003" pitchFamily="2" charset="0"/>
              </a:rPr>
              <a:t>or</a:t>
            </a:r>
            <a:r>
              <a:rPr lang="en-US" dirty="0">
                <a:latin typeface="Avenir" panose="02000503020000020003" pitchFamily="2" charset="0"/>
              </a:rPr>
              <a:t>	 - evaluates to True </a:t>
            </a:r>
            <a:r>
              <a:rPr lang="en-US" dirty="0">
                <a:solidFill>
                  <a:srgbClr val="5A5AA8"/>
                </a:solidFill>
                <a:latin typeface="Avenir Medium" panose="02000503020000020003" pitchFamily="2" charset="0"/>
              </a:rPr>
              <a:t>EITHER</a:t>
            </a:r>
            <a:r>
              <a:rPr lang="en-US" dirty="0">
                <a:latin typeface="Avenir" panose="02000503020000020003" pitchFamily="2" charset="0"/>
              </a:rPr>
              <a:t> left or right sides are True   </a:t>
            </a:r>
            <a:r>
              <a:rPr lang="en-US" dirty="0">
                <a:solidFill>
                  <a:srgbClr val="5A5AA8"/>
                </a:solidFill>
                <a:latin typeface="Avenir" panose="02000503020000020003" pitchFamily="2" charset="0"/>
              </a:rPr>
              <a:t>(5 &lt; 2) or (90 &lt; 100)</a:t>
            </a:r>
          </a:p>
          <a:p>
            <a:pPr marL="457200" lvl="1" indent="0">
              <a:lnSpc>
                <a:spcPct val="110000"/>
              </a:lnSpc>
              <a:buNone/>
            </a:pPr>
            <a:r>
              <a:rPr lang="en-US" dirty="0">
                <a:solidFill>
                  <a:srgbClr val="5A5AA8"/>
                </a:solidFill>
                <a:latin typeface="Avenir Medium" panose="02000503020000020003" pitchFamily="2" charset="0"/>
              </a:rPr>
              <a:t>not </a:t>
            </a:r>
            <a:r>
              <a:rPr lang="en-US" dirty="0">
                <a:latin typeface="Avenir" panose="02000503020000020003" pitchFamily="2" charset="0"/>
              </a:rPr>
              <a:t> - reverses True to False and vice versa</a:t>
            </a:r>
          </a:p>
          <a:p>
            <a:pPr lvl="1">
              <a:lnSpc>
                <a:spcPct val="110000"/>
              </a:lnSpc>
            </a:pPr>
            <a:endParaRPr lang="en-US" dirty="0">
              <a:latin typeface="Avenir" panose="02000503020000020003" pitchFamily="2" charset="0"/>
            </a:endParaRPr>
          </a:p>
          <a:p>
            <a:pPr>
              <a:lnSpc>
                <a:spcPct val="110000"/>
              </a:lnSpc>
            </a:pPr>
            <a:r>
              <a:rPr lang="en-US" dirty="0">
                <a:latin typeface="Avenir" panose="02000503020000020003" pitchFamily="2" charset="0"/>
              </a:rPr>
              <a:t>Identity Operators</a:t>
            </a:r>
          </a:p>
          <a:p>
            <a:pPr marL="457200" lvl="1" indent="0">
              <a:lnSpc>
                <a:spcPct val="110000"/>
              </a:lnSpc>
              <a:buNone/>
            </a:pPr>
            <a:r>
              <a:rPr lang="en-US" dirty="0">
                <a:solidFill>
                  <a:srgbClr val="5A5AA8"/>
                </a:solidFill>
                <a:latin typeface="Avenir Medium" panose="02000503020000020003" pitchFamily="2" charset="0"/>
              </a:rPr>
              <a:t>  is</a:t>
            </a:r>
            <a:r>
              <a:rPr lang="en-US" dirty="0">
                <a:solidFill>
                  <a:srgbClr val="5A5AA8"/>
                </a:solidFill>
                <a:latin typeface="Avenir" panose="02000503020000020003" pitchFamily="2" charset="0"/>
              </a:rPr>
              <a:t> </a:t>
            </a:r>
            <a:r>
              <a:rPr lang="en-US" dirty="0">
                <a:solidFill>
                  <a:schemeClr val="accent5">
                    <a:lumMod val="75000"/>
                  </a:schemeClr>
                </a:solidFill>
                <a:latin typeface="Avenir" panose="02000503020000020003" pitchFamily="2" charset="0"/>
              </a:rPr>
              <a:t>     </a:t>
            </a:r>
            <a:r>
              <a:rPr lang="en-US" dirty="0">
                <a:latin typeface="Avenir" panose="02000503020000020003" pitchFamily="2" charset="0"/>
              </a:rPr>
              <a:t>- returns true if both variables are the same object </a:t>
            </a:r>
            <a:r>
              <a:rPr lang="en-US" dirty="0">
                <a:solidFill>
                  <a:srgbClr val="5A5AA8"/>
                </a:solidFill>
                <a:latin typeface="Avenir" panose="02000503020000020003" pitchFamily="2" charset="0"/>
              </a:rPr>
              <a:t>(more on this next lecture)</a:t>
            </a:r>
          </a:p>
          <a:p>
            <a:pPr marL="457200" lvl="1" indent="0">
              <a:lnSpc>
                <a:spcPct val="110000"/>
              </a:lnSpc>
              <a:buNone/>
            </a:pPr>
            <a:r>
              <a:rPr lang="en-US" dirty="0">
                <a:solidFill>
                  <a:srgbClr val="5A5AA8"/>
                </a:solidFill>
                <a:latin typeface="Avenir Medium" panose="02000503020000020003" pitchFamily="2" charset="0"/>
              </a:rPr>
              <a:t>is not  </a:t>
            </a:r>
            <a:r>
              <a:rPr lang="en-US" dirty="0">
                <a:solidFill>
                  <a:schemeClr val="tx1"/>
                </a:solidFill>
                <a:latin typeface="Avenir" panose="02000503020000020003" pitchFamily="2" charset="0"/>
              </a:rPr>
              <a:t>- returns true if both variables are </a:t>
            </a:r>
            <a:r>
              <a:rPr lang="en-US" dirty="0">
                <a:solidFill>
                  <a:srgbClr val="5A5AA8"/>
                </a:solidFill>
                <a:latin typeface="Avenir" panose="02000503020000020003" pitchFamily="2" charset="0"/>
              </a:rPr>
              <a:t>NOT</a:t>
            </a:r>
            <a:r>
              <a:rPr lang="en-US" dirty="0">
                <a:solidFill>
                  <a:schemeClr val="tx1"/>
                </a:solidFill>
                <a:latin typeface="Avenir" panose="02000503020000020003" pitchFamily="2" charset="0"/>
              </a:rPr>
              <a:t> the same object</a:t>
            </a:r>
          </a:p>
          <a:p>
            <a:pPr lvl="1">
              <a:lnSpc>
                <a:spcPct val="110000"/>
              </a:lnSpc>
            </a:pPr>
            <a:endParaRPr lang="en-US" dirty="0">
              <a:solidFill>
                <a:schemeClr val="tx1"/>
              </a:solidFill>
              <a:latin typeface="Avenir" panose="02000503020000020003" pitchFamily="2" charset="0"/>
            </a:endParaRPr>
          </a:p>
          <a:p>
            <a:pPr>
              <a:lnSpc>
                <a:spcPct val="110000"/>
              </a:lnSpc>
            </a:pPr>
            <a:r>
              <a:rPr lang="en-US" dirty="0">
                <a:solidFill>
                  <a:schemeClr val="tx1"/>
                </a:solidFill>
                <a:latin typeface="Avenir" panose="02000503020000020003" pitchFamily="2" charset="0"/>
              </a:rPr>
              <a:t>Membership Operators</a:t>
            </a:r>
          </a:p>
          <a:p>
            <a:pPr marL="457200" lvl="1" indent="0">
              <a:lnSpc>
                <a:spcPct val="110000"/>
              </a:lnSpc>
              <a:buNone/>
            </a:pPr>
            <a:r>
              <a:rPr lang="en-US" dirty="0">
                <a:solidFill>
                  <a:srgbClr val="5A5AA8"/>
                </a:solidFill>
                <a:latin typeface="Avenir Medium" panose="02000503020000020003" pitchFamily="2" charset="0"/>
              </a:rPr>
              <a:t>  in</a:t>
            </a:r>
            <a:r>
              <a:rPr lang="en-US" dirty="0">
                <a:solidFill>
                  <a:srgbClr val="5A5AA8"/>
                </a:solidFill>
                <a:latin typeface="Avenir" panose="02000503020000020003" pitchFamily="2" charset="0"/>
              </a:rPr>
              <a:t>   </a:t>
            </a:r>
            <a:r>
              <a:rPr lang="en-US" dirty="0">
                <a:latin typeface="Avenir" panose="02000503020000020003" pitchFamily="2" charset="0"/>
              </a:rPr>
              <a:t>    </a:t>
            </a:r>
            <a:r>
              <a:rPr lang="en-US" dirty="0">
                <a:solidFill>
                  <a:schemeClr val="tx1"/>
                </a:solidFill>
                <a:latin typeface="Avenir" panose="02000503020000020003" pitchFamily="2" charset="0"/>
              </a:rPr>
              <a:t>- returns true if specified sequence is present in the object </a:t>
            </a:r>
            <a:r>
              <a:rPr lang="en-US" dirty="0">
                <a:solidFill>
                  <a:srgbClr val="5A5AA8"/>
                </a:solidFill>
                <a:latin typeface="Avenir" panose="02000503020000020003" pitchFamily="2" charset="0"/>
              </a:rPr>
              <a:t>(x in y)</a:t>
            </a:r>
          </a:p>
          <a:p>
            <a:pPr marL="457200" lvl="1" indent="0">
              <a:lnSpc>
                <a:spcPct val="110000"/>
              </a:lnSpc>
              <a:buNone/>
            </a:pPr>
            <a:r>
              <a:rPr lang="en-US" dirty="0">
                <a:solidFill>
                  <a:srgbClr val="5A5AA8"/>
                </a:solidFill>
                <a:latin typeface="Avenir Medium" panose="02000503020000020003" pitchFamily="2" charset="0"/>
              </a:rPr>
              <a:t>not in  </a:t>
            </a:r>
            <a:r>
              <a:rPr lang="en-US" dirty="0">
                <a:solidFill>
                  <a:schemeClr val="tx1"/>
                </a:solidFill>
                <a:latin typeface="Avenir" panose="02000503020000020003" pitchFamily="2" charset="0"/>
              </a:rPr>
              <a:t>- returns true if specified sequence in NOT in the object </a:t>
            </a:r>
            <a:r>
              <a:rPr lang="en-US" dirty="0">
                <a:solidFill>
                  <a:srgbClr val="5A5AA8"/>
                </a:solidFill>
                <a:latin typeface="Avenir" panose="02000503020000020003" pitchFamily="2" charset="0"/>
              </a:rPr>
              <a:t>(x not in y)</a:t>
            </a:r>
          </a:p>
        </p:txBody>
      </p:sp>
      <p:pic>
        <p:nvPicPr>
          <p:cNvPr id="3" name="Picture 2" descr="A picture containing dark, gauge&#10;&#10;Description automatically generated">
            <a:extLst>
              <a:ext uri="{FF2B5EF4-FFF2-40B4-BE49-F238E27FC236}">
                <a16:creationId xmlns:a16="http://schemas.microsoft.com/office/drawing/2014/main" id="{096A985E-9CD2-1BA3-E6D3-E9D2B8B5E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66235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 calcmode="lin" valueType="num">
                                      <p:cBhvr additive="base">
                                        <p:cTn id="4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 calcmode="lin" valueType="num">
                                      <p:cBhvr additive="base">
                                        <p:cTn id="46"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 calcmode="lin" valueType="num">
                                      <p:cBhvr additive="base">
                                        <p:cTn id="52"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BFF4-20D4-4911-B124-201441D4F8A6}"/>
              </a:ext>
            </a:extLst>
          </p:cNvPr>
          <p:cNvSpPr>
            <a:spLocks noGrp="1"/>
          </p:cNvSpPr>
          <p:nvPr>
            <p:ph type="title"/>
          </p:nvPr>
        </p:nvSpPr>
        <p:spPr/>
        <p:txBody>
          <a:bodyPr>
            <a:normAutofit/>
          </a:bodyPr>
          <a:lstStyle/>
          <a:p>
            <a:pPr algn="ctr"/>
            <a:r>
              <a:rPr lang="en-US" sz="3600" b="1" dirty="0">
                <a:latin typeface="Avenir Black" panose="02000503020000020003" pitchFamily="2" charset="0"/>
              </a:rPr>
              <a:t>Multiple assignment in Python</a:t>
            </a:r>
          </a:p>
        </p:txBody>
      </p:sp>
      <p:sp>
        <p:nvSpPr>
          <p:cNvPr id="3" name="Content Placeholder 2">
            <a:extLst>
              <a:ext uri="{FF2B5EF4-FFF2-40B4-BE49-F238E27FC236}">
                <a16:creationId xmlns:a16="http://schemas.microsoft.com/office/drawing/2014/main" id="{11742BE9-AE91-435E-9630-701F9E92A58A}"/>
              </a:ext>
            </a:extLst>
          </p:cNvPr>
          <p:cNvSpPr>
            <a:spLocks noGrp="1"/>
          </p:cNvSpPr>
          <p:nvPr>
            <p:ph idx="1"/>
          </p:nvPr>
        </p:nvSpPr>
        <p:spPr>
          <a:xfrm>
            <a:off x="838200" y="1690689"/>
            <a:ext cx="10515600" cy="4628580"/>
          </a:xfrm>
        </p:spPr>
        <p:txBody>
          <a:bodyPr>
            <a:normAutofit lnSpcReduction="10000"/>
          </a:bodyPr>
          <a:lstStyle/>
          <a:p>
            <a:pPr marL="0" indent="0">
              <a:lnSpc>
                <a:spcPct val="100000"/>
              </a:lnSpc>
              <a:buNone/>
            </a:pPr>
            <a:r>
              <a:rPr lang="en-US" dirty="0">
                <a:latin typeface="Avenir" panose="02000503020000020003" pitchFamily="2" charset="0"/>
              </a:rPr>
              <a:t>Python allows you to do multiple assignments in one line</a:t>
            </a:r>
          </a:p>
          <a:p>
            <a:pPr marL="0" indent="0">
              <a:lnSpc>
                <a:spcPct val="100000"/>
              </a:lnSpc>
              <a:buNone/>
            </a:pPr>
            <a:endParaRPr lang="en-US" dirty="0">
              <a:latin typeface="Avenir" panose="02000503020000020003" pitchFamily="2" charset="0"/>
            </a:endParaRPr>
          </a:p>
          <a:p>
            <a:pPr lvl="1">
              <a:lnSpc>
                <a:spcPct val="100000"/>
              </a:lnSpc>
            </a:pPr>
            <a:r>
              <a:rPr lang="en-US" dirty="0">
                <a:latin typeface="Avenir" panose="02000503020000020003" pitchFamily="2" charset="0"/>
              </a:rPr>
              <a:t>Assign</a:t>
            </a:r>
            <a:r>
              <a:rPr lang="en-US" dirty="0">
                <a:solidFill>
                  <a:srgbClr val="65BB7B"/>
                </a:solidFill>
                <a:latin typeface="Avenir" panose="02000503020000020003" pitchFamily="2" charset="0"/>
              </a:rPr>
              <a:t> </a:t>
            </a:r>
            <a:r>
              <a:rPr lang="en-US" dirty="0">
                <a:solidFill>
                  <a:srgbClr val="5A5AA8"/>
                </a:solidFill>
                <a:latin typeface="Avenir" panose="02000503020000020003" pitchFamily="2" charset="0"/>
              </a:rPr>
              <a:t>one</a:t>
            </a:r>
            <a:r>
              <a:rPr lang="en-US" dirty="0">
                <a:solidFill>
                  <a:srgbClr val="65BB7B"/>
                </a:solidFill>
                <a:latin typeface="Avenir" panose="02000503020000020003" pitchFamily="2" charset="0"/>
              </a:rPr>
              <a:t> </a:t>
            </a:r>
            <a:r>
              <a:rPr lang="en-US" dirty="0">
                <a:latin typeface="Avenir" panose="02000503020000020003" pitchFamily="2" charset="0"/>
              </a:rPr>
              <a:t>value to </a:t>
            </a:r>
            <a:r>
              <a:rPr lang="en-US" dirty="0">
                <a:solidFill>
                  <a:srgbClr val="5A5AA8"/>
                </a:solidFill>
                <a:latin typeface="Avenir" panose="02000503020000020003" pitchFamily="2" charset="0"/>
              </a:rPr>
              <a:t>multiple</a:t>
            </a:r>
            <a:r>
              <a:rPr lang="en-US" dirty="0">
                <a:latin typeface="Avenir" panose="02000503020000020003" pitchFamily="2" charset="0"/>
              </a:rPr>
              <a:t> variables</a:t>
            </a:r>
          </a:p>
          <a:p>
            <a:pPr marL="342900" lvl="1" indent="0">
              <a:lnSpc>
                <a:spcPct val="100000"/>
              </a:lnSpc>
              <a:buNone/>
            </a:pPr>
            <a:br>
              <a:rPr lang="en-US" dirty="0">
                <a:latin typeface="Avenir" panose="02000503020000020003" pitchFamily="2" charset="0"/>
              </a:rPr>
            </a:br>
            <a:r>
              <a:rPr lang="en-US" dirty="0">
                <a:solidFill>
                  <a:srgbClr val="5A5AA8"/>
                </a:solidFill>
                <a:latin typeface="Avenir" panose="02000503020000020003" pitchFamily="2" charset="0"/>
              </a:rPr>
              <a:t>x = y = z = 45</a:t>
            </a:r>
          </a:p>
          <a:p>
            <a:pPr lvl="1">
              <a:lnSpc>
                <a:spcPct val="100000"/>
              </a:lnSpc>
            </a:pPr>
            <a:endParaRPr lang="en-US" dirty="0">
              <a:latin typeface="Avenir" panose="02000503020000020003" pitchFamily="2" charset="0"/>
            </a:endParaRPr>
          </a:p>
          <a:p>
            <a:pPr lvl="1">
              <a:lnSpc>
                <a:spcPct val="100000"/>
              </a:lnSpc>
            </a:pPr>
            <a:r>
              <a:rPr lang="en-US" dirty="0">
                <a:latin typeface="Avenir" panose="02000503020000020003" pitchFamily="2" charset="0"/>
              </a:rPr>
              <a:t>Assign </a:t>
            </a:r>
            <a:r>
              <a:rPr lang="en-US" dirty="0">
                <a:solidFill>
                  <a:srgbClr val="5A5AA8"/>
                </a:solidFill>
                <a:latin typeface="Avenir" panose="02000503020000020003" pitchFamily="2" charset="0"/>
              </a:rPr>
              <a:t>multiple</a:t>
            </a:r>
            <a:r>
              <a:rPr lang="en-US" dirty="0">
                <a:latin typeface="Avenir" panose="02000503020000020003" pitchFamily="2" charset="0"/>
              </a:rPr>
              <a:t> values to </a:t>
            </a:r>
            <a:r>
              <a:rPr lang="en-US" dirty="0">
                <a:solidFill>
                  <a:srgbClr val="5A5AA8"/>
                </a:solidFill>
                <a:latin typeface="Avenir" panose="02000503020000020003" pitchFamily="2" charset="0"/>
              </a:rPr>
              <a:t>multiple</a:t>
            </a:r>
            <a:r>
              <a:rPr lang="en-US" dirty="0">
                <a:latin typeface="Avenir" panose="02000503020000020003" pitchFamily="2" charset="0"/>
              </a:rPr>
              <a:t> variables </a:t>
            </a:r>
            <a:r>
              <a:rPr lang="en-US" dirty="0">
                <a:solidFill>
                  <a:srgbClr val="5A5AA8"/>
                </a:solidFill>
                <a:latin typeface="Avenir" panose="02000503020000020003" pitchFamily="2" charset="0"/>
              </a:rPr>
              <a:t>(very pythonic!)</a:t>
            </a:r>
          </a:p>
          <a:p>
            <a:pPr marL="342900" lvl="1" indent="0">
              <a:lnSpc>
                <a:spcPct val="100000"/>
              </a:lnSpc>
              <a:buNone/>
            </a:pPr>
            <a:br>
              <a:rPr lang="en-US" dirty="0">
                <a:latin typeface="Avenir" panose="02000503020000020003" pitchFamily="2" charset="0"/>
              </a:rPr>
            </a:br>
            <a:r>
              <a:rPr lang="en-US" dirty="0">
                <a:solidFill>
                  <a:srgbClr val="5A5AA8"/>
                </a:solidFill>
                <a:latin typeface="Avenir" panose="02000503020000020003" pitchFamily="2" charset="0"/>
              </a:rPr>
              <a:t>x, y, z = 1, 2, 'banana'</a:t>
            </a:r>
          </a:p>
          <a:p>
            <a:pPr lvl="2">
              <a:lnSpc>
                <a:spcPct val="100000"/>
              </a:lnSpc>
            </a:pPr>
            <a:endParaRPr lang="en-US" dirty="0">
              <a:solidFill>
                <a:srgbClr val="92D050"/>
              </a:solidFill>
              <a:latin typeface="Avenir" panose="02000503020000020003" pitchFamily="2" charset="0"/>
            </a:endParaRPr>
          </a:p>
          <a:p>
            <a:pPr lvl="2">
              <a:lnSpc>
                <a:spcPct val="100000"/>
              </a:lnSpc>
            </a:pPr>
            <a:r>
              <a:rPr lang="en-US" dirty="0">
                <a:solidFill>
                  <a:schemeClr val="tx1"/>
                </a:solidFill>
                <a:latin typeface="Avenir" panose="02000503020000020003" pitchFamily="2" charset="0"/>
              </a:rPr>
              <a:t>This is super handy for data structures</a:t>
            </a:r>
            <a:endParaRPr lang="en-US" dirty="0">
              <a:solidFill>
                <a:srgbClr val="FF0000"/>
              </a:solidFill>
              <a:latin typeface="Avenir" panose="02000503020000020003" pitchFamily="2" charset="0"/>
            </a:endParaRPr>
          </a:p>
          <a:p>
            <a:pPr lvl="1">
              <a:lnSpc>
                <a:spcPct val="100000"/>
              </a:lnSpc>
            </a:pPr>
            <a:endParaRPr lang="en-US" dirty="0">
              <a:latin typeface="Avenir" panose="02000503020000020003" pitchFamily="2" charset="0"/>
            </a:endParaRPr>
          </a:p>
          <a:p>
            <a:pPr lvl="1">
              <a:lnSpc>
                <a:spcPct val="100000"/>
              </a:lnSpc>
            </a:pPr>
            <a:endParaRPr lang="en-US" dirty="0">
              <a:latin typeface="Avenir" panose="02000503020000020003" pitchFamily="2" charset="0"/>
            </a:endParaRPr>
          </a:p>
        </p:txBody>
      </p:sp>
      <p:pic>
        <p:nvPicPr>
          <p:cNvPr id="4" name="Picture 3" descr="A picture containing dark, gauge&#10;&#10;Description automatically generated">
            <a:extLst>
              <a:ext uri="{FF2B5EF4-FFF2-40B4-BE49-F238E27FC236}">
                <a16:creationId xmlns:a16="http://schemas.microsoft.com/office/drawing/2014/main" id="{712808EE-9951-9E2D-8475-B384EE9C9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28831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338"/>
            <a:ext cx="10515600" cy="1325563"/>
          </a:xfrm>
        </p:spPr>
        <p:txBody>
          <a:bodyPr>
            <a:normAutofit/>
          </a:bodyPr>
          <a:lstStyle/>
          <a:p>
            <a:pPr algn="ctr"/>
            <a:r>
              <a:rPr lang="en-US" sz="3600" b="1" dirty="0">
                <a:latin typeface="Avenir Black" panose="02000503020000020003" pitchFamily="2" charset="0"/>
              </a:rPr>
              <a:t>Python Assignment Operators</a:t>
            </a:r>
          </a:p>
        </p:txBody>
      </p:sp>
      <p:sp>
        <p:nvSpPr>
          <p:cNvPr id="5" name="Content Placeholder 4"/>
          <p:cNvSpPr>
            <a:spLocks noGrp="1"/>
          </p:cNvSpPr>
          <p:nvPr>
            <p:ph idx="1"/>
          </p:nvPr>
        </p:nvSpPr>
        <p:spPr>
          <a:xfrm>
            <a:off x="838200" y="1476597"/>
            <a:ext cx="10515600" cy="4351338"/>
          </a:xfrm>
        </p:spPr>
        <p:txBody>
          <a:bodyPr/>
          <a:lstStyle/>
          <a:p>
            <a:pPr>
              <a:lnSpc>
                <a:spcPct val="100000"/>
              </a:lnSpc>
            </a:pPr>
            <a:r>
              <a:rPr lang="en-US" sz="2400" dirty="0">
                <a:latin typeface="Avenir" panose="02000503020000020003" pitchFamily="2" charset="0"/>
              </a:rPr>
              <a:t>Python has several augmented operators that allow assignment and operations to be done simultaneously </a:t>
            </a:r>
            <a:r>
              <a:rPr lang="en-US" sz="1600" dirty="0">
                <a:solidFill>
                  <a:srgbClr val="FF0000"/>
                </a:solidFill>
                <a:latin typeface="Avenir" panose="02000503020000020003" pitchFamily="2" charset="0"/>
              </a:rPr>
              <a:t>(but no unary increment or decrement, ++ or -- )</a:t>
            </a:r>
          </a:p>
          <a:p>
            <a:pPr>
              <a:lnSpc>
                <a:spcPct val="100000"/>
              </a:lnSpc>
            </a:pPr>
            <a:endParaRPr lang="en-US" sz="2400" dirty="0">
              <a:latin typeface="Avenir" panose="02000503020000020003" pitchFamily="2" charset="0"/>
            </a:endParaRPr>
          </a:p>
          <a:p>
            <a:pPr marL="0" indent="0">
              <a:lnSpc>
                <a:spcPct val="100000"/>
              </a:lnSpc>
              <a:buNone/>
            </a:pPr>
            <a:endParaRPr lang="en-US" b="1" dirty="0">
              <a:solidFill>
                <a:srgbClr val="FFFF00"/>
              </a:solidFill>
            </a:endParaRPr>
          </a:p>
        </p:txBody>
      </p:sp>
      <p:graphicFrame>
        <p:nvGraphicFramePr>
          <p:cNvPr id="3" name="Table 3">
            <a:extLst>
              <a:ext uri="{FF2B5EF4-FFF2-40B4-BE49-F238E27FC236}">
                <a16:creationId xmlns:a16="http://schemas.microsoft.com/office/drawing/2014/main" id="{0C8ABEAD-5CA2-43F9-9B50-EC857EF2C48F}"/>
              </a:ext>
            </a:extLst>
          </p:cNvPr>
          <p:cNvGraphicFramePr>
            <a:graphicFrameLocks noGrp="1"/>
          </p:cNvGraphicFramePr>
          <p:nvPr>
            <p:extLst>
              <p:ext uri="{D42A27DB-BD31-4B8C-83A1-F6EECF244321}">
                <p14:modId xmlns:p14="http://schemas.microsoft.com/office/powerpoint/2010/main" val="4192006252"/>
              </p:ext>
            </p:extLst>
          </p:nvPr>
        </p:nvGraphicFramePr>
        <p:xfrm>
          <a:off x="2016710" y="2575050"/>
          <a:ext cx="8158579" cy="3566160"/>
        </p:xfrm>
        <a:graphic>
          <a:graphicData uri="http://schemas.openxmlformats.org/drawingml/2006/table">
            <a:tbl>
              <a:tblPr firstRow="1" bandRow="1">
                <a:tableStyleId>{16D9F66E-5EB9-4882-86FB-DCBF35E3C3E4}</a:tableStyleId>
              </a:tblPr>
              <a:tblGrid>
                <a:gridCol w="2401710">
                  <a:extLst>
                    <a:ext uri="{9D8B030D-6E8A-4147-A177-3AD203B41FA5}">
                      <a16:colId xmlns:a16="http://schemas.microsoft.com/office/drawing/2014/main" val="2510028020"/>
                    </a:ext>
                  </a:extLst>
                </a:gridCol>
                <a:gridCol w="2809483">
                  <a:extLst>
                    <a:ext uri="{9D8B030D-6E8A-4147-A177-3AD203B41FA5}">
                      <a16:colId xmlns:a16="http://schemas.microsoft.com/office/drawing/2014/main" val="1398099755"/>
                    </a:ext>
                  </a:extLst>
                </a:gridCol>
                <a:gridCol w="2947386">
                  <a:extLst>
                    <a:ext uri="{9D8B030D-6E8A-4147-A177-3AD203B41FA5}">
                      <a16:colId xmlns:a16="http://schemas.microsoft.com/office/drawing/2014/main" val="582470609"/>
                    </a:ext>
                  </a:extLst>
                </a:gridCol>
              </a:tblGrid>
              <a:tr h="394092">
                <a:tc>
                  <a:txBody>
                    <a:bodyPr/>
                    <a:lstStyle/>
                    <a:p>
                      <a:pPr algn="ctr"/>
                      <a:r>
                        <a:rPr lang="en-US" sz="2000" dirty="0">
                          <a:solidFill>
                            <a:schemeClr val="bg1"/>
                          </a:solidFill>
                        </a:rPr>
                        <a:t>Operator</a:t>
                      </a:r>
                      <a:endParaRPr lang="en-US" sz="2000" dirty="0">
                        <a:solidFill>
                          <a:schemeClr val="bg1"/>
                        </a:solidFill>
                        <a:latin typeface="Consolas" panose="020B0609020204030204" pitchFamily="49" charset="0"/>
                      </a:endParaRPr>
                    </a:p>
                  </a:txBody>
                  <a:tcPr>
                    <a:solidFill>
                      <a:srgbClr val="65BB7B"/>
                    </a:solidFill>
                  </a:tcPr>
                </a:tc>
                <a:tc>
                  <a:txBody>
                    <a:bodyPr/>
                    <a:lstStyle/>
                    <a:p>
                      <a:pPr algn="ctr"/>
                      <a:r>
                        <a:rPr lang="en-US" sz="2000" dirty="0">
                          <a:solidFill>
                            <a:schemeClr val="bg1"/>
                          </a:solidFill>
                        </a:rPr>
                        <a:t>Example</a:t>
                      </a:r>
                      <a:endParaRPr lang="en-US" sz="2000" dirty="0">
                        <a:solidFill>
                          <a:schemeClr val="bg1"/>
                        </a:solidFill>
                        <a:latin typeface="Consolas" panose="020B0609020204030204" pitchFamily="49" charset="0"/>
                      </a:endParaRPr>
                    </a:p>
                  </a:txBody>
                  <a:tcPr>
                    <a:solidFill>
                      <a:srgbClr val="65BB7B"/>
                    </a:solidFill>
                  </a:tcPr>
                </a:tc>
                <a:tc>
                  <a:txBody>
                    <a:bodyPr/>
                    <a:lstStyle/>
                    <a:p>
                      <a:pPr algn="ctr"/>
                      <a:r>
                        <a:rPr lang="en-US" sz="2000" dirty="0">
                          <a:solidFill>
                            <a:schemeClr val="bg1"/>
                          </a:solidFill>
                        </a:rPr>
                        <a:t>Equivalent to</a:t>
                      </a:r>
                      <a:endParaRPr lang="en-US" sz="2000" dirty="0">
                        <a:solidFill>
                          <a:schemeClr val="bg1"/>
                        </a:solidFill>
                        <a:latin typeface="Consolas" panose="020B0609020204030204" pitchFamily="49" charset="0"/>
                      </a:endParaRPr>
                    </a:p>
                  </a:txBody>
                  <a:tcPr>
                    <a:solidFill>
                      <a:srgbClr val="65BB7B"/>
                    </a:solidFill>
                  </a:tcPr>
                </a:tc>
                <a:extLst>
                  <a:ext uri="{0D108BD9-81ED-4DB2-BD59-A6C34878D82A}">
                    <a16:rowId xmlns:a16="http://schemas.microsoft.com/office/drawing/2014/main" val="2916621872"/>
                  </a:ext>
                </a:extLst>
              </a:tr>
              <a:tr h="394092">
                <a:tc>
                  <a:txBody>
                    <a:bodyPr/>
                    <a:lstStyle/>
                    <a:p>
                      <a:pPr algn="ctr"/>
                      <a:r>
                        <a:rPr lang="en-US" sz="2000" dirty="0"/>
                        <a:t>=</a:t>
                      </a:r>
                      <a:endParaRPr lang="en-US" sz="2000" dirty="0">
                        <a:latin typeface="Consolas" panose="020B0609020204030204" pitchFamily="49" charset="0"/>
                      </a:endParaRPr>
                    </a:p>
                  </a:txBody>
                  <a:tcPr>
                    <a:solidFill>
                      <a:srgbClr val="D6EECF"/>
                    </a:solidFill>
                  </a:tcPr>
                </a:tc>
                <a:tc>
                  <a:txBody>
                    <a:bodyPr/>
                    <a:lstStyle/>
                    <a:p>
                      <a:pPr algn="l"/>
                      <a:r>
                        <a:rPr lang="en-US" sz="2000" dirty="0"/>
                        <a:t>x = 5</a:t>
                      </a:r>
                      <a:endParaRPr lang="en-US" sz="2000" dirty="0">
                        <a:latin typeface="Consolas" panose="020B0609020204030204" pitchFamily="49" charset="0"/>
                      </a:endParaRPr>
                    </a:p>
                  </a:txBody>
                  <a:tcPr>
                    <a:solidFill>
                      <a:srgbClr val="D6EECF"/>
                    </a:solidFill>
                  </a:tcPr>
                </a:tc>
                <a:tc>
                  <a:txBody>
                    <a:bodyPr/>
                    <a:lstStyle/>
                    <a:p>
                      <a:pPr algn="l"/>
                      <a:r>
                        <a:rPr lang="en-US" sz="2000" dirty="0"/>
                        <a:t>x = 5</a:t>
                      </a:r>
                      <a:endParaRPr lang="en-US" sz="2000" dirty="0">
                        <a:latin typeface="Consolas" panose="020B0609020204030204" pitchFamily="49" charset="0"/>
                      </a:endParaRPr>
                    </a:p>
                  </a:txBody>
                  <a:tcPr>
                    <a:solidFill>
                      <a:srgbClr val="D6EECF"/>
                    </a:solidFill>
                  </a:tcPr>
                </a:tc>
                <a:extLst>
                  <a:ext uri="{0D108BD9-81ED-4DB2-BD59-A6C34878D82A}">
                    <a16:rowId xmlns:a16="http://schemas.microsoft.com/office/drawing/2014/main" val="4266131656"/>
                  </a:ext>
                </a:extLst>
              </a:tr>
              <a:tr h="394092">
                <a:tc>
                  <a:txBody>
                    <a:bodyPr/>
                    <a:lstStyle/>
                    <a:p>
                      <a:pPr algn="ctr"/>
                      <a:r>
                        <a:rPr lang="en-US" sz="2000" dirty="0"/>
                        <a:t>+=</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chemeClr val="bg1"/>
                    </a:solidFill>
                  </a:tcPr>
                </a:tc>
                <a:extLst>
                  <a:ext uri="{0D108BD9-81ED-4DB2-BD59-A6C34878D82A}">
                    <a16:rowId xmlns:a16="http://schemas.microsoft.com/office/drawing/2014/main" val="1385068699"/>
                  </a:ext>
                </a:extLst>
              </a:tr>
              <a:tr h="394092">
                <a:tc>
                  <a:txBody>
                    <a:bodyPr/>
                    <a:lstStyle/>
                    <a:p>
                      <a:pPr algn="ctr"/>
                      <a:r>
                        <a:rPr lang="en-US" sz="2000" dirty="0"/>
                        <a:t>-=</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rgbClr val="D6EECF"/>
                    </a:solidFill>
                  </a:tcPr>
                </a:tc>
                <a:extLst>
                  <a:ext uri="{0D108BD9-81ED-4DB2-BD59-A6C34878D82A}">
                    <a16:rowId xmlns:a16="http://schemas.microsoft.com/office/drawing/2014/main" val="1800730285"/>
                  </a:ext>
                </a:extLst>
              </a:tr>
              <a:tr h="394092">
                <a:tc>
                  <a:txBody>
                    <a:bodyPr/>
                    <a:lstStyle/>
                    <a:p>
                      <a:pPr algn="ctr"/>
                      <a:r>
                        <a:rPr lang="en-US" sz="2000" dirty="0"/>
                        <a:t>*=</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chemeClr val="bg1"/>
                    </a:solidFill>
                  </a:tcPr>
                </a:tc>
                <a:extLst>
                  <a:ext uri="{0D108BD9-81ED-4DB2-BD59-A6C34878D82A}">
                    <a16:rowId xmlns:a16="http://schemas.microsoft.com/office/drawing/2014/main" val="3958058785"/>
                  </a:ext>
                </a:extLst>
              </a:tr>
              <a:tr h="394092">
                <a:tc>
                  <a:txBody>
                    <a:bodyPr/>
                    <a:lstStyle/>
                    <a:p>
                      <a:pPr algn="ctr"/>
                      <a:r>
                        <a:rPr lang="en-US" sz="2000" dirty="0"/>
                        <a:t>/=</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rgbClr val="D6EECF"/>
                    </a:solidFill>
                  </a:tcPr>
                </a:tc>
                <a:extLst>
                  <a:ext uri="{0D108BD9-81ED-4DB2-BD59-A6C34878D82A}">
                    <a16:rowId xmlns:a16="http://schemas.microsoft.com/office/drawing/2014/main" val="4015621361"/>
                  </a:ext>
                </a:extLst>
              </a:tr>
              <a:tr h="394092">
                <a:tc>
                  <a:txBody>
                    <a:bodyPr/>
                    <a:lstStyle/>
                    <a:p>
                      <a:pPr algn="ctr"/>
                      <a:r>
                        <a:rPr lang="en-US" sz="2000" dirty="0"/>
                        <a:t>%=</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chemeClr val="bg1"/>
                    </a:solidFill>
                  </a:tcPr>
                </a:tc>
                <a:extLst>
                  <a:ext uri="{0D108BD9-81ED-4DB2-BD59-A6C34878D82A}">
                    <a16:rowId xmlns:a16="http://schemas.microsoft.com/office/drawing/2014/main" val="1531922577"/>
                  </a:ext>
                </a:extLst>
              </a:tr>
              <a:tr h="394092">
                <a:tc>
                  <a:txBody>
                    <a:bodyPr/>
                    <a:lstStyle/>
                    <a:p>
                      <a:pPr algn="ctr"/>
                      <a:r>
                        <a:rPr lang="en-US" sz="2000" dirty="0"/>
                        <a:t>//=</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rgbClr val="D6EECF"/>
                    </a:solidFill>
                  </a:tcPr>
                </a:tc>
                <a:extLst>
                  <a:ext uri="{0D108BD9-81ED-4DB2-BD59-A6C34878D82A}">
                    <a16:rowId xmlns:a16="http://schemas.microsoft.com/office/drawing/2014/main" val="2496938971"/>
                  </a:ext>
                </a:extLst>
              </a:tr>
              <a:tr h="394092">
                <a:tc>
                  <a:txBody>
                    <a:bodyPr/>
                    <a:lstStyle/>
                    <a:p>
                      <a:pPr algn="ctr"/>
                      <a:r>
                        <a:rPr lang="en-US" sz="2000" dirty="0"/>
                        <a:t>**=</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chemeClr val="bg1"/>
                    </a:solidFill>
                  </a:tcPr>
                </a:tc>
                <a:extLst>
                  <a:ext uri="{0D108BD9-81ED-4DB2-BD59-A6C34878D82A}">
                    <a16:rowId xmlns:a16="http://schemas.microsoft.com/office/drawing/2014/main" val="822907906"/>
                  </a:ext>
                </a:extLst>
              </a:tr>
            </a:tbl>
          </a:graphicData>
        </a:graphic>
      </p:graphicFrame>
      <p:pic>
        <p:nvPicPr>
          <p:cNvPr id="4" name="Picture 3" descr="A picture containing dark, gauge&#10;&#10;Description automatically generated">
            <a:extLst>
              <a:ext uri="{FF2B5EF4-FFF2-40B4-BE49-F238E27FC236}">
                <a16:creationId xmlns:a16="http://schemas.microsoft.com/office/drawing/2014/main" id="{C856EAEF-1BAE-377B-906B-8CB2FA378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15732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558535"/>
            <a:ext cx="12191999" cy="827416"/>
          </a:xfrm>
        </p:spPr>
        <p:txBody>
          <a:bodyPr>
            <a:normAutofit/>
          </a:bodyPr>
          <a:lstStyle/>
          <a:p>
            <a:pPr algn="ctr"/>
            <a:r>
              <a:rPr lang="en-US" sz="3600" b="1" dirty="0">
                <a:latin typeface="Avenir Black" panose="02000503020000020003" pitchFamily="2" charset="0"/>
                <a:cs typeface="Segoe UI Light" panose="020B0502040204020203" pitchFamily="34" charset="0"/>
              </a:rPr>
              <a:t>Architecture (Interpreted Languages)</a:t>
            </a:r>
          </a:p>
        </p:txBody>
      </p:sp>
      <p:sp>
        <p:nvSpPr>
          <p:cNvPr id="3" name="Rounded Rectangle 2">
            <a:extLst>
              <a:ext uri="{FF2B5EF4-FFF2-40B4-BE49-F238E27FC236}">
                <a16:creationId xmlns:a16="http://schemas.microsoft.com/office/drawing/2014/main" id="{50CC5730-5A28-E7C6-AC77-978E88B01450}"/>
              </a:ext>
            </a:extLst>
          </p:cNvPr>
          <p:cNvSpPr/>
          <p:nvPr/>
        </p:nvSpPr>
        <p:spPr>
          <a:xfrm>
            <a:off x="3493762" y="2153650"/>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EE23EA-5A6A-B717-681F-29DA5336B5CF}"/>
              </a:ext>
            </a:extLst>
          </p:cNvPr>
          <p:cNvSpPr txBox="1"/>
          <p:nvPr/>
        </p:nvSpPr>
        <p:spPr>
          <a:xfrm>
            <a:off x="3493761" y="2278428"/>
            <a:ext cx="1769477" cy="923330"/>
          </a:xfrm>
          <a:prstGeom prst="rect">
            <a:avLst/>
          </a:prstGeom>
          <a:noFill/>
          <a:ln>
            <a:noFill/>
          </a:ln>
        </p:spPr>
        <p:txBody>
          <a:bodyPr wrap="square" rtlCol="0">
            <a:spAutoFit/>
          </a:bodyPr>
          <a:lstStyle/>
          <a:p>
            <a:pPr algn="ctr"/>
            <a:r>
              <a:rPr lang="en-US" dirty="0"/>
              <a:t>Interpreter</a:t>
            </a:r>
          </a:p>
          <a:p>
            <a:pPr algn="ctr"/>
            <a:r>
              <a:rPr lang="en-US" dirty="0"/>
              <a:t>(Often Written in C)</a:t>
            </a:r>
          </a:p>
        </p:txBody>
      </p:sp>
      <p:sp>
        <p:nvSpPr>
          <p:cNvPr id="6" name="Rounded Rectangle 5">
            <a:extLst>
              <a:ext uri="{FF2B5EF4-FFF2-40B4-BE49-F238E27FC236}">
                <a16:creationId xmlns:a16="http://schemas.microsoft.com/office/drawing/2014/main" id="{798D6FA3-3AAE-5F0B-F59C-D2537E9A0FAC}"/>
              </a:ext>
            </a:extLst>
          </p:cNvPr>
          <p:cNvSpPr/>
          <p:nvPr/>
        </p:nvSpPr>
        <p:spPr>
          <a:xfrm>
            <a:off x="6352786" y="2153650"/>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129AB68-D1DC-7E9C-B295-99ADC292D113}"/>
              </a:ext>
            </a:extLst>
          </p:cNvPr>
          <p:cNvSpPr txBox="1"/>
          <p:nvPr/>
        </p:nvSpPr>
        <p:spPr>
          <a:xfrm>
            <a:off x="6352785" y="2227058"/>
            <a:ext cx="1769477" cy="646331"/>
          </a:xfrm>
          <a:prstGeom prst="rect">
            <a:avLst/>
          </a:prstGeom>
          <a:noFill/>
          <a:ln>
            <a:noFill/>
          </a:ln>
        </p:spPr>
        <p:txBody>
          <a:bodyPr wrap="square" rtlCol="0">
            <a:spAutoFit/>
          </a:bodyPr>
          <a:lstStyle/>
          <a:p>
            <a:pPr algn="ctr"/>
            <a:r>
              <a:rPr lang="en-US" dirty="0"/>
              <a:t>CPU Virtual Machine </a:t>
            </a:r>
          </a:p>
        </p:txBody>
      </p:sp>
      <p:sp>
        <p:nvSpPr>
          <p:cNvPr id="8" name="Rounded Rectangle 7">
            <a:extLst>
              <a:ext uri="{FF2B5EF4-FFF2-40B4-BE49-F238E27FC236}">
                <a16:creationId xmlns:a16="http://schemas.microsoft.com/office/drawing/2014/main" id="{9F493F9C-6FEA-5110-2A02-E8ED9874E1D6}"/>
              </a:ext>
            </a:extLst>
          </p:cNvPr>
          <p:cNvSpPr/>
          <p:nvPr/>
        </p:nvSpPr>
        <p:spPr>
          <a:xfrm>
            <a:off x="9450005" y="2153650"/>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A13EE29-40FE-C065-64C8-ABBDEC8DD793}"/>
              </a:ext>
            </a:extLst>
          </p:cNvPr>
          <p:cNvSpPr txBox="1"/>
          <p:nvPr/>
        </p:nvSpPr>
        <p:spPr>
          <a:xfrm>
            <a:off x="9450004" y="2263634"/>
            <a:ext cx="1769477" cy="923330"/>
          </a:xfrm>
          <a:prstGeom prst="rect">
            <a:avLst/>
          </a:prstGeom>
          <a:noFill/>
          <a:ln>
            <a:noFill/>
          </a:ln>
        </p:spPr>
        <p:txBody>
          <a:bodyPr wrap="square" rtlCol="0">
            <a:spAutoFit/>
          </a:bodyPr>
          <a:lstStyle/>
          <a:p>
            <a:pPr algn="ctr"/>
            <a:r>
              <a:rPr lang="en-US" dirty="0"/>
              <a:t>CPU Speaks </a:t>
            </a:r>
          </a:p>
          <a:p>
            <a:pPr algn="ctr"/>
            <a:r>
              <a:rPr lang="en-US" dirty="0"/>
              <a:t>Binary Bits </a:t>
            </a:r>
          </a:p>
          <a:p>
            <a:pPr algn="ctr"/>
            <a:r>
              <a:rPr lang="en-US" dirty="0"/>
              <a:t>&amp; Bytes</a:t>
            </a:r>
          </a:p>
        </p:txBody>
      </p:sp>
      <p:sp>
        <p:nvSpPr>
          <p:cNvPr id="10" name="TextBox 9">
            <a:extLst>
              <a:ext uri="{FF2B5EF4-FFF2-40B4-BE49-F238E27FC236}">
                <a16:creationId xmlns:a16="http://schemas.microsoft.com/office/drawing/2014/main" id="{A2B37971-EE36-25E0-BDCF-D20B1E4D115F}"/>
              </a:ext>
            </a:extLst>
          </p:cNvPr>
          <p:cNvSpPr txBox="1"/>
          <p:nvPr/>
        </p:nvSpPr>
        <p:spPr>
          <a:xfrm>
            <a:off x="533606" y="2904463"/>
            <a:ext cx="1769477" cy="369332"/>
          </a:xfrm>
          <a:prstGeom prst="rect">
            <a:avLst/>
          </a:prstGeom>
          <a:noFill/>
          <a:ln>
            <a:noFill/>
          </a:ln>
        </p:spPr>
        <p:txBody>
          <a:bodyPr wrap="square" rtlCol="0">
            <a:spAutoFit/>
          </a:bodyPr>
          <a:lstStyle/>
          <a:p>
            <a:pPr algn="ctr"/>
            <a:r>
              <a:rPr lang="en-US" dirty="0"/>
              <a:t>&gt;&gt;&gt; </a:t>
            </a:r>
            <a:r>
              <a:rPr lang="en-US" dirty="0" err="1"/>
              <a:t>Cmd</a:t>
            </a:r>
            <a:r>
              <a:rPr lang="en-US" dirty="0"/>
              <a:t> Line</a:t>
            </a:r>
          </a:p>
        </p:txBody>
      </p:sp>
      <p:sp>
        <p:nvSpPr>
          <p:cNvPr id="11" name="Rounded Rectangle 10">
            <a:extLst>
              <a:ext uri="{FF2B5EF4-FFF2-40B4-BE49-F238E27FC236}">
                <a16:creationId xmlns:a16="http://schemas.microsoft.com/office/drawing/2014/main" id="{026893B1-2E6C-774E-0892-8F12255C0E58}"/>
              </a:ext>
            </a:extLst>
          </p:cNvPr>
          <p:cNvSpPr/>
          <p:nvPr/>
        </p:nvSpPr>
        <p:spPr>
          <a:xfrm>
            <a:off x="6700708" y="2836813"/>
            <a:ext cx="1086725" cy="386984"/>
          </a:xfrm>
          <a:prstGeom prst="roundRect">
            <a:avLst/>
          </a:prstGeom>
          <a:solidFill>
            <a:srgbClr val="D6EECF"/>
          </a:solidFill>
          <a:ln w="1905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C91C611-7E49-1352-0FD7-4866C6477DBE}"/>
              </a:ext>
            </a:extLst>
          </p:cNvPr>
          <p:cNvSpPr txBox="1"/>
          <p:nvPr/>
        </p:nvSpPr>
        <p:spPr>
          <a:xfrm>
            <a:off x="6359331" y="2866995"/>
            <a:ext cx="1769477" cy="338554"/>
          </a:xfrm>
          <a:prstGeom prst="rect">
            <a:avLst/>
          </a:prstGeom>
          <a:noFill/>
          <a:ln>
            <a:noFill/>
          </a:ln>
        </p:spPr>
        <p:txBody>
          <a:bodyPr wrap="square" rtlCol="0">
            <a:spAutoFit/>
          </a:bodyPr>
          <a:lstStyle/>
          <a:p>
            <a:pPr algn="ctr"/>
            <a:r>
              <a:rPr lang="en-US" sz="1600" dirty="0"/>
              <a:t>ByteCode</a:t>
            </a:r>
          </a:p>
        </p:txBody>
      </p:sp>
      <p:sp>
        <p:nvSpPr>
          <p:cNvPr id="14" name="Down Arrow 13">
            <a:extLst>
              <a:ext uri="{FF2B5EF4-FFF2-40B4-BE49-F238E27FC236}">
                <a16:creationId xmlns:a16="http://schemas.microsoft.com/office/drawing/2014/main" id="{19A1D522-D81C-35CF-198B-F9BB4970A3A7}"/>
              </a:ext>
            </a:extLst>
          </p:cNvPr>
          <p:cNvSpPr/>
          <p:nvPr/>
        </p:nvSpPr>
        <p:spPr>
          <a:xfrm rot="16200000">
            <a:off x="5884141" y="2370396"/>
            <a:ext cx="195666" cy="1437468"/>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own Arrow 14">
            <a:extLst>
              <a:ext uri="{FF2B5EF4-FFF2-40B4-BE49-F238E27FC236}">
                <a16:creationId xmlns:a16="http://schemas.microsoft.com/office/drawing/2014/main" id="{B137F2F3-82C1-515A-C7CC-DCCB7EFAEC10}"/>
              </a:ext>
            </a:extLst>
          </p:cNvPr>
          <p:cNvSpPr/>
          <p:nvPr/>
        </p:nvSpPr>
        <p:spPr>
          <a:xfrm rot="16200000">
            <a:off x="8690722" y="2435928"/>
            <a:ext cx="210462" cy="132119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own Arrow 15">
            <a:extLst>
              <a:ext uri="{FF2B5EF4-FFF2-40B4-BE49-F238E27FC236}">
                <a16:creationId xmlns:a16="http://schemas.microsoft.com/office/drawing/2014/main" id="{CB8040AC-F8CB-2701-B2BC-C3E4C29F48FD}"/>
              </a:ext>
            </a:extLst>
          </p:cNvPr>
          <p:cNvSpPr/>
          <p:nvPr/>
        </p:nvSpPr>
        <p:spPr>
          <a:xfrm rot="16200000">
            <a:off x="2734480" y="2454209"/>
            <a:ext cx="210462" cy="132119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F0C406B0-3511-FADD-9E14-B412E0F14D01}"/>
              </a:ext>
            </a:extLst>
          </p:cNvPr>
          <p:cNvSpPr/>
          <p:nvPr/>
        </p:nvSpPr>
        <p:spPr>
          <a:xfrm>
            <a:off x="3513254" y="3976421"/>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C9BD32D-1687-0922-3BC2-1C24D8EE47F2}"/>
              </a:ext>
            </a:extLst>
          </p:cNvPr>
          <p:cNvSpPr txBox="1"/>
          <p:nvPr/>
        </p:nvSpPr>
        <p:spPr>
          <a:xfrm>
            <a:off x="3513253" y="4271303"/>
            <a:ext cx="1769477" cy="646331"/>
          </a:xfrm>
          <a:prstGeom prst="rect">
            <a:avLst/>
          </a:prstGeom>
          <a:noFill/>
          <a:ln>
            <a:noFill/>
          </a:ln>
        </p:spPr>
        <p:txBody>
          <a:bodyPr wrap="square" rtlCol="0">
            <a:spAutoFit/>
          </a:bodyPr>
          <a:lstStyle/>
          <a:p>
            <a:pPr algn="ctr"/>
            <a:r>
              <a:rPr lang="en-US" dirty="0"/>
              <a:t>C / C++ </a:t>
            </a:r>
          </a:p>
          <a:p>
            <a:pPr algn="ctr"/>
            <a:r>
              <a:rPr lang="en-US" dirty="0"/>
              <a:t>Compiler</a:t>
            </a:r>
          </a:p>
        </p:txBody>
      </p:sp>
      <p:sp>
        <p:nvSpPr>
          <p:cNvPr id="19" name="Rounded Rectangle 18">
            <a:extLst>
              <a:ext uri="{FF2B5EF4-FFF2-40B4-BE49-F238E27FC236}">
                <a16:creationId xmlns:a16="http://schemas.microsoft.com/office/drawing/2014/main" id="{8866D8A4-EA95-7890-DCBD-1FE5AEAF81B5}"/>
              </a:ext>
            </a:extLst>
          </p:cNvPr>
          <p:cNvSpPr/>
          <p:nvPr/>
        </p:nvSpPr>
        <p:spPr>
          <a:xfrm>
            <a:off x="6372278" y="3976421"/>
            <a:ext cx="1769477" cy="1143299"/>
          </a:xfrm>
          <a:prstGeom prst="roundRect">
            <a:avLst/>
          </a:prstGeom>
          <a:solidFill>
            <a:srgbClr val="D6EECF"/>
          </a:solidFill>
          <a:ln w="1905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E2AA55F-88B7-CA3F-F331-BFF42BADBE68}"/>
              </a:ext>
            </a:extLst>
          </p:cNvPr>
          <p:cNvSpPr txBox="1"/>
          <p:nvPr/>
        </p:nvSpPr>
        <p:spPr>
          <a:xfrm>
            <a:off x="6372278" y="4363404"/>
            <a:ext cx="1769477" cy="369332"/>
          </a:xfrm>
          <a:prstGeom prst="rect">
            <a:avLst/>
          </a:prstGeom>
          <a:noFill/>
          <a:ln>
            <a:noFill/>
          </a:ln>
        </p:spPr>
        <p:txBody>
          <a:bodyPr wrap="square" rtlCol="0">
            <a:spAutoFit/>
          </a:bodyPr>
          <a:lstStyle/>
          <a:p>
            <a:pPr algn="ctr"/>
            <a:r>
              <a:rPr lang="en-US" dirty="0"/>
              <a:t>Executable</a:t>
            </a:r>
          </a:p>
        </p:txBody>
      </p:sp>
      <p:sp>
        <p:nvSpPr>
          <p:cNvPr id="21" name="Rounded Rectangle 20">
            <a:extLst>
              <a:ext uri="{FF2B5EF4-FFF2-40B4-BE49-F238E27FC236}">
                <a16:creationId xmlns:a16="http://schemas.microsoft.com/office/drawing/2014/main" id="{5A66A7DA-B5CC-F417-32A4-3D7DD7E8E641}"/>
              </a:ext>
            </a:extLst>
          </p:cNvPr>
          <p:cNvSpPr/>
          <p:nvPr/>
        </p:nvSpPr>
        <p:spPr>
          <a:xfrm>
            <a:off x="9469497" y="3976421"/>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FE59C1-B24F-089F-73DD-F37AEAF00EC8}"/>
              </a:ext>
            </a:extLst>
          </p:cNvPr>
          <p:cNvSpPr txBox="1"/>
          <p:nvPr/>
        </p:nvSpPr>
        <p:spPr>
          <a:xfrm>
            <a:off x="9469496" y="4086405"/>
            <a:ext cx="1769477" cy="923330"/>
          </a:xfrm>
          <a:prstGeom prst="rect">
            <a:avLst/>
          </a:prstGeom>
          <a:noFill/>
          <a:ln>
            <a:noFill/>
          </a:ln>
        </p:spPr>
        <p:txBody>
          <a:bodyPr wrap="square" rtlCol="0">
            <a:spAutoFit/>
          </a:bodyPr>
          <a:lstStyle/>
          <a:p>
            <a:pPr algn="ctr"/>
            <a:r>
              <a:rPr lang="en-US" dirty="0"/>
              <a:t>CPU Speaks </a:t>
            </a:r>
          </a:p>
          <a:p>
            <a:pPr algn="ctr"/>
            <a:r>
              <a:rPr lang="en-US" dirty="0"/>
              <a:t>Binary Bits </a:t>
            </a:r>
          </a:p>
          <a:p>
            <a:pPr algn="ctr"/>
            <a:r>
              <a:rPr lang="en-US" dirty="0"/>
              <a:t>&amp; Bytes</a:t>
            </a:r>
          </a:p>
        </p:txBody>
      </p:sp>
      <p:sp>
        <p:nvSpPr>
          <p:cNvPr id="23" name="TextBox 22">
            <a:extLst>
              <a:ext uri="{FF2B5EF4-FFF2-40B4-BE49-F238E27FC236}">
                <a16:creationId xmlns:a16="http://schemas.microsoft.com/office/drawing/2014/main" id="{75EF32C9-4822-94CB-AD74-A30959DD1509}"/>
              </a:ext>
            </a:extLst>
          </p:cNvPr>
          <p:cNvSpPr txBox="1"/>
          <p:nvPr/>
        </p:nvSpPr>
        <p:spPr>
          <a:xfrm>
            <a:off x="435674" y="4734631"/>
            <a:ext cx="1769477" cy="369332"/>
          </a:xfrm>
          <a:prstGeom prst="rect">
            <a:avLst/>
          </a:prstGeom>
          <a:noFill/>
          <a:ln>
            <a:noFill/>
          </a:ln>
        </p:spPr>
        <p:txBody>
          <a:bodyPr wrap="square" rtlCol="0">
            <a:spAutoFit/>
          </a:bodyPr>
          <a:lstStyle/>
          <a:p>
            <a:pPr algn="ctr"/>
            <a:r>
              <a:rPr lang="en-US" dirty="0"/>
              <a:t>C Source File(s)</a:t>
            </a:r>
          </a:p>
        </p:txBody>
      </p:sp>
      <p:sp>
        <p:nvSpPr>
          <p:cNvPr id="26" name="Down Arrow 25">
            <a:extLst>
              <a:ext uri="{FF2B5EF4-FFF2-40B4-BE49-F238E27FC236}">
                <a16:creationId xmlns:a16="http://schemas.microsoft.com/office/drawing/2014/main" id="{0F9A18C2-A4E7-BED0-4DB1-DFD9F7A6D460}"/>
              </a:ext>
            </a:extLst>
          </p:cNvPr>
          <p:cNvSpPr/>
          <p:nvPr/>
        </p:nvSpPr>
        <p:spPr>
          <a:xfrm rot="16200000">
            <a:off x="5729671" y="4367128"/>
            <a:ext cx="195667" cy="1089545"/>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Down Arrow 26">
            <a:extLst>
              <a:ext uri="{FF2B5EF4-FFF2-40B4-BE49-F238E27FC236}">
                <a16:creationId xmlns:a16="http://schemas.microsoft.com/office/drawing/2014/main" id="{878E7D01-0284-7669-B73C-F433E6E74696}"/>
              </a:ext>
            </a:extLst>
          </p:cNvPr>
          <p:cNvSpPr/>
          <p:nvPr/>
        </p:nvSpPr>
        <p:spPr>
          <a:xfrm rot="16200000">
            <a:off x="8710214" y="4258699"/>
            <a:ext cx="210462" cy="132119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Down Arrow 27">
            <a:extLst>
              <a:ext uri="{FF2B5EF4-FFF2-40B4-BE49-F238E27FC236}">
                <a16:creationId xmlns:a16="http://schemas.microsoft.com/office/drawing/2014/main" id="{5D02E848-836C-5DEF-0541-33ECF2068E61}"/>
              </a:ext>
            </a:extLst>
          </p:cNvPr>
          <p:cNvSpPr/>
          <p:nvPr/>
        </p:nvSpPr>
        <p:spPr>
          <a:xfrm rot="16200000">
            <a:off x="2753972" y="4276980"/>
            <a:ext cx="210462" cy="132119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dark, gauge&#10;&#10;Description automatically generated">
            <a:extLst>
              <a:ext uri="{FF2B5EF4-FFF2-40B4-BE49-F238E27FC236}">
                <a16:creationId xmlns:a16="http://schemas.microsoft.com/office/drawing/2014/main" id="{BBA9BAE0-A94F-03A3-0249-6F2041D8B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7919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938405" y="5215489"/>
            <a:ext cx="10515600" cy="670560"/>
          </a:xfrm>
        </p:spPr>
        <p:txBody>
          <a:bodyPr>
            <a:normAutofit/>
          </a:bodyPr>
          <a:lstStyle/>
          <a:p>
            <a:r>
              <a:rPr lang="en-US" sz="2800" dirty="0" err="1">
                <a:latin typeface="Avenir" panose="02000503020000020003" pitchFamily="2" charset="0"/>
                <a:cs typeface="Segoe UI" panose="020B0502040204020203" pitchFamily="34" charset="0"/>
              </a:rPr>
              <a:t>DataTypes</a:t>
            </a:r>
            <a:endParaRPr lang="en-US" sz="2800" dirty="0">
              <a:latin typeface="Avenir" panose="02000503020000020003" pitchFamily="2" charset="0"/>
              <a:cs typeface="Segoe UI" panose="020B0502040204020203" pitchFamily="34" charset="0"/>
            </a:endParaRPr>
          </a:p>
        </p:txBody>
      </p:sp>
      <p:pic>
        <p:nvPicPr>
          <p:cNvPr id="4" name="Graphic 3">
            <a:extLst>
              <a:ext uri="{FF2B5EF4-FFF2-40B4-BE49-F238E27FC236}">
                <a16:creationId xmlns:a16="http://schemas.microsoft.com/office/drawing/2014/main" id="{B2A0444D-0A92-54C9-566B-D3AF6833AA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BA357CCD-925C-D7A4-9FBC-60A54148EE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378963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4" name="Straight Connector 1023">
            <a:extLst>
              <a:ext uri="{FF2B5EF4-FFF2-40B4-BE49-F238E27FC236}">
                <a16:creationId xmlns:a16="http://schemas.microsoft.com/office/drawing/2014/main" id="{B1FDB0DF-ADD1-1BD3-362E-C72BA27CA0C8}"/>
              </a:ext>
            </a:extLst>
          </p:cNvPr>
          <p:cNvCxnSpPr>
            <a:cxnSpLocks/>
          </p:cNvCxnSpPr>
          <p:nvPr/>
        </p:nvCxnSpPr>
        <p:spPr>
          <a:xfrm>
            <a:off x="4621087" y="3438167"/>
            <a:ext cx="616372"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55721248-644C-B83A-0D0B-2DDB9D1629A8}"/>
              </a:ext>
            </a:extLst>
          </p:cNvPr>
          <p:cNvCxnSpPr>
            <a:cxnSpLocks/>
            <a:endCxn id="7" idx="1"/>
          </p:cNvCxnSpPr>
          <p:nvPr/>
        </p:nvCxnSpPr>
        <p:spPr>
          <a:xfrm flipV="1">
            <a:off x="4643293" y="2689285"/>
            <a:ext cx="479449" cy="73186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BF2223FD-6FB1-9F20-611A-7F45FCB5DD32}"/>
              </a:ext>
            </a:extLst>
          </p:cNvPr>
          <p:cNvGrpSpPr/>
          <p:nvPr/>
        </p:nvGrpSpPr>
        <p:grpSpPr>
          <a:xfrm>
            <a:off x="6422561" y="4053771"/>
            <a:ext cx="539413" cy="1541128"/>
            <a:chOff x="7409794" y="987333"/>
            <a:chExt cx="539413" cy="1541128"/>
          </a:xfrm>
        </p:grpSpPr>
        <p:cxnSp>
          <p:nvCxnSpPr>
            <p:cNvPr id="61" name="Straight Connector 60">
              <a:extLst>
                <a:ext uri="{FF2B5EF4-FFF2-40B4-BE49-F238E27FC236}">
                  <a16:creationId xmlns:a16="http://schemas.microsoft.com/office/drawing/2014/main" id="{DC555271-B91E-3FEC-3DB7-FF4A0C5AAEAA}"/>
                </a:ext>
              </a:extLst>
            </p:cNvPr>
            <p:cNvCxnSpPr>
              <a:cxnSpLocks/>
            </p:cNvCxnSpPr>
            <p:nvPr/>
          </p:nvCxnSpPr>
          <p:spPr>
            <a:xfrm flipV="1">
              <a:off x="7430814" y="987333"/>
              <a:ext cx="518393" cy="765725"/>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A51A3ED-504E-D947-536C-893AB5409BA0}"/>
                </a:ext>
              </a:extLst>
            </p:cNvPr>
            <p:cNvCxnSpPr>
              <a:cxnSpLocks/>
            </p:cNvCxnSpPr>
            <p:nvPr/>
          </p:nvCxnSpPr>
          <p:spPr>
            <a:xfrm>
              <a:off x="7409794" y="1774457"/>
              <a:ext cx="539413"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389275F-C0B9-8307-7D79-79DA98F5D315}"/>
                </a:ext>
              </a:extLst>
            </p:cNvPr>
            <p:cNvCxnSpPr>
              <a:cxnSpLocks/>
            </p:cNvCxnSpPr>
            <p:nvPr/>
          </p:nvCxnSpPr>
          <p:spPr>
            <a:xfrm>
              <a:off x="7410869" y="1757158"/>
              <a:ext cx="517667" cy="771303"/>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59578355-2F39-AB11-BFEF-6C7873913A06}"/>
              </a:ext>
            </a:extLst>
          </p:cNvPr>
          <p:cNvGrpSpPr/>
          <p:nvPr/>
        </p:nvGrpSpPr>
        <p:grpSpPr>
          <a:xfrm>
            <a:off x="6382901" y="1263133"/>
            <a:ext cx="539413" cy="1541128"/>
            <a:chOff x="7409794" y="987333"/>
            <a:chExt cx="539413" cy="1541128"/>
          </a:xfrm>
        </p:grpSpPr>
        <p:cxnSp>
          <p:nvCxnSpPr>
            <p:cNvPr id="51" name="Straight Connector 50">
              <a:extLst>
                <a:ext uri="{FF2B5EF4-FFF2-40B4-BE49-F238E27FC236}">
                  <a16:creationId xmlns:a16="http://schemas.microsoft.com/office/drawing/2014/main" id="{BB7D9168-AA9A-0599-ACE7-487DB1F009CD}"/>
                </a:ext>
              </a:extLst>
            </p:cNvPr>
            <p:cNvCxnSpPr>
              <a:cxnSpLocks/>
            </p:cNvCxnSpPr>
            <p:nvPr/>
          </p:nvCxnSpPr>
          <p:spPr>
            <a:xfrm flipV="1">
              <a:off x="7430814" y="987333"/>
              <a:ext cx="518393" cy="765725"/>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72554E8-F635-7515-4466-451B1C8F203F}"/>
                </a:ext>
              </a:extLst>
            </p:cNvPr>
            <p:cNvCxnSpPr>
              <a:cxnSpLocks/>
            </p:cNvCxnSpPr>
            <p:nvPr/>
          </p:nvCxnSpPr>
          <p:spPr>
            <a:xfrm>
              <a:off x="7409794" y="1774457"/>
              <a:ext cx="539413"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A48073-7216-86B6-D7DF-1CADA3813E38}"/>
                </a:ext>
              </a:extLst>
            </p:cNvPr>
            <p:cNvCxnSpPr>
              <a:cxnSpLocks/>
            </p:cNvCxnSpPr>
            <p:nvPr/>
          </p:nvCxnSpPr>
          <p:spPr>
            <a:xfrm>
              <a:off x="7410869" y="1757158"/>
              <a:ext cx="517667" cy="771303"/>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296608F5-1CF0-F11E-1138-C686F4249DF6}"/>
              </a:ext>
            </a:extLst>
          </p:cNvPr>
          <p:cNvGrpSpPr/>
          <p:nvPr/>
        </p:nvGrpSpPr>
        <p:grpSpPr>
          <a:xfrm>
            <a:off x="3568027" y="1975956"/>
            <a:ext cx="1589447" cy="2844492"/>
            <a:chOff x="4604347" y="1700156"/>
            <a:chExt cx="1589447" cy="2844492"/>
          </a:xfrm>
        </p:grpSpPr>
        <p:cxnSp>
          <p:nvCxnSpPr>
            <p:cNvPr id="38" name="Straight Connector 37">
              <a:extLst>
                <a:ext uri="{FF2B5EF4-FFF2-40B4-BE49-F238E27FC236}">
                  <a16:creationId xmlns:a16="http://schemas.microsoft.com/office/drawing/2014/main" id="{4286C976-29B7-992E-227F-1F6C6EEA3EB7}"/>
                </a:ext>
              </a:extLst>
            </p:cNvPr>
            <p:cNvCxnSpPr>
              <a:stCxn id="4" idx="3"/>
            </p:cNvCxnSpPr>
            <p:nvPr/>
          </p:nvCxnSpPr>
          <p:spPr>
            <a:xfrm>
              <a:off x="4604347" y="3429000"/>
              <a:ext cx="518393" cy="9834"/>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24170C-F745-40D3-9925-9CD14CF8F192}"/>
                </a:ext>
              </a:extLst>
            </p:cNvPr>
            <p:cNvCxnSpPr>
              <a:cxnSpLocks/>
              <a:endCxn id="7" idx="1"/>
            </p:cNvCxnSpPr>
            <p:nvPr/>
          </p:nvCxnSpPr>
          <p:spPr>
            <a:xfrm flipV="1">
              <a:off x="4621717" y="2689285"/>
              <a:ext cx="501025" cy="73186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954828C-3EF2-C1E3-3C1C-0E394693AB70}"/>
                </a:ext>
              </a:extLst>
            </p:cNvPr>
            <p:cNvCxnSpPr>
              <a:cxnSpLocks/>
            </p:cNvCxnSpPr>
            <p:nvPr/>
          </p:nvCxnSpPr>
          <p:spPr>
            <a:xfrm flipV="1">
              <a:off x="5658035" y="1700156"/>
              <a:ext cx="528906" cy="1445189"/>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C2F0CE-C5BC-33A2-6D70-5C47B9955F34}"/>
                </a:ext>
              </a:extLst>
            </p:cNvPr>
            <p:cNvCxnSpPr>
              <a:cxnSpLocks/>
            </p:cNvCxnSpPr>
            <p:nvPr/>
          </p:nvCxnSpPr>
          <p:spPr>
            <a:xfrm>
              <a:off x="5651174" y="3144355"/>
              <a:ext cx="525253" cy="646109"/>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9BFE61-49B2-1DAA-2C50-B171C198F0E9}"/>
                </a:ext>
              </a:extLst>
            </p:cNvPr>
            <p:cNvCxnSpPr>
              <a:cxnSpLocks/>
            </p:cNvCxnSpPr>
            <p:nvPr/>
          </p:nvCxnSpPr>
          <p:spPr>
            <a:xfrm>
              <a:off x="5643027" y="3134956"/>
              <a:ext cx="550767" cy="1409692"/>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F50F8AC9-95AC-1E52-3638-26075703B1A5}"/>
              </a:ext>
            </a:extLst>
          </p:cNvPr>
          <p:cNvGrpSpPr/>
          <p:nvPr/>
        </p:nvGrpSpPr>
        <p:grpSpPr>
          <a:xfrm>
            <a:off x="2834871" y="924314"/>
            <a:ext cx="5349768" cy="4990228"/>
            <a:chOff x="3871191" y="648514"/>
            <a:chExt cx="5349768" cy="4990228"/>
          </a:xfrm>
        </p:grpSpPr>
        <p:sp>
          <p:nvSpPr>
            <p:cNvPr id="2" name="Rounded Rectangle 1">
              <a:extLst>
                <a:ext uri="{FF2B5EF4-FFF2-40B4-BE49-F238E27FC236}">
                  <a16:creationId xmlns:a16="http://schemas.microsoft.com/office/drawing/2014/main" id="{13B60708-A37F-C9BE-AC55-918999C6782A}"/>
                </a:ext>
              </a:extLst>
            </p:cNvPr>
            <p:cNvSpPr/>
            <p:nvPr/>
          </p:nvSpPr>
          <p:spPr>
            <a:xfrm>
              <a:off x="3871191" y="2732091"/>
              <a:ext cx="1769477" cy="830317"/>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20388BAE-D4BD-36D4-623A-10866D235072}"/>
                </a:ext>
              </a:extLst>
            </p:cNvPr>
            <p:cNvSpPr/>
            <p:nvPr/>
          </p:nvSpPr>
          <p:spPr>
            <a:xfrm>
              <a:off x="6159062" y="1457615"/>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8B888D2D-3CDD-64D3-A3B0-D1D83A29903A}"/>
                </a:ext>
              </a:extLst>
            </p:cNvPr>
            <p:cNvSpPr/>
            <p:nvPr/>
          </p:nvSpPr>
          <p:spPr>
            <a:xfrm>
              <a:off x="6159062" y="2128351"/>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B98ECA9-1675-892B-9F51-C7E4E81A94AF}"/>
                </a:ext>
              </a:extLst>
            </p:cNvPr>
            <p:cNvSpPr/>
            <p:nvPr/>
          </p:nvSpPr>
          <p:spPr>
            <a:xfrm>
              <a:off x="6159062" y="2799087"/>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12FE2CDD-0955-487E-400C-6DA5B56ACD61}"/>
                </a:ext>
              </a:extLst>
            </p:cNvPr>
            <p:cNvSpPr/>
            <p:nvPr/>
          </p:nvSpPr>
          <p:spPr>
            <a:xfrm>
              <a:off x="6159062" y="3469823"/>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C9EDE844-AC26-4EBF-CBBF-6A5DF12197D5}"/>
                </a:ext>
              </a:extLst>
            </p:cNvPr>
            <p:cNvSpPr/>
            <p:nvPr/>
          </p:nvSpPr>
          <p:spPr>
            <a:xfrm>
              <a:off x="6186941" y="4231860"/>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0EDEDC9-3523-C6C9-B2F3-657204CD0247}"/>
                </a:ext>
              </a:extLst>
            </p:cNvPr>
            <p:cNvSpPr/>
            <p:nvPr/>
          </p:nvSpPr>
          <p:spPr>
            <a:xfrm>
              <a:off x="7928539" y="648514"/>
              <a:ext cx="1271752" cy="708633"/>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4D13D144-07F7-772C-0C9E-77C1D618BE66}"/>
                </a:ext>
              </a:extLst>
            </p:cNvPr>
            <p:cNvSpPr/>
            <p:nvPr/>
          </p:nvSpPr>
          <p:spPr>
            <a:xfrm>
              <a:off x="7928539" y="1457615"/>
              <a:ext cx="1271752" cy="652614"/>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0A242E3B-CD3F-7ADC-64B7-D5883B71BC11}"/>
                </a:ext>
              </a:extLst>
            </p:cNvPr>
            <p:cNvSpPr/>
            <p:nvPr/>
          </p:nvSpPr>
          <p:spPr>
            <a:xfrm>
              <a:off x="7928539" y="2210697"/>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95CC9436-1A6C-1FAF-1671-3A0E9CC13EAE}"/>
                </a:ext>
              </a:extLst>
            </p:cNvPr>
            <p:cNvSpPr/>
            <p:nvPr/>
          </p:nvSpPr>
          <p:spPr>
            <a:xfrm>
              <a:off x="7949207" y="3403522"/>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A16FA9D-568A-E49A-358D-FC19919F9B47}"/>
                </a:ext>
              </a:extLst>
            </p:cNvPr>
            <p:cNvSpPr/>
            <p:nvPr/>
          </p:nvSpPr>
          <p:spPr>
            <a:xfrm>
              <a:off x="7949207" y="4148171"/>
              <a:ext cx="1271752" cy="655349"/>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AF1D5F4E-713A-AE53-09F7-B57D8EC17789}"/>
                </a:ext>
              </a:extLst>
            </p:cNvPr>
            <p:cNvSpPr/>
            <p:nvPr/>
          </p:nvSpPr>
          <p:spPr>
            <a:xfrm>
              <a:off x="7949207" y="4965313"/>
              <a:ext cx="1271752" cy="673429"/>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A187EEFE-7DF5-468D-A426-71737BD128AA}"/>
              </a:ext>
            </a:extLst>
          </p:cNvPr>
          <p:cNvSpPr txBox="1"/>
          <p:nvPr/>
        </p:nvSpPr>
        <p:spPr>
          <a:xfrm>
            <a:off x="0" y="6550223"/>
            <a:ext cx="121920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https://pynative.com/python-data-types/</a:t>
            </a:r>
          </a:p>
        </p:txBody>
      </p:sp>
      <p:sp>
        <p:nvSpPr>
          <p:cNvPr id="4" name="TextBox 3">
            <a:extLst>
              <a:ext uri="{FF2B5EF4-FFF2-40B4-BE49-F238E27FC236}">
                <a16:creationId xmlns:a16="http://schemas.microsoft.com/office/drawing/2014/main" id="{CD17AC0A-94C7-E8C3-E294-2EAC35F76350}"/>
              </a:ext>
            </a:extLst>
          </p:cNvPr>
          <p:cNvSpPr txBox="1"/>
          <p:nvPr/>
        </p:nvSpPr>
        <p:spPr>
          <a:xfrm>
            <a:off x="2834870" y="3075057"/>
            <a:ext cx="1769477" cy="707886"/>
          </a:xfrm>
          <a:prstGeom prst="rect">
            <a:avLst/>
          </a:prstGeom>
          <a:noFill/>
          <a:ln>
            <a:noFill/>
          </a:ln>
        </p:spPr>
        <p:txBody>
          <a:bodyPr wrap="square" rtlCol="0">
            <a:spAutoFit/>
          </a:bodyPr>
          <a:lstStyle/>
          <a:p>
            <a:pPr algn="ctr"/>
            <a:r>
              <a:rPr lang="en-US" sz="2000" dirty="0"/>
              <a:t>Python Data</a:t>
            </a:r>
          </a:p>
          <a:p>
            <a:pPr algn="ctr"/>
            <a:r>
              <a:rPr lang="en-US" sz="2000" dirty="0"/>
              <a:t>Types</a:t>
            </a:r>
          </a:p>
        </p:txBody>
      </p:sp>
      <p:sp>
        <p:nvSpPr>
          <p:cNvPr id="6" name="TextBox 5">
            <a:extLst>
              <a:ext uri="{FF2B5EF4-FFF2-40B4-BE49-F238E27FC236}">
                <a16:creationId xmlns:a16="http://schemas.microsoft.com/office/drawing/2014/main" id="{E8ED405A-5484-F6F2-8CAD-49279B9E66E4}"/>
              </a:ext>
            </a:extLst>
          </p:cNvPr>
          <p:cNvSpPr txBox="1"/>
          <p:nvPr/>
        </p:nvSpPr>
        <p:spPr>
          <a:xfrm>
            <a:off x="4873879" y="1823373"/>
            <a:ext cx="1769477" cy="400110"/>
          </a:xfrm>
          <a:prstGeom prst="rect">
            <a:avLst/>
          </a:prstGeom>
          <a:noFill/>
          <a:ln>
            <a:noFill/>
          </a:ln>
        </p:spPr>
        <p:txBody>
          <a:bodyPr wrap="square" rtlCol="0">
            <a:spAutoFit/>
          </a:bodyPr>
          <a:lstStyle/>
          <a:p>
            <a:pPr algn="ctr"/>
            <a:r>
              <a:rPr lang="en-US" sz="2000" dirty="0"/>
              <a:t>Numbers</a:t>
            </a:r>
          </a:p>
        </p:txBody>
      </p:sp>
      <p:sp>
        <p:nvSpPr>
          <p:cNvPr id="8" name="TextBox 7">
            <a:extLst>
              <a:ext uri="{FF2B5EF4-FFF2-40B4-BE49-F238E27FC236}">
                <a16:creationId xmlns:a16="http://schemas.microsoft.com/office/drawing/2014/main" id="{BF801A5F-947B-957D-F7C5-D34B1398E275}"/>
              </a:ext>
            </a:extLst>
          </p:cNvPr>
          <p:cNvSpPr txBox="1"/>
          <p:nvPr/>
        </p:nvSpPr>
        <p:spPr>
          <a:xfrm>
            <a:off x="5150621" y="2389008"/>
            <a:ext cx="1222853" cy="400110"/>
          </a:xfrm>
          <a:prstGeom prst="rect">
            <a:avLst/>
          </a:prstGeom>
          <a:noFill/>
          <a:ln>
            <a:noFill/>
          </a:ln>
        </p:spPr>
        <p:txBody>
          <a:bodyPr wrap="square" rtlCol="0">
            <a:spAutoFit/>
          </a:bodyPr>
          <a:lstStyle/>
          <a:p>
            <a:pPr algn="ctr"/>
            <a:r>
              <a:rPr lang="en-US" sz="2000" dirty="0"/>
              <a:t>Bool</a:t>
            </a:r>
          </a:p>
        </p:txBody>
      </p:sp>
      <p:sp>
        <p:nvSpPr>
          <p:cNvPr id="10" name="TextBox 9">
            <a:extLst>
              <a:ext uri="{FF2B5EF4-FFF2-40B4-BE49-F238E27FC236}">
                <a16:creationId xmlns:a16="http://schemas.microsoft.com/office/drawing/2014/main" id="{B6BF5ED2-3CEC-B312-7F12-80110021DDF4}"/>
              </a:ext>
            </a:extLst>
          </p:cNvPr>
          <p:cNvSpPr txBox="1"/>
          <p:nvPr/>
        </p:nvSpPr>
        <p:spPr>
          <a:xfrm>
            <a:off x="5102072" y="3038724"/>
            <a:ext cx="1301849" cy="400110"/>
          </a:xfrm>
          <a:prstGeom prst="rect">
            <a:avLst/>
          </a:prstGeom>
          <a:noFill/>
          <a:ln>
            <a:noFill/>
          </a:ln>
        </p:spPr>
        <p:txBody>
          <a:bodyPr wrap="square" rtlCol="0">
            <a:spAutoFit/>
          </a:bodyPr>
          <a:lstStyle/>
          <a:p>
            <a:pPr algn="ctr"/>
            <a:r>
              <a:rPr lang="en-US" sz="2000" dirty="0"/>
              <a:t>Set</a:t>
            </a:r>
          </a:p>
        </p:txBody>
      </p:sp>
      <p:sp>
        <p:nvSpPr>
          <p:cNvPr id="12" name="TextBox 11">
            <a:extLst>
              <a:ext uri="{FF2B5EF4-FFF2-40B4-BE49-F238E27FC236}">
                <a16:creationId xmlns:a16="http://schemas.microsoft.com/office/drawing/2014/main" id="{ACEADF1A-A954-0000-12D1-1B99FA01C34D}"/>
              </a:ext>
            </a:extLst>
          </p:cNvPr>
          <p:cNvSpPr txBox="1"/>
          <p:nvPr/>
        </p:nvSpPr>
        <p:spPr>
          <a:xfrm>
            <a:off x="4873879" y="3751500"/>
            <a:ext cx="1769477" cy="400110"/>
          </a:xfrm>
          <a:prstGeom prst="rect">
            <a:avLst/>
          </a:prstGeom>
          <a:noFill/>
          <a:ln>
            <a:noFill/>
          </a:ln>
        </p:spPr>
        <p:txBody>
          <a:bodyPr wrap="square" rtlCol="0">
            <a:spAutoFit/>
          </a:bodyPr>
          <a:lstStyle/>
          <a:p>
            <a:pPr algn="ctr"/>
            <a:r>
              <a:rPr lang="en-US" sz="2000" dirty="0" err="1"/>
              <a:t>Dict</a:t>
            </a:r>
            <a:endParaRPr lang="en-US" sz="2000" dirty="0"/>
          </a:p>
        </p:txBody>
      </p:sp>
      <p:sp>
        <p:nvSpPr>
          <p:cNvPr id="14" name="TextBox 13">
            <a:extLst>
              <a:ext uri="{FF2B5EF4-FFF2-40B4-BE49-F238E27FC236}">
                <a16:creationId xmlns:a16="http://schemas.microsoft.com/office/drawing/2014/main" id="{E2E04876-F810-03ED-DD1F-28EF3F58F852}"/>
              </a:ext>
            </a:extLst>
          </p:cNvPr>
          <p:cNvSpPr txBox="1"/>
          <p:nvPr/>
        </p:nvSpPr>
        <p:spPr>
          <a:xfrm>
            <a:off x="4901758" y="4576598"/>
            <a:ext cx="1769477" cy="400110"/>
          </a:xfrm>
          <a:prstGeom prst="rect">
            <a:avLst/>
          </a:prstGeom>
          <a:noFill/>
          <a:ln>
            <a:noFill/>
          </a:ln>
        </p:spPr>
        <p:txBody>
          <a:bodyPr wrap="square" rtlCol="0">
            <a:spAutoFit/>
          </a:bodyPr>
          <a:lstStyle/>
          <a:p>
            <a:pPr algn="ctr"/>
            <a:r>
              <a:rPr lang="en-US" sz="2000" dirty="0"/>
              <a:t>Sequence</a:t>
            </a:r>
          </a:p>
        </p:txBody>
      </p:sp>
      <p:sp>
        <p:nvSpPr>
          <p:cNvPr id="16" name="TextBox 15">
            <a:extLst>
              <a:ext uri="{FF2B5EF4-FFF2-40B4-BE49-F238E27FC236}">
                <a16:creationId xmlns:a16="http://schemas.microsoft.com/office/drawing/2014/main" id="{A1400643-55FC-5609-8051-EFDEE5D87853}"/>
              </a:ext>
            </a:extLst>
          </p:cNvPr>
          <p:cNvSpPr txBox="1"/>
          <p:nvPr/>
        </p:nvSpPr>
        <p:spPr>
          <a:xfrm>
            <a:off x="6643356" y="932225"/>
            <a:ext cx="1769477" cy="400110"/>
          </a:xfrm>
          <a:prstGeom prst="rect">
            <a:avLst/>
          </a:prstGeom>
          <a:noFill/>
          <a:ln>
            <a:noFill/>
          </a:ln>
        </p:spPr>
        <p:txBody>
          <a:bodyPr wrap="square" rtlCol="0">
            <a:spAutoFit/>
          </a:bodyPr>
          <a:lstStyle/>
          <a:p>
            <a:pPr algn="ctr"/>
            <a:r>
              <a:rPr lang="en-US" sz="2000" dirty="0"/>
              <a:t>Int</a:t>
            </a:r>
          </a:p>
        </p:txBody>
      </p:sp>
      <p:sp>
        <p:nvSpPr>
          <p:cNvPr id="18" name="TextBox 17">
            <a:extLst>
              <a:ext uri="{FF2B5EF4-FFF2-40B4-BE49-F238E27FC236}">
                <a16:creationId xmlns:a16="http://schemas.microsoft.com/office/drawing/2014/main" id="{2BBB7DDF-5137-CEFD-4584-2F3F9E9B9329}"/>
              </a:ext>
            </a:extLst>
          </p:cNvPr>
          <p:cNvSpPr txBox="1"/>
          <p:nvPr/>
        </p:nvSpPr>
        <p:spPr>
          <a:xfrm>
            <a:off x="6643356" y="1718271"/>
            <a:ext cx="1769477" cy="400110"/>
          </a:xfrm>
          <a:prstGeom prst="rect">
            <a:avLst/>
          </a:prstGeom>
          <a:noFill/>
          <a:ln>
            <a:noFill/>
          </a:ln>
        </p:spPr>
        <p:txBody>
          <a:bodyPr wrap="square" rtlCol="0">
            <a:spAutoFit/>
          </a:bodyPr>
          <a:lstStyle/>
          <a:p>
            <a:pPr algn="ctr"/>
            <a:r>
              <a:rPr lang="en-US" sz="2000" dirty="0"/>
              <a:t>Float</a:t>
            </a:r>
          </a:p>
        </p:txBody>
      </p:sp>
      <p:sp>
        <p:nvSpPr>
          <p:cNvPr id="20" name="TextBox 19">
            <a:extLst>
              <a:ext uri="{FF2B5EF4-FFF2-40B4-BE49-F238E27FC236}">
                <a16:creationId xmlns:a16="http://schemas.microsoft.com/office/drawing/2014/main" id="{62A13409-533C-ADC0-6125-530907FA8D23}"/>
              </a:ext>
            </a:extLst>
          </p:cNvPr>
          <p:cNvSpPr txBox="1"/>
          <p:nvPr/>
        </p:nvSpPr>
        <p:spPr>
          <a:xfrm>
            <a:off x="6643356" y="2471353"/>
            <a:ext cx="1769477" cy="400110"/>
          </a:xfrm>
          <a:prstGeom prst="rect">
            <a:avLst/>
          </a:prstGeom>
          <a:noFill/>
          <a:ln>
            <a:noFill/>
          </a:ln>
        </p:spPr>
        <p:txBody>
          <a:bodyPr wrap="square" rtlCol="0">
            <a:spAutoFit/>
          </a:bodyPr>
          <a:lstStyle/>
          <a:p>
            <a:pPr algn="ctr"/>
            <a:r>
              <a:rPr lang="en-US" sz="2000" dirty="0"/>
              <a:t>complex</a:t>
            </a:r>
          </a:p>
        </p:txBody>
      </p:sp>
      <p:sp>
        <p:nvSpPr>
          <p:cNvPr id="22" name="TextBox 21">
            <a:extLst>
              <a:ext uri="{FF2B5EF4-FFF2-40B4-BE49-F238E27FC236}">
                <a16:creationId xmlns:a16="http://schemas.microsoft.com/office/drawing/2014/main" id="{F0707EE2-FE6A-F8A7-772C-AB3A5956D7B8}"/>
              </a:ext>
            </a:extLst>
          </p:cNvPr>
          <p:cNvSpPr txBox="1"/>
          <p:nvPr/>
        </p:nvSpPr>
        <p:spPr>
          <a:xfrm>
            <a:off x="6664024" y="3674196"/>
            <a:ext cx="1769477" cy="400110"/>
          </a:xfrm>
          <a:prstGeom prst="rect">
            <a:avLst/>
          </a:prstGeom>
          <a:noFill/>
          <a:ln>
            <a:noFill/>
          </a:ln>
        </p:spPr>
        <p:txBody>
          <a:bodyPr wrap="square" rtlCol="0">
            <a:spAutoFit/>
          </a:bodyPr>
          <a:lstStyle/>
          <a:p>
            <a:pPr algn="ctr"/>
            <a:r>
              <a:rPr lang="en-US" sz="2000" dirty="0"/>
              <a:t>String</a:t>
            </a:r>
          </a:p>
        </p:txBody>
      </p:sp>
      <p:sp>
        <p:nvSpPr>
          <p:cNvPr id="24" name="TextBox 23">
            <a:extLst>
              <a:ext uri="{FF2B5EF4-FFF2-40B4-BE49-F238E27FC236}">
                <a16:creationId xmlns:a16="http://schemas.microsoft.com/office/drawing/2014/main" id="{5395ED52-913C-2113-B9C2-2CF0B611B6A4}"/>
              </a:ext>
            </a:extLst>
          </p:cNvPr>
          <p:cNvSpPr txBox="1"/>
          <p:nvPr/>
        </p:nvSpPr>
        <p:spPr>
          <a:xfrm>
            <a:off x="6664024" y="4420338"/>
            <a:ext cx="1769477" cy="400110"/>
          </a:xfrm>
          <a:prstGeom prst="rect">
            <a:avLst/>
          </a:prstGeom>
          <a:noFill/>
          <a:ln>
            <a:noFill/>
          </a:ln>
        </p:spPr>
        <p:txBody>
          <a:bodyPr wrap="square" rtlCol="0">
            <a:spAutoFit/>
          </a:bodyPr>
          <a:lstStyle/>
          <a:p>
            <a:pPr algn="ctr"/>
            <a:r>
              <a:rPr lang="en-US" sz="2000" dirty="0"/>
              <a:t>List</a:t>
            </a:r>
          </a:p>
        </p:txBody>
      </p:sp>
      <p:sp>
        <p:nvSpPr>
          <p:cNvPr id="26" name="TextBox 25">
            <a:extLst>
              <a:ext uri="{FF2B5EF4-FFF2-40B4-BE49-F238E27FC236}">
                <a16:creationId xmlns:a16="http://schemas.microsoft.com/office/drawing/2014/main" id="{BAF418CD-56ED-7947-D402-F2B34433A687}"/>
              </a:ext>
            </a:extLst>
          </p:cNvPr>
          <p:cNvSpPr txBox="1"/>
          <p:nvPr/>
        </p:nvSpPr>
        <p:spPr>
          <a:xfrm>
            <a:off x="6664024" y="5225970"/>
            <a:ext cx="1769477" cy="400110"/>
          </a:xfrm>
          <a:prstGeom prst="rect">
            <a:avLst/>
          </a:prstGeom>
          <a:noFill/>
          <a:ln>
            <a:noFill/>
          </a:ln>
        </p:spPr>
        <p:txBody>
          <a:bodyPr wrap="square" rtlCol="0">
            <a:spAutoFit/>
          </a:bodyPr>
          <a:lstStyle/>
          <a:p>
            <a:pPr algn="ctr"/>
            <a:r>
              <a:rPr lang="en-US" sz="2000" dirty="0"/>
              <a:t>Tuple</a:t>
            </a:r>
          </a:p>
        </p:txBody>
      </p:sp>
      <p:sp>
        <p:nvSpPr>
          <p:cNvPr id="28" name="TextBox 27">
            <a:extLst>
              <a:ext uri="{FF2B5EF4-FFF2-40B4-BE49-F238E27FC236}">
                <a16:creationId xmlns:a16="http://schemas.microsoft.com/office/drawing/2014/main" id="{CEECD6C1-700A-49C9-6592-03DB6AB432FC}"/>
              </a:ext>
            </a:extLst>
          </p:cNvPr>
          <p:cNvSpPr txBox="1"/>
          <p:nvPr/>
        </p:nvSpPr>
        <p:spPr>
          <a:xfrm>
            <a:off x="6981354" y="2757770"/>
            <a:ext cx="1134815" cy="369332"/>
          </a:xfrm>
          <a:prstGeom prst="rect">
            <a:avLst/>
          </a:prstGeom>
          <a:noFill/>
          <a:ln>
            <a:noFill/>
          </a:ln>
        </p:spPr>
        <p:txBody>
          <a:bodyPr wrap="square" rtlCol="0">
            <a:spAutoFit/>
          </a:bodyPr>
          <a:lstStyle/>
          <a:p>
            <a:pPr algn="ctr"/>
            <a:r>
              <a:rPr lang="en-US" dirty="0">
                <a:solidFill>
                  <a:srgbClr val="5A5AA8"/>
                </a:solidFill>
              </a:rPr>
              <a:t>1+3j</a:t>
            </a:r>
          </a:p>
        </p:txBody>
      </p:sp>
      <p:sp>
        <p:nvSpPr>
          <p:cNvPr id="29" name="TextBox 28">
            <a:extLst>
              <a:ext uri="{FF2B5EF4-FFF2-40B4-BE49-F238E27FC236}">
                <a16:creationId xmlns:a16="http://schemas.microsoft.com/office/drawing/2014/main" id="{96AAF677-E132-0FB2-A982-89DDE4781DDC}"/>
              </a:ext>
            </a:extLst>
          </p:cNvPr>
          <p:cNvSpPr txBox="1"/>
          <p:nvPr/>
        </p:nvSpPr>
        <p:spPr>
          <a:xfrm>
            <a:off x="6960686" y="2003048"/>
            <a:ext cx="1134815" cy="369332"/>
          </a:xfrm>
          <a:prstGeom prst="rect">
            <a:avLst/>
          </a:prstGeom>
          <a:noFill/>
          <a:ln>
            <a:noFill/>
          </a:ln>
        </p:spPr>
        <p:txBody>
          <a:bodyPr wrap="square" rtlCol="0">
            <a:spAutoFit/>
          </a:bodyPr>
          <a:lstStyle/>
          <a:p>
            <a:pPr algn="ctr"/>
            <a:r>
              <a:rPr lang="en-US" dirty="0">
                <a:solidFill>
                  <a:srgbClr val="5A5AA8"/>
                </a:solidFill>
              </a:rPr>
              <a:t>35.75</a:t>
            </a:r>
          </a:p>
        </p:txBody>
      </p:sp>
      <p:sp>
        <p:nvSpPr>
          <p:cNvPr id="30" name="TextBox 29">
            <a:extLst>
              <a:ext uri="{FF2B5EF4-FFF2-40B4-BE49-F238E27FC236}">
                <a16:creationId xmlns:a16="http://schemas.microsoft.com/office/drawing/2014/main" id="{BC571E2D-844C-01D7-8676-795E15123FD5}"/>
              </a:ext>
            </a:extLst>
          </p:cNvPr>
          <p:cNvSpPr txBox="1"/>
          <p:nvPr/>
        </p:nvSpPr>
        <p:spPr>
          <a:xfrm>
            <a:off x="6960685" y="1240320"/>
            <a:ext cx="1134815" cy="369332"/>
          </a:xfrm>
          <a:prstGeom prst="rect">
            <a:avLst/>
          </a:prstGeom>
          <a:noFill/>
          <a:ln>
            <a:noFill/>
          </a:ln>
        </p:spPr>
        <p:txBody>
          <a:bodyPr wrap="square" rtlCol="0">
            <a:spAutoFit/>
          </a:bodyPr>
          <a:lstStyle/>
          <a:p>
            <a:pPr algn="ctr"/>
            <a:r>
              <a:rPr lang="en-US" dirty="0">
                <a:solidFill>
                  <a:srgbClr val="5A5AA8"/>
                </a:solidFill>
              </a:rPr>
              <a:t>20</a:t>
            </a:r>
          </a:p>
        </p:txBody>
      </p:sp>
      <p:sp>
        <p:nvSpPr>
          <p:cNvPr id="31" name="TextBox 30">
            <a:extLst>
              <a:ext uri="{FF2B5EF4-FFF2-40B4-BE49-F238E27FC236}">
                <a16:creationId xmlns:a16="http://schemas.microsoft.com/office/drawing/2014/main" id="{571698CA-DA5E-8623-9B4D-599CC27BAF2C}"/>
              </a:ext>
            </a:extLst>
          </p:cNvPr>
          <p:cNvSpPr txBox="1"/>
          <p:nvPr/>
        </p:nvSpPr>
        <p:spPr>
          <a:xfrm>
            <a:off x="6981353" y="3972533"/>
            <a:ext cx="1134815" cy="369332"/>
          </a:xfrm>
          <a:prstGeom prst="rect">
            <a:avLst/>
          </a:prstGeom>
          <a:noFill/>
          <a:ln>
            <a:noFill/>
          </a:ln>
        </p:spPr>
        <p:txBody>
          <a:bodyPr wrap="square" rtlCol="0">
            <a:spAutoFit/>
          </a:bodyPr>
          <a:lstStyle/>
          <a:p>
            <a:pPr algn="ctr"/>
            <a:r>
              <a:rPr lang="en-US" dirty="0">
                <a:solidFill>
                  <a:srgbClr val="5A5AA8"/>
                </a:solidFill>
              </a:rPr>
              <a:t>‘Jessa’</a:t>
            </a:r>
          </a:p>
        </p:txBody>
      </p:sp>
      <p:sp>
        <p:nvSpPr>
          <p:cNvPr id="32" name="TextBox 31">
            <a:extLst>
              <a:ext uri="{FF2B5EF4-FFF2-40B4-BE49-F238E27FC236}">
                <a16:creationId xmlns:a16="http://schemas.microsoft.com/office/drawing/2014/main" id="{F81255C1-CB6B-DD8C-5C82-1A4A644C1C1D}"/>
              </a:ext>
            </a:extLst>
          </p:cNvPr>
          <p:cNvSpPr txBox="1"/>
          <p:nvPr/>
        </p:nvSpPr>
        <p:spPr>
          <a:xfrm>
            <a:off x="6981354" y="4703818"/>
            <a:ext cx="1134815" cy="369332"/>
          </a:xfrm>
          <a:prstGeom prst="rect">
            <a:avLst/>
          </a:prstGeom>
          <a:noFill/>
          <a:ln>
            <a:noFill/>
          </a:ln>
        </p:spPr>
        <p:txBody>
          <a:bodyPr wrap="square" rtlCol="0">
            <a:spAutoFit/>
          </a:bodyPr>
          <a:lstStyle/>
          <a:p>
            <a:pPr algn="ctr"/>
            <a:r>
              <a:rPr lang="en-US" dirty="0">
                <a:solidFill>
                  <a:srgbClr val="5A5AA8"/>
                </a:solidFill>
              </a:rPr>
              <a:t>[2, ’a’, 5.7]</a:t>
            </a:r>
          </a:p>
        </p:txBody>
      </p:sp>
      <p:sp>
        <p:nvSpPr>
          <p:cNvPr id="33" name="TextBox 32">
            <a:extLst>
              <a:ext uri="{FF2B5EF4-FFF2-40B4-BE49-F238E27FC236}">
                <a16:creationId xmlns:a16="http://schemas.microsoft.com/office/drawing/2014/main" id="{0419A20F-EDEA-F348-B982-6A26376CE3A5}"/>
              </a:ext>
            </a:extLst>
          </p:cNvPr>
          <p:cNvSpPr txBox="1"/>
          <p:nvPr/>
        </p:nvSpPr>
        <p:spPr>
          <a:xfrm>
            <a:off x="6939665" y="5540681"/>
            <a:ext cx="1223954" cy="369332"/>
          </a:xfrm>
          <a:prstGeom prst="rect">
            <a:avLst/>
          </a:prstGeom>
          <a:noFill/>
          <a:ln>
            <a:noFill/>
          </a:ln>
        </p:spPr>
        <p:txBody>
          <a:bodyPr wrap="square" rtlCol="0">
            <a:spAutoFit/>
          </a:bodyPr>
          <a:lstStyle/>
          <a:p>
            <a:pPr algn="ctr"/>
            <a:r>
              <a:rPr lang="en-US" dirty="0">
                <a:solidFill>
                  <a:srgbClr val="5A5AA8"/>
                </a:solidFill>
              </a:rPr>
              <a:t>[3, 4.5, ‘b’]</a:t>
            </a:r>
          </a:p>
        </p:txBody>
      </p:sp>
      <p:sp>
        <p:nvSpPr>
          <p:cNvPr id="34" name="TextBox 33">
            <a:extLst>
              <a:ext uri="{FF2B5EF4-FFF2-40B4-BE49-F238E27FC236}">
                <a16:creationId xmlns:a16="http://schemas.microsoft.com/office/drawing/2014/main" id="{86DF38E2-64E0-3165-742F-DAAB8F1CB47C}"/>
              </a:ext>
            </a:extLst>
          </p:cNvPr>
          <p:cNvSpPr txBox="1"/>
          <p:nvPr/>
        </p:nvSpPr>
        <p:spPr>
          <a:xfrm>
            <a:off x="5157482" y="2640178"/>
            <a:ext cx="1215992" cy="369332"/>
          </a:xfrm>
          <a:prstGeom prst="rect">
            <a:avLst/>
          </a:prstGeom>
          <a:noFill/>
          <a:ln>
            <a:noFill/>
          </a:ln>
        </p:spPr>
        <p:txBody>
          <a:bodyPr wrap="square" rtlCol="0">
            <a:spAutoFit/>
          </a:bodyPr>
          <a:lstStyle/>
          <a:p>
            <a:pPr algn="ctr"/>
            <a:r>
              <a:rPr lang="en-US" dirty="0">
                <a:solidFill>
                  <a:srgbClr val="5A5AA8"/>
                </a:solidFill>
              </a:rPr>
              <a:t>True, False </a:t>
            </a:r>
          </a:p>
        </p:txBody>
      </p:sp>
      <p:sp>
        <p:nvSpPr>
          <p:cNvPr id="35" name="TextBox 34">
            <a:extLst>
              <a:ext uri="{FF2B5EF4-FFF2-40B4-BE49-F238E27FC236}">
                <a16:creationId xmlns:a16="http://schemas.microsoft.com/office/drawing/2014/main" id="{366D0E13-2CC0-63A7-AA6B-8229A36EF4FA}"/>
              </a:ext>
            </a:extLst>
          </p:cNvPr>
          <p:cNvSpPr txBox="1"/>
          <p:nvPr/>
        </p:nvSpPr>
        <p:spPr>
          <a:xfrm>
            <a:off x="5122740" y="3297844"/>
            <a:ext cx="1215992" cy="369332"/>
          </a:xfrm>
          <a:prstGeom prst="rect">
            <a:avLst/>
          </a:prstGeom>
          <a:noFill/>
          <a:ln>
            <a:noFill/>
          </a:ln>
        </p:spPr>
        <p:txBody>
          <a:bodyPr wrap="square" rtlCol="0">
            <a:spAutoFit/>
          </a:bodyPr>
          <a:lstStyle/>
          <a:p>
            <a:pPr algn="ctr"/>
            <a:r>
              <a:rPr lang="en-US" dirty="0">
                <a:solidFill>
                  <a:srgbClr val="5A5AA8"/>
                </a:solidFill>
              </a:rPr>
              <a:t>{2, 4, 6} </a:t>
            </a:r>
          </a:p>
        </p:txBody>
      </p:sp>
      <p:sp>
        <p:nvSpPr>
          <p:cNvPr id="36" name="TextBox 35">
            <a:extLst>
              <a:ext uri="{FF2B5EF4-FFF2-40B4-BE49-F238E27FC236}">
                <a16:creationId xmlns:a16="http://schemas.microsoft.com/office/drawing/2014/main" id="{0E0CCE12-52D4-BA0B-B0E8-E84FD84F5734}"/>
              </a:ext>
            </a:extLst>
          </p:cNvPr>
          <p:cNvSpPr txBox="1"/>
          <p:nvPr/>
        </p:nvSpPr>
        <p:spPr>
          <a:xfrm>
            <a:off x="5150621" y="4028323"/>
            <a:ext cx="1215992" cy="369332"/>
          </a:xfrm>
          <a:prstGeom prst="rect">
            <a:avLst/>
          </a:prstGeom>
          <a:noFill/>
          <a:ln>
            <a:noFill/>
          </a:ln>
        </p:spPr>
        <p:txBody>
          <a:bodyPr wrap="square" rtlCol="0">
            <a:spAutoFit/>
          </a:bodyPr>
          <a:lstStyle/>
          <a:p>
            <a:pPr algn="ctr"/>
            <a:r>
              <a:rPr lang="en-US" dirty="0">
                <a:solidFill>
                  <a:srgbClr val="5A5AA8"/>
                </a:solidFill>
              </a:rPr>
              <a:t>{1:’a, 2:’b’} </a:t>
            </a:r>
          </a:p>
        </p:txBody>
      </p:sp>
      <p:pic>
        <p:nvPicPr>
          <p:cNvPr id="27" name="Picture 26" descr="A picture containing dark, gauge&#10;&#10;Description automatically generated">
            <a:extLst>
              <a:ext uri="{FF2B5EF4-FFF2-40B4-BE49-F238E27FC236}">
                <a16:creationId xmlns:a16="http://schemas.microsoft.com/office/drawing/2014/main" id="{CB5770C9-0C0C-6593-9654-FCD7CBBB8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0A1309-E55E-44DB-9811-96C67DA5C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0871" y="4577905"/>
            <a:ext cx="2116085" cy="2328862"/>
          </a:xfrm>
          <a:prstGeom prst="rect">
            <a:avLst/>
          </a:prstGeom>
        </p:spPr>
      </p:pic>
      <p:sp>
        <p:nvSpPr>
          <p:cNvPr id="8" name="TextBox 7">
            <a:extLst>
              <a:ext uri="{FF2B5EF4-FFF2-40B4-BE49-F238E27FC236}">
                <a16:creationId xmlns:a16="http://schemas.microsoft.com/office/drawing/2014/main" id="{FBA9AB83-FE78-48D0-8549-1BCE5EAB6D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https://www.vectorstock.com/royalty-free-vector/cartoon-wizard-vector-1693529</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2" name="Table 2">
            <a:extLst>
              <a:ext uri="{FF2B5EF4-FFF2-40B4-BE49-F238E27FC236}">
                <a16:creationId xmlns:a16="http://schemas.microsoft.com/office/drawing/2014/main" id="{0A91537F-874D-8701-79D8-A7236B792E0B}"/>
              </a:ext>
            </a:extLst>
          </p:cNvPr>
          <p:cNvGraphicFramePr>
            <a:graphicFrameLocks noGrp="1"/>
          </p:cNvGraphicFramePr>
          <p:nvPr>
            <p:extLst>
              <p:ext uri="{D42A27DB-BD31-4B8C-83A1-F6EECF244321}">
                <p14:modId xmlns:p14="http://schemas.microsoft.com/office/powerpoint/2010/main" val="3929971609"/>
              </p:ext>
            </p:extLst>
          </p:nvPr>
        </p:nvGraphicFramePr>
        <p:xfrm>
          <a:off x="2276075" y="2026205"/>
          <a:ext cx="7639850" cy="2551700"/>
        </p:xfrm>
        <a:graphic>
          <a:graphicData uri="http://schemas.openxmlformats.org/drawingml/2006/table">
            <a:tbl>
              <a:tblPr firstRow="1" bandRow="1">
                <a:tableStyleId>{5C22544A-7EE6-4342-B048-85BDC9FD1C3A}</a:tableStyleId>
              </a:tblPr>
              <a:tblGrid>
                <a:gridCol w="1366516">
                  <a:extLst>
                    <a:ext uri="{9D8B030D-6E8A-4147-A177-3AD203B41FA5}">
                      <a16:colId xmlns:a16="http://schemas.microsoft.com/office/drawing/2014/main" val="3211576592"/>
                    </a:ext>
                  </a:extLst>
                </a:gridCol>
                <a:gridCol w="6273334">
                  <a:extLst>
                    <a:ext uri="{9D8B030D-6E8A-4147-A177-3AD203B41FA5}">
                      <a16:colId xmlns:a16="http://schemas.microsoft.com/office/drawing/2014/main" val="3930761887"/>
                    </a:ext>
                  </a:extLst>
                </a:gridCol>
              </a:tblGrid>
              <a:tr h="510340">
                <a:tc>
                  <a:txBody>
                    <a:bodyPr/>
                    <a:lstStyle/>
                    <a:p>
                      <a:pPr algn="l"/>
                      <a:r>
                        <a:rPr lang="en-US" sz="2400" b="0" i="0" dirty="0">
                          <a:solidFill>
                            <a:schemeClr val="tx1"/>
                          </a:solidFill>
                          <a:latin typeface="Avenir" panose="02000503020000020003" pitchFamily="2" charset="0"/>
                        </a:rPr>
                        <a:t>int()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solidFill>
                            <a:schemeClr val="tx1"/>
                          </a:solidFill>
                          <a:latin typeface="Avenir" panose="02000503020000020003" pitchFamily="2" charset="0"/>
                        </a:rPr>
                        <a:t>string, floating point to Integer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697911"/>
                  </a:ext>
                </a:extLst>
              </a:tr>
              <a:tr h="510340">
                <a:tc>
                  <a:txBody>
                    <a:bodyPr/>
                    <a:lstStyle/>
                    <a:p>
                      <a:pPr algn="l"/>
                      <a:r>
                        <a:rPr lang="en-US" sz="2400" b="0" i="0" dirty="0">
                          <a:latin typeface="Avenir" panose="02000503020000020003" pitchFamily="2" charset="0"/>
                        </a:rPr>
                        <a:t>float()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latin typeface="Avenir" panose="02000503020000020003" pitchFamily="2" charset="0"/>
                        </a:rPr>
                        <a:t>string, integer to floating point number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4827052"/>
                  </a:ext>
                </a:extLst>
              </a:tr>
              <a:tr h="510340">
                <a:tc>
                  <a:txBody>
                    <a:bodyPr/>
                    <a:lstStyle/>
                    <a:p>
                      <a:pPr algn="l"/>
                      <a:r>
                        <a:rPr lang="en-US" sz="2400" b="0" i="0" dirty="0">
                          <a:latin typeface="Avenir" panose="02000503020000020003" pitchFamily="2" charset="0"/>
                        </a:rPr>
                        <a:t>str()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latin typeface="Avenir" panose="02000503020000020003" pitchFamily="2" charset="0"/>
                        </a:rPr>
                        <a:t>integer, float, list, tuple, dictionary to string</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0495695"/>
                  </a:ext>
                </a:extLst>
              </a:tr>
              <a:tr h="510340">
                <a:tc>
                  <a:txBody>
                    <a:bodyPr/>
                    <a:lstStyle/>
                    <a:p>
                      <a:pPr algn="l"/>
                      <a:r>
                        <a:rPr lang="en-US" sz="2400" b="0" i="0" dirty="0">
                          <a:latin typeface="Avenir" panose="02000503020000020003" pitchFamily="2" charset="0"/>
                        </a:rPr>
                        <a:t>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latin typeface="Avenir" panose="02000503020000020003" pitchFamily="2" charset="0"/>
                        </a:rPr>
                        <a:t>string, tuple, dictionary to list </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285571"/>
                  </a:ext>
                </a:extLst>
              </a:tr>
              <a:tr h="510340">
                <a:tc>
                  <a:txBody>
                    <a:bodyPr/>
                    <a:lstStyle/>
                    <a:p>
                      <a:pPr algn="l"/>
                      <a:r>
                        <a:rPr lang="en-US" sz="2400" b="0" i="0" dirty="0">
                          <a:latin typeface="Avenir" panose="02000503020000020003" pitchFamily="2" charset="0"/>
                        </a:rPr>
                        <a:t>tuple()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latin typeface="Avenir" panose="02000503020000020003" pitchFamily="2" charset="0"/>
                        </a:rPr>
                        <a:t>string, list to tuple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126331"/>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2EC63B5D-CA11-0F1D-8AD8-E08606A252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19205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961279" y="5150691"/>
            <a:ext cx="10515600" cy="670560"/>
          </a:xfrm>
        </p:spPr>
        <p:txBody>
          <a:bodyPr>
            <a:normAutofit/>
          </a:bodyPr>
          <a:lstStyle/>
          <a:p>
            <a:r>
              <a:rPr lang="en-US" sz="2800" dirty="0">
                <a:latin typeface="Avenir" panose="02000503020000020003" pitchFamily="2" charset="0"/>
                <a:cs typeface="Segoe UI" panose="020B0502040204020203" pitchFamily="34" charset="0"/>
              </a:rPr>
              <a:t>Coding Style and Documentation</a:t>
            </a:r>
          </a:p>
        </p:txBody>
      </p:sp>
      <p:pic>
        <p:nvPicPr>
          <p:cNvPr id="4" name="Graphic 3">
            <a:extLst>
              <a:ext uri="{FF2B5EF4-FFF2-40B4-BE49-F238E27FC236}">
                <a16:creationId xmlns:a16="http://schemas.microsoft.com/office/drawing/2014/main" id="{759F6C9E-3FC1-5CCD-8422-A972A566BC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90DDC8E3-7199-C25B-297E-2E64EA64DD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39792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con of Adam Naming the Animals - 15th c. Meteora - (1AA10) - Uncut  Mountain Supply">
            <a:extLst>
              <a:ext uri="{FF2B5EF4-FFF2-40B4-BE49-F238E27FC236}">
                <a16:creationId xmlns:a16="http://schemas.microsoft.com/office/drawing/2014/main" id="{A8A604AE-38F9-4BA8-858C-E33429DF7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598" y="1290062"/>
            <a:ext cx="6620804" cy="4277875"/>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F3E589-6F1A-4BB3-B969-F58FCA3DE9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https://www.uncutmountainsupply.com/icons/of-saints/by-name/a/icon-of-adam-naming-the-animals-15th-c-meteora-1aa10/</a:t>
            </a:r>
            <a:endParaRPr lang="en-US" sz="1400" dirty="0">
              <a:solidFill>
                <a:schemeClr val="tx1">
                  <a:lumMod val="65000"/>
                  <a:lumOff val="35000"/>
                </a:schemeClr>
              </a:solidFill>
              <a:latin typeface="+mj-lt"/>
              <a:ea typeface="Verdana" panose="020B0604030504040204" pitchFamily="34" charset="0"/>
            </a:endParaRPr>
          </a:p>
        </p:txBody>
      </p:sp>
      <p:pic>
        <p:nvPicPr>
          <p:cNvPr id="2" name="Picture 1" descr="A picture containing dark, gauge&#10;&#10;Description automatically generated">
            <a:extLst>
              <a:ext uri="{FF2B5EF4-FFF2-40B4-BE49-F238E27FC236}">
                <a16:creationId xmlns:a16="http://schemas.microsoft.com/office/drawing/2014/main" id="{CAA29E41-4720-7328-A225-2BE364442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0831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529250"/>
            <a:ext cx="12191999" cy="827416"/>
          </a:xfrm>
        </p:spPr>
        <p:txBody>
          <a:bodyPr>
            <a:normAutofit/>
          </a:bodyPr>
          <a:lstStyle/>
          <a:p>
            <a:pPr algn="ctr"/>
            <a:r>
              <a:rPr lang="en-US" sz="4000" b="1" dirty="0">
                <a:solidFill>
                  <a:schemeClr val="tx1">
                    <a:lumMod val="75000"/>
                    <a:lumOff val="25000"/>
                  </a:schemeClr>
                </a:solidFill>
                <a:latin typeface="Avenir Black" panose="02000503020000020003" pitchFamily="2" charset="0"/>
                <a:cs typeface="Segoe UI Light" panose="020B0502040204020203" pitchFamily="34" charset="0"/>
              </a:rPr>
              <a:t> Variables</a:t>
            </a:r>
          </a:p>
        </p:txBody>
      </p:sp>
      <p:pic>
        <p:nvPicPr>
          <p:cNvPr id="7" name="Content Placeholder 3">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pic>
        <p:nvPicPr>
          <p:cNvPr id="3" name="Picture 2" descr="A picture containing dark, gauge&#10;&#10;Description automatically generated">
            <a:extLst>
              <a:ext uri="{FF2B5EF4-FFF2-40B4-BE49-F238E27FC236}">
                <a16:creationId xmlns:a16="http://schemas.microsoft.com/office/drawing/2014/main" id="{D746B46A-4F8F-08B3-1D79-7FD788402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3755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091E-5F46-4B36-8120-04F180260EF8}"/>
              </a:ext>
            </a:extLst>
          </p:cNvPr>
          <p:cNvSpPr>
            <a:spLocks noGrp="1"/>
          </p:cNvSpPr>
          <p:nvPr>
            <p:ph type="title"/>
          </p:nvPr>
        </p:nvSpPr>
        <p:spPr/>
        <p:txBody>
          <a:bodyPr/>
          <a:lstStyle/>
          <a:p>
            <a:pPr algn="ctr"/>
            <a:r>
              <a:rPr lang="en-US" dirty="0">
                <a:solidFill>
                  <a:schemeClr val="tx1">
                    <a:lumMod val="65000"/>
                    <a:lumOff val="35000"/>
                  </a:schemeClr>
                </a:solidFill>
                <a:latin typeface="Avenir Medium" panose="02000503020000020003" pitchFamily="2" charset="0"/>
              </a:rPr>
              <a:t>Python Comments</a:t>
            </a:r>
          </a:p>
        </p:txBody>
      </p:sp>
      <p:sp>
        <p:nvSpPr>
          <p:cNvPr id="3" name="Content Placeholder 2">
            <a:extLst>
              <a:ext uri="{FF2B5EF4-FFF2-40B4-BE49-F238E27FC236}">
                <a16:creationId xmlns:a16="http://schemas.microsoft.com/office/drawing/2014/main" id="{1E86C963-755D-4715-8118-D4601D47AAD3}"/>
              </a:ext>
            </a:extLst>
          </p:cNvPr>
          <p:cNvSpPr>
            <a:spLocks noGrp="1"/>
          </p:cNvSpPr>
          <p:nvPr>
            <p:ph idx="1"/>
          </p:nvPr>
        </p:nvSpPr>
        <p:spPr>
          <a:xfrm>
            <a:off x="838200" y="1314450"/>
            <a:ext cx="10515600" cy="5178424"/>
          </a:xfrm>
        </p:spPr>
        <p:txBody>
          <a:bodyPr>
            <a:normAutofit fontScale="92500" lnSpcReduction="10000"/>
          </a:bodyPr>
          <a:lstStyle/>
          <a:p>
            <a:pPr marL="0" indent="0">
              <a:lnSpc>
                <a:spcPct val="110000"/>
              </a:lnSpc>
              <a:buNone/>
            </a:pPr>
            <a:r>
              <a:rPr lang="en-US" dirty="0">
                <a:solidFill>
                  <a:srgbClr val="5A5AA8"/>
                </a:solidFill>
                <a:latin typeface="Avenir" panose="02000503020000020003" pitchFamily="2" charset="0"/>
              </a:rPr>
              <a:t>Inline comments </a:t>
            </a:r>
          </a:p>
          <a:p>
            <a:pPr lvl="1">
              <a:lnSpc>
                <a:spcPct val="110000"/>
              </a:lnSpc>
            </a:pPr>
            <a:r>
              <a:rPr lang="en-US" dirty="0">
                <a:latin typeface="Avenir" panose="02000503020000020003" pitchFamily="2" charset="0"/>
              </a:rPr>
              <a:t>Precede with</a:t>
            </a:r>
            <a:r>
              <a:rPr lang="en-US" dirty="0">
                <a:solidFill>
                  <a:srgbClr val="5A5AA8"/>
                </a:solidFill>
                <a:latin typeface="Avenir" panose="02000503020000020003" pitchFamily="2" charset="0"/>
              </a:rPr>
              <a:t> #</a:t>
            </a:r>
          </a:p>
          <a:p>
            <a:pPr lvl="1">
              <a:lnSpc>
                <a:spcPct val="110000"/>
              </a:lnSpc>
            </a:pPr>
            <a:r>
              <a:rPr lang="en-US" dirty="0">
                <a:solidFill>
                  <a:schemeClr val="tx1"/>
                </a:solidFill>
                <a:latin typeface="Avenir" panose="02000503020000020003" pitchFamily="2" charset="0"/>
              </a:rPr>
              <a:t>To quickly comment out a section, select the section and press</a:t>
            </a:r>
            <a:r>
              <a:rPr lang="en-US" dirty="0">
                <a:solidFill>
                  <a:srgbClr val="65BB7B"/>
                </a:solidFill>
                <a:latin typeface="Avenir" panose="02000503020000020003" pitchFamily="2" charset="0"/>
              </a:rPr>
              <a:t> </a:t>
            </a:r>
            <a:r>
              <a:rPr lang="en-US" dirty="0">
                <a:solidFill>
                  <a:srgbClr val="5A5AA8"/>
                </a:solidFill>
                <a:latin typeface="Avenir" panose="02000503020000020003" pitchFamily="2" charset="0"/>
              </a:rPr>
              <a:t>&lt;ctl-1</a:t>
            </a:r>
            <a:r>
              <a:rPr lang="en-US" dirty="0">
                <a:solidFill>
                  <a:schemeClr val="accent5">
                    <a:lumMod val="75000"/>
                  </a:schemeClr>
                </a:solidFill>
                <a:latin typeface="Avenir" panose="02000503020000020003" pitchFamily="2" charset="0"/>
              </a:rPr>
              <a:t>&gt;</a:t>
            </a:r>
          </a:p>
          <a:p>
            <a:pPr lvl="2">
              <a:lnSpc>
                <a:spcPct val="110000"/>
              </a:lnSpc>
            </a:pPr>
            <a:r>
              <a:rPr lang="en-US" dirty="0">
                <a:solidFill>
                  <a:schemeClr val="tx1"/>
                </a:solidFill>
                <a:latin typeface="Avenir" panose="02000503020000020003" pitchFamily="2" charset="0"/>
              </a:rPr>
              <a:t>Highlight and press again to uncomment</a:t>
            </a:r>
          </a:p>
          <a:p>
            <a:pPr marL="0" indent="0">
              <a:lnSpc>
                <a:spcPct val="110000"/>
              </a:lnSpc>
              <a:buNone/>
            </a:pPr>
            <a:r>
              <a:rPr lang="en-US" dirty="0">
                <a:solidFill>
                  <a:srgbClr val="5A5AA8"/>
                </a:solidFill>
                <a:latin typeface="Avenir" panose="02000503020000020003" pitchFamily="2" charset="0"/>
              </a:rPr>
              <a:t>Multiline comments</a:t>
            </a:r>
          </a:p>
          <a:p>
            <a:pPr lvl="1">
              <a:lnSpc>
                <a:spcPct val="110000"/>
              </a:lnSpc>
            </a:pPr>
            <a:r>
              <a:rPr lang="en-US" dirty="0">
                <a:solidFill>
                  <a:schemeClr val="tx1"/>
                </a:solidFill>
                <a:latin typeface="Avenir" panose="02000503020000020003" pitchFamily="2" charset="0"/>
              </a:rPr>
              <a:t>Precede and end with triple single or double quotes – </a:t>
            </a:r>
            <a:r>
              <a:rPr lang="en-US" dirty="0">
                <a:solidFill>
                  <a:srgbClr val="65BB7B"/>
                </a:solidFill>
                <a:latin typeface="Avenir" panose="02000503020000020003" pitchFamily="2" charset="0"/>
              </a:rPr>
              <a:t>""" </a:t>
            </a:r>
          </a:p>
          <a:p>
            <a:pPr lvl="2">
              <a:lnSpc>
                <a:spcPct val="110000"/>
              </a:lnSpc>
            </a:pPr>
            <a:r>
              <a:rPr lang="en-US" dirty="0">
                <a:solidFill>
                  <a:schemeClr val="tx1"/>
                </a:solidFill>
                <a:latin typeface="Avenir" panose="02000503020000020003" pitchFamily="2" charset="0"/>
              </a:rPr>
              <a:t>This is really a multiline string, but it works!</a:t>
            </a:r>
          </a:p>
          <a:p>
            <a:pPr marL="0" indent="0">
              <a:lnSpc>
                <a:spcPct val="110000"/>
              </a:lnSpc>
              <a:buNone/>
            </a:pPr>
            <a:r>
              <a:rPr lang="en-US" dirty="0">
                <a:solidFill>
                  <a:schemeClr val="tx1"/>
                </a:solidFill>
                <a:latin typeface="Avenir" panose="02000503020000020003" pitchFamily="2" charset="0"/>
              </a:rPr>
              <a:t>Use comments </a:t>
            </a:r>
            <a:r>
              <a:rPr lang="en-US" dirty="0">
                <a:solidFill>
                  <a:srgbClr val="5A5AA8"/>
                </a:solidFill>
                <a:latin typeface="Avenir" panose="02000503020000020003" pitchFamily="2" charset="0"/>
              </a:rPr>
              <a:t>liberally</a:t>
            </a:r>
            <a:r>
              <a:rPr lang="en-US" dirty="0">
                <a:solidFill>
                  <a:schemeClr val="tx1"/>
                </a:solidFill>
                <a:latin typeface="Avenir" panose="02000503020000020003" pitchFamily="2" charset="0"/>
              </a:rPr>
              <a:t>!</a:t>
            </a:r>
          </a:p>
          <a:p>
            <a:pPr lvl="1">
              <a:lnSpc>
                <a:spcPct val="110000"/>
              </a:lnSpc>
            </a:pPr>
            <a:r>
              <a:rPr lang="en-US" dirty="0">
                <a:solidFill>
                  <a:schemeClr val="tx1"/>
                </a:solidFill>
                <a:latin typeface="Avenir" panose="02000503020000020003" pitchFamily="2" charset="0"/>
              </a:rPr>
              <a:t>If comments clarify what you are trying to accomplish, they can </a:t>
            </a:r>
            <a:br>
              <a:rPr lang="en-US" dirty="0">
                <a:solidFill>
                  <a:schemeClr val="tx1"/>
                </a:solidFill>
                <a:latin typeface="Avenir" panose="02000503020000020003" pitchFamily="2" charset="0"/>
              </a:rPr>
            </a:br>
            <a:r>
              <a:rPr lang="en-US" dirty="0">
                <a:solidFill>
                  <a:schemeClr val="tx1"/>
                </a:solidFill>
                <a:latin typeface="Avenir" panose="02000503020000020003" pitchFamily="2" charset="0"/>
              </a:rPr>
              <a:t>improve your score!</a:t>
            </a:r>
          </a:p>
          <a:p>
            <a:pPr lvl="1">
              <a:lnSpc>
                <a:spcPct val="110000"/>
              </a:lnSpc>
            </a:pPr>
            <a:r>
              <a:rPr lang="en-US" dirty="0">
                <a:solidFill>
                  <a:schemeClr val="tx1"/>
                </a:solidFill>
                <a:latin typeface="Avenir" panose="02000503020000020003" pitchFamily="2" charset="0"/>
              </a:rPr>
              <a:t>They are also good for debugging, by </a:t>
            </a:r>
            <a:r>
              <a:rPr lang="en-US" dirty="0">
                <a:solidFill>
                  <a:srgbClr val="5A5AA8"/>
                </a:solidFill>
                <a:latin typeface="Avenir" panose="02000503020000020003" pitchFamily="2" charset="0"/>
              </a:rPr>
              <a:t>activating</a:t>
            </a:r>
            <a:r>
              <a:rPr lang="en-US" dirty="0">
                <a:solidFill>
                  <a:schemeClr val="tx1"/>
                </a:solidFill>
                <a:latin typeface="Avenir" panose="02000503020000020003" pitchFamily="2" charset="0"/>
              </a:rPr>
              <a:t> or </a:t>
            </a:r>
            <a:br>
              <a:rPr lang="en-US" dirty="0">
                <a:solidFill>
                  <a:schemeClr val="tx1"/>
                </a:solidFill>
                <a:latin typeface="Avenir" panose="02000503020000020003" pitchFamily="2" charset="0"/>
              </a:rPr>
            </a:br>
            <a:r>
              <a:rPr lang="en-US" dirty="0">
                <a:solidFill>
                  <a:srgbClr val="5A5AA8"/>
                </a:solidFill>
                <a:latin typeface="Avenir" panose="02000503020000020003" pitchFamily="2" charset="0"/>
              </a:rPr>
              <a:t>deactivating</a:t>
            </a:r>
            <a:r>
              <a:rPr lang="en-US" dirty="0">
                <a:solidFill>
                  <a:schemeClr val="tx1"/>
                </a:solidFill>
                <a:latin typeface="Avenir" panose="02000503020000020003" pitchFamily="2" charset="0"/>
              </a:rPr>
              <a:t> parts of your code</a:t>
            </a:r>
          </a:p>
        </p:txBody>
      </p:sp>
      <p:pic>
        <p:nvPicPr>
          <p:cNvPr id="4" name="Picture 3" descr="A picture containing dark, gauge&#10;&#10;Description automatically generated">
            <a:extLst>
              <a:ext uri="{FF2B5EF4-FFF2-40B4-BE49-F238E27FC236}">
                <a16:creationId xmlns:a16="http://schemas.microsoft.com/office/drawing/2014/main" id="{32B8FE80-AABA-D8D6-2DF1-C909AE13D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95873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75007" y="5055603"/>
            <a:ext cx="10936079" cy="670560"/>
          </a:xfrm>
        </p:spPr>
        <p:txBody>
          <a:bodyPr>
            <a:normAutofit/>
          </a:bodyPr>
          <a:lstStyle/>
          <a:p>
            <a:r>
              <a:rPr lang="en-US" sz="2800" dirty="0">
                <a:latin typeface="Avenir" panose="02000503020000020003" pitchFamily="2" charset="0"/>
                <a:cs typeface="Segoe UI" panose="020B0502040204020203" pitchFamily="34" charset="0"/>
              </a:rPr>
              <a:t>Strings</a:t>
            </a:r>
          </a:p>
        </p:txBody>
      </p:sp>
      <p:pic>
        <p:nvPicPr>
          <p:cNvPr id="4" name="Graphic 3">
            <a:extLst>
              <a:ext uri="{FF2B5EF4-FFF2-40B4-BE49-F238E27FC236}">
                <a16:creationId xmlns:a16="http://schemas.microsoft.com/office/drawing/2014/main" id="{2F01B283-CD92-FAD3-C807-422A55480C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0F59774A-2E1A-8D93-7AF5-7BA24F3C49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296757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72F96F-48DD-3C95-FA90-B2335DDE67C5}"/>
              </a:ext>
            </a:extLst>
          </p:cNvPr>
          <p:cNvSpPr/>
          <p:nvPr/>
        </p:nvSpPr>
        <p:spPr>
          <a:xfrm>
            <a:off x="1766886" y="2743200"/>
            <a:ext cx="8658225"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64EBA926-FE47-9B7F-FC6C-95E91BEDDA29}"/>
              </a:ext>
            </a:extLst>
          </p:cNvPr>
          <p:cNvGraphicFramePr>
            <a:graphicFrameLocks noGrp="1"/>
          </p:cNvGraphicFramePr>
          <p:nvPr>
            <p:extLst>
              <p:ext uri="{D42A27DB-BD31-4B8C-83A1-F6EECF244321}">
                <p14:modId xmlns:p14="http://schemas.microsoft.com/office/powerpoint/2010/main" val="1526852513"/>
              </p:ext>
            </p:extLst>
          </p:nvPr>
        </p:nvGraphicFramePr>
        <p:xfrm>
          <a:off x="2032005" y="3243580"/>
          <a:ext cx="8127989" cy="370840"/>
        </p:xfrm>
        <a:graphic>
          <a:graphicData uri="http://schemas.openxmlformats.org/drawingml/2006/table">
            <a:tbl>
              <a:tblPr firstRow="1" bandRow="1">
                <a:tableStyleId>{5C22544A-7EE6-4342-B048-85BDC9FD1C3A}</a:tableStyleId>
              </a:tblPr>
              <a:tblGrid>
                <a:gridCol w="478117">
                  <a:extLst>
                    <a:ext uri="{9D8B030D-6E8A-4147-A177-3AD203B41FA5}">
                      <a16:colId xmlns:a16="http://schemas.microsoft.com/office/drawing/2014/main" val="3930638399"/>
                    </a:ext>
                  </a:extLst>
                </a:gridCol>
                <a:gridCol w="478117">
                  <a:extLst>
                    <a:ext uri="{9D8B030D-6E8A-4147-A177-3AD203B41FA5}">
                      <a16:colId xmlns:a16="http://schemas.microsoft.com/office/drawing/2014/main" val="687900450"/>
                    </a:ext>
                  </a:extLst>
                </a:gridCol>
                <a:gridCol w="478117">
                  <a:extLst>
                    <a:ext uri="{9D8B030D-6E8A-4147-A177-3AD203B41FA5}">
                      <a16:colId xmlns:a16="http://schemas.microsoft.com/office/drawing/2014/main" val="2420070306"/>
                    </a:ext>
                  </a:extLst>
                </a:gridCol>
                <a:gridCol w="478117">
                  <a:extLst>
                    <a:ext uri="{9D8B030D-6E8A-4147-A177-3AD203B41FA5}">
                      <a16:colId xmlns:a16="http://schemas.microsoft.com/office/drawing/2014/main" val="2330815887"/>
                    </a:ext>
                  </a:extLst>
                </a:gridCol>
                <a:gridCol w="478117">
                  <a:extLst>
                    <a:ext uri="{9D8B030D-6E8A-4147-A177-3AD203B41FA5}">
                      <a16:colId xmlns:a16="http://schemas.microsoft.com/office/drawing/2014/main" val="2585079722"/>
                    </a:ext>
                  </a:extLst>
                </a:gridCol>
                <a:gridCol w="478117">
                  <a:extLst>
                    <a:ext uri="{9D8B030D-6E8A-4147-A177-3AD203B41FA5}">
                      <a16:colId xmlns:a16="http://schemas.microsoft.com/office/drawing/2014/main" val="3113342854"/>
                    </a:ext>
                  </a:extLst>
                </a:gridCol>
                <a:gridCol w="478117">
                  <a:extLst>
                    <a:ext uri="{9D8B030D-6E8A-4147-A177-3AD203B41FA5}">
                      <a16:colId xmlns:a16="http://schemas.microsoft.com/office/drawing/2014/main" val="3488320293"/>
                    </a:ext>
                  </a:extLst>
                </a:gridCol>
                <a:gridCol w="478117">
                  <a:extLst>
                    <a:ext uri="{9D8B030D-6E8A-4147-A177-3AD203B41FA5}">
                      <a16:colId xmlns:a16="http://schemas.microsoft.com/office/drawing/2014/main" val="3495646232"/>
                    </a:ext>
                  </a:extLst>
                </a:gridCol>
                <a:gridCol w="478117">
                  <a:extLst>
                    <a:ext uri="{9D8B030D-6E8A-4147-A177-3AD203B41FA5}">
                      <a16:colId xmlns:a16="http://schemas.microsoft.com/office/drawing/2014/main" val="2467830224"/>
                    </a:ext>
                  </a:extLst>
                </a:gridCol>
                <a:gridCol w="478117">
                  <a:extLst>
                    <a:ext uri="{9D8B030D-6E8A-4147-A177-3AD203B41FA5}">
                      <a16:colId xmlns:a16="http://schemas.microsoft.com/office/drawing/2014/main" val="3314696994"/>
                    </a:ext>
                  </a:extLst>
                </a:gridCol>
                <a:gridCol w="478117">
                  <a:extLst>
                    <a:ext uri="{9D8B030D-6E8A-4147-A177-3AD203B41FA5}">
                      <a16:colId xmlns:a16="http://schemas.microsoft.com/office/drawing/2014/main" val="1799510374"/>
                    </a:ext>
                  </a:extLst>
                </a:gridCol>
                <a:gridCol w="478117">
                  <a:extLst>
                    <a:ext uri="{9D8B030D-6E8A-4147-A177-3AD203B41FA5}">
                      <a16:colId xmlns:a16="http://schemas.microsoft.com/office/drawing/2014/main" val="3052777654"/>
                    </a:ext>
                  </a:extLst>
                </a:gridCol>
                <a:gridCol w="478117">
                  <a:extLst>
                    <a:ext uri="{9D8B030D-6E8A-4147-A177-3AD203B41FA5}">
                      <a16:colId xmlns:a16="http://schemas.microsoft.com/office/drawing/2014/main" val="2110292120"/>
                    </a:ext>
                  </a:extLst>
                </a:gridCol>
                <a:gridCol w="478117">
                  <a:extLst>
                    <a:ext uri="{9D8B030D-6E8A-4147-A177-3AD203B41FA5}">
                      <a16:colId xmlns:a16="http://schemas.microsoft.com/office/drawing/2014/main" val="3548892146"/>
                    </a:ext>
                  </a:extLst>
                </a:gridCol>
                <a:gridCol w="478117">
                  <a:extLst>
                    <a:ext uri="{9D8B030D-6E8A-4147-A177-3AD203B41FA5}">
                      <a16:colId xmlns:a16="http://schemas.microsoft.com/office/drawing/2014/main" val="816929173"/>
                    </a:ext>
                  </a:extLst>
                </a:gridCol>
                <a:gridCol w="478117">
                  <a:extLst>
                    <a:ext uri="{9D8B030D-6E8A-4147-A177-3AD203B41FA5}">
                      <a16:colId xmlns:a16="http://schemas.microsoft.com/office/drawing/2014/main" val="2768481006"/>
                    </a:ext>
                  </a:extLst>
                </a:gridCol>
                <a:gridCol w="478117">
                  <a:extLst>
                    <a:ext uri="{9D8B030D-6E8A-4147-A177-3AD203B41FA5}">
                      <a16:colId xmlns:a16="http://schemas.microsoft.com/office/drawing/2014/main" val="1880841124"/>
                    </a:ext>
                  </a:extLst>
                </a:gridCol>
              </a:tblGrid>
              <a:tr h="370840">
                <a:tc>
                  <a:txBody>
                    <a:bodyPr/>
                    <a:lstStyle/>
                    <a:p>
                      <a:r>
                        <a:rPr lang="en-US" b="1" i="0" dirty="0">
                          <a:solidFill>
                            <a:schemeClr val="tx1"/>
                          </a:solidFill>
                          <a:latin typeface="Courier New" panose="02070309020205020404" pitchFamily="49" charset="0"/>
                          <a:cs typeface="Courier New" panose="020703090202050204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h</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i</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US" b="1" i="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i</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US" b="1" i="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US" b="1" i="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i</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75141391"/>
                  </a:ext>
                </a:extLst>
              </a:tr>
            </a:tbl>
          </a:graphicData>
        </a:graphic>
      </p:graphicFrame>
      <p:sp>
        <p:nvSpPr>
          <p:cNvPr id="9" name="Text Placeholder 2">
            <a:extLst>
              <a:ext uri="{FF2B5EF4-FFF2-40B4-BE49-F238E27FC236}">
                <a16:creationId xmlns:a16="http://schemas.microsoft.com/office/drawing/2014/main" id="{F8D3FF55-ABB6-1712-EE28-52D1FD5671F5}"/>
              </a:ext>
            </a:extLst>
          </p:cNvPr>
          <p:cNvSpPr txBox="1">
            <a:spLocks/>
          </p:cNvSpPr>
          <p:nvPr/>
        </p:nvSpPr>
        <p:spPr>
          <a:xfrm>
            <a:off x="5202239" y="2153602"/>
            <a:ext cx="1212850" cy="670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Avenir" panose="02000503020000020003" pitchFamily="2" charset="0"/>
                <a:cs typeface="Segoe UI" panose="020B0502040204020203" pitchFamily="34" charset="0"/>
              </a:rPr>
              <a:t>String</a:t>
            </a:r>
          </a:p>
        </p:txBody>
      </p:sp>
      <p:sp>
        <p:nvSpPr>
          <p:cNvPr id="10" name="Text Placeholder 2">
            <a:extLst>
              <a:ext uri="{FF2B5EF4-FFF2-40B4-BE49-F238E27FC236}">
                <a16:creationId xmlns:a16="http://schemas.microsoft.com/office/drawing/2014/main" id="{022C2307-F5FB-2C61-E6A7-C312799CA075}"/>
              </a:ext>
            </a:extLst>
          </p:cNvPr>
          <p:cNvSpPr txBox="1">
            <a:spLocks/>
          </p:cNvSpPr>
          <p:nvPr/>
        </p:nvSpPr>
        <p:spPr>
          <a:xfrm>
            <a:off x="4656933" y="4696778"/>
            <a:ext cx="2303461" cy="670560"/>
          </a:xfrm>
          <a:prstGeom prst="halfFrame">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Avenir" panose="02000503020000020003" pitchFamily="2" charset="0"/>
                <a:cs typeface="Segoe UI" panose="020B0502040204020203" pitchFamily="34" charset="0"/>
              </a:rPr>
              <a:t>Character</a:t>
            </a:r>
          </a:p>
        </p:txBody>
      </p:sp>
      <p:grpSp>
        <p:nvGrpSpPr>
          <p:cNvPr id="20" name="Group 19">
            <a:extLst>
              <a:ext uri="{FF2B5EF4-FFF2-40B4-BE49-F238E27FC236}">
                <a16:creationId xmlns:a16="http://schemas.microsoft.com/office/drawing/2014/main" id="{85ED7992-6BE9-FDCD-982B-DC4916566776}"/>
              </a:ext>
            </a:extLst>
          </p:cNvPr>
          <p:cNvGrpSpPr/>
          <p:nvPr/>
        </p:nvGrpSpPr>
        <p:grpSpPr>
          <a:xfrm>
            <a:off x="4672013" y="3609976"/>
            <a:ext cx="5243512" cy="918844"/>
            <a:chOff x="4672013" y="3609976"/>
            <a:chExt cx="5243512" cy="918844"/>
          </a:xfrm>
        </p:grpSpPr>
        <p:cxnSp>
          <p:nvCxnSpPr>
            <p:cNvPr id="13" name="Straight Connector 12">
              <a:extLst>
                <a:ext uri="{FF2B5EF4-FFF2-40B4-BE49-F238E27FC236}">
                  <a16:creationId xmlns:a16="http://schemas.microsoft.com/office/drawing/2014/main" id="{B0EC923D-99F1-522D-102E-EA1999C4E664}"/>
                </a:ext>
              </a:extLst>
            </p:cNvPr>
            <p:cNvCxnSpPr/>
            <p:nvPr/>
          </p:nvCxnSpPr>
          <p:spPr>
            <a:xfrm>
              <a:off x="4672013" y="3614420"/>
              <a:ext cx="914400" cy="914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D2B3FD-05AE-CC7F-F40B-5B1CCFC64060}"/>
                </a:ext>
              </a:extLst>
            </p:cNvPr>
            <p:cNvCxnSpPr>
              <a:cxnSpLocks/>
            </p:cNvCxnSpPr>
            <p:nvPr/>
          </p:nvCxnSpPr>
          <p:spPr>
            <a:xfrm flipH="1">
              <a:off x="5586413" y="3609976"/>
              <a:ext cx="1019176" cy="9188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2C989F-9DCD-437E-7BCC-8B9779B70D12}"/>
                </a:ext>
              </a:extLst>
            </p:cNvPr>
            <p:cNvCxnSpPr>
              <a:cxnSpLocks/>
            </p:cNvCxnSpPr>
            <p:nvPr/>
          </p:nvCxnSpPr>
          <p:spPr>
            <a:xfrm flipH="1">
              <a:off x="5586413" y="3618864"/>
              <a:ext cx="4329112" cy="9099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Picture 2" descr="A picture containing dark, gauge&#10;&#10;Description automatically generated">
            <a:extLst>
              <a:ext uri="{FF2B5EF4-FFF2-40B4-BE49-F238E27FC236}">
                <a16:creationId xmlns:a16="http://schemas.microsoft.com/office/drawing/2014/main" id="{0BB5F8AF-85A4-BA70-8B43-61510FCC9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81525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4412D3C-0740-0C6C-4CDE-0D4ECB74F8A1}"/>
              </a:ext>
            </a:extLst>
          </p:cNvPr>
          <p:cNvGraphicFramePr>
            <a:graphicFrameLocks noGrp="1"/>
          </p:cNvGraphicFramePr>
          <p:nvPr>
            <p:extLst>
              <p:ext uri="{D42A27DB-BD31-4B8C-83A1-F6EECF244321}">
                <p14:modId xmlns:p14="http://schemas.microsoft.com/office/powerpoint/2010/main" val="3743688196"/>
              </p:ext>
            </p:extLst>
          </p:nvPr>
        </p:nvGraphicFramePr>
        <p:xfrm>
          <a:off x="2276074" y="2910840"/>
          <a:ext cx="7639851" cy="1036320"/>
        </p:xfrm>
        <a:graphic>
          <a:graphicData uri="http://schemas.openxmlformats.org/drawingml/2006/table">
            <a:tbl>
              <a:tblPr firstRow="1" bandRow="1">
                <a:tableStyleId>{5C22544A-7EE6-4342-B048-85BDC9FD1C3A}</a:tableStyleId>
              </a:tblPr>
              <a:tblGrid>
                <a:gridCol w="3386002">
                  <a:extLst>
                    <a:ext uri="{9D8B030D-6E8A-4147-A177-3AD203B41FA5}">
                      <a16:colId xmlns:a16="http://schemas.microsoft.com/office/drawing/2014/main" val="3211576592"/>
                    </a:ext>
                  </a:extLst>
                </a:gridCol>
                <a:gridCol w="1410237">
                  <a:extLst>
                    <a:ext uri="{9D8B030D-6E8A-4147-A177-3AD203B41FA5}">
                      <a16:colId xmlns:a16="http://schemas.microsoft.com/office/drawing/2014/main" val="3930761887"/>
                    </a:ext>
                  </a:extLst>
                </a:gridCol>
                <a:gridCol w="1514475">
                  <a:extLst>
                    <a:ext uri="{9D8B030D-6E8A-4147-A177-3AD203B41FA5}">
                      <a16:colId xmlns:a16="http://schemas.microsoft.com/office/drawing/2014/main" val="704287676"/>
                    </a:ext>
                  </a:extLst>
                </a:gridCol>
                <a:gridCol w="1329137">
                  <a:extLst>
                    <a:ext uri="{9D8B030D-6E8A-4147-A177-3AD203B41FA5}">
                      <a16:colId xmlns:a16="http://schemas.microsoft.com/office/drawing/2014/main" val="2914202009"/>
                    </a:ext>
                  </a:extLst>
                </a:gridCol>
              </a:tblGrid>
              <a:tr h="510340">
                <a:tc>
                  <a:txBody>
                    <a:bodyPr/>
                    <a:lstStyle/>
                    <a:p>
                      <a:pPr algn="l"/>
                      <a:r>
                        <a:rPr lang="en-US" sz="2800" b="0" i="0" dirty="0">
                          <a:solidFill>
                            <a:schemeClr val="tx1"/>
                          </a:solidFill>
                          <a:latin typeface="Avenir" panose="02000503020000020003" pitchFamily="2" charset="0"/>
                        </a:rPr>
                        <a:t>Character Value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solidFill>
                            <a:schemeClr val="tx1"/>
                          </a:solidFill>
                          <a:latin typeface="Avenir" panose="02000503020000020003" pitchFamily="2" charset="0"/>
                        </a:rPr>
                        <a:t>S</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solidFill>
                            <a:schemeClr val="tx1"/>
                          </a:solidFill>
                          <a:latin typeface="Avenir" panose="02000503020000020003" pitchFamily="2" charset="0"/>
                        </a:rPr>
                        <a:t>a</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solidFill>
                            <a:schemeClr val="tx1"/>
                          </a:solidFill>
                          <a:latin typeface="Avenir" panose="02000503020000020003" pitchFamily="2" charset="0"/>
                        </a:rPr>
                        <a:t>n</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697911"/>
                  </a:ext>
                </a:extLst>
              </a:tr>
              <a:tr h="255823">
                <a:tc>
                  <a:txBody>
                    <a:bodyPr/>
                    <a:lstStyle/>
                    <a:p>
                      <a:pPr algn="l"/>
                      <a:r>
                        <a:rPr lang="en-US" sz="2800" b="0" i="0" dirty="0">
                          <a:latin typeface="Avenir" panose="02000503020000020003" pitchFamily="2" charset="0"/>
                        </a:rPr>
                        <a:t>Index Count </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latin typeface="Avenir" panose="02000503020000020003" pitchFamily="2" charset="0"/>
                        </a:rPr>
                        <a:t>0</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latin typeface="Avenir" panose="02000503020000020003" pitchFamily="2" charset="0"/>
                        </a:rPr>
                        <a:t>1</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latin typeface="Avenir" panose="02000503020000020003" pitchFamily="2" charset="0"/>
                        </a:rPr>
                        <a:t>2</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4827052"/>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C4C3E613-01DC-D8B1-33C3-44D28ACAB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13246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1EB21EA-0A16-8D1B-6EBF-9F87A6D7E9F0}"/>
              </a:ext>
            </a:extLst>
          </p:cNvPr>
          <p:cNvGraphicFramePr>
            <a:graphicFrameLocks noGrp="1"/>
          </p:cNvGraphicFramePr>
          <p:nvPr>
            <p:extLst>
              <p:ext uri="{D42A27DB-BD31-4B8C-83A1-F6EECF244321}">
                <p14:modId xmlns:p14="http://schemas.microsoft.com/office/powerpoint/2010/main" val="3037900035"/>
              </p:ext>
            </p:extLst>
          </p:nvPr>
        </p:nvGraphicFramePr>
        <p:xfrm>
          <a:off x="2833687" y="683671"/>
          <a:ext cx="6524625" cy="5490657"/>
        </p:xfrm>
        <a:graphic>
          <a:graphicData uri="http://schemas.openxmlformats.org/drawingml/2006/table">
            <a:tbl>
              <a:tblPr firstRow="1" bandRow="1">
                <a:tableStyleId>{5C22544A-7EE6-4342-B048-85BDC9FD1C3A}</a:tableStyleId>
              </a:tblPr>
              <a:tblGrid>
                <a:gridCol w="2449142">
                  <a:extLst>
                    <a:ext uri="{9D8B030D-6E8A-4147-A177-3AD203B41FA5}">
                      <a16:colId xmlns:a16="http://schemas.microsoft.com/office/drawing/2014/main" val="3211576592"/>
                    </a:ext>
                  </a:extLst>
                </a:gridCol>
                <a:gridCol w="4075483">
                  <a:extLst>
                    <a:ext uri="{9D8B030D-6E8A-4147-A177-3AD203B41FA5}">
                      <a16:colId xmlns:a16="http://schemas.microsoft.com/office/drawing/2014/main" val="3930761887"/>
                    </a:ext>
                  </a:extLst>
                </a:gridCol>
              </a:tblGrid>
              <a:tr h="465208">
                <a:tc>
                  <a:txBody>
                    <a:bodyPr/>
                    <a:lstStyle/>
                    <a:p>
                      <a:pPr algn="ctr"/>
                      <a:r>
                        <a:rPr lang="en-US" sz="1800" b="1" i="0" dirty="0">
                          <a:solidFill>
                            <a:schemeClr val="tx1"/>
                          </a:solidFill>
                          <a:latin typeface="Avenir Black" panose="02000503020000020003" pitchFamily="2" charset="0"/>
                        </a:rPr>
                        <a:t>Escape Sequence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ECF"/>
                    </a:solidFill>
                  </a:tcPr>
                </a:tc>
                <a:tc>
                  <a:txBody>
                    <a:bodyPr/>
                    <a:lstStyle/>
                    <a:p>
                      <a:pPr algn="ctr"/>
                      <a:r>
                        <a:rPr lang="en-US" sz="1800" b="1" i="0" dirty="0">
                          <a:solidFill>
                            <a:schemeClr val="tx1"/>
                          </a:solidFill>
                          <a:latin typeface="Avenir Black" panose="02000503020000020003" pitchFamily="2" charset="0"/>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ECF"/>
                    </a:solidFill>
                  </a:tcPr>
                </a:tc>
                <a:extLst>
                  <a:ext uri="{0D108BD9-81ED-4DB2-BD59-A6C34878D82A}">
                    <a16:rowId xmlns:a16="http://schemas.microsoft.com/office/drawing/2014/main" val="856425074"/>
                  </a:ext>
                </a:extLst>
              </a:tr>
              <a:tr h="386573">
                <a:tc>
                  <a:txBody>
                    <a:bodyPr/>
                    <a:lstStyle/>
                    <a:p>
                      <a:pPr algn="l"/>
                      <a:r>
                        <a:rPr lang="en-US" sz="1800" b="0" i="0" dirty="0">
                          <a:latin typeface="Avenir" panose="02000503020000020003" pitchFamily="2" charset="0"/>
                        </a:rPr>
                        <a:t>\newline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Ignored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3736385"/>
                  </a:ext>
                </a:extLst>
              </a:tr>
              <a:tr h="386573">
                <a:tc>
                  <a:txBody>
                    <a:bodyPr/>
                    <a:lstStyle/>
                    <a:p>
                      <a:pPr algn="l"/>
                      <a:r>
                        <a:rPr lang="en-US" sz="1800" b="0" i="0" dirty="0">
                          <a:latin typeface="Avenir" panose="02000503020000020003"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Backslash (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9697911"/>
                  </a:ext>
                </a:extLst>
              </a:tr>
              <a:tr h="386573">
                <a:tc>
                  <a:txBody>
                    <a:bodyPr/>
                    <a:lstStyle/>
                    <a:p>
                      <a:pPr algn="l"/>
                      <a:r>
                        <a:rPr lang="en-US" sz="1800" b="0" i="0" dirty="0">
                          <a:latin typeface="Avenir" panose="02000503020000020003"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Single quote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4827052"/>
                  </a:ext>
                </a:extLst>
              </a:tr>
              <a:tr h="386573">
                <a:tc>
                  <a:txBody>
                    <a:bodyPr/>
                    <a:lstStyle/>
                    <a:p>
                      <a:pPr algn="l"/>
                      <a:r>
                        <a:rPr lang="en-US" sz="1800" b="0" i="0" dirty="0">
                          <a:latin typeface="Avenir" panose="02000503020000020003"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Double Quote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0495695"/>
                  </a:ext>
                </a:extLst>
              </a:tr>
              <a:tr h="386573">
                <a:tc>
                  <a:txBody>
                    <a:bodyPr/>
                    <a:lstStyle/>
                    <a:p>
                      <a:pPr algn="l"/>
                      <a:r>
                        <a:rPr lang="en-US" sz="1800" b="0" i="0" dirty="0">
                          <a:latin typeface="Avenir" panose="02000503020000020003" pitchFamily="2"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Bell (BEL)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126331"/>
                  </a:ext>
                </a:extLst>
              </a:tr>
              <a:tr h="386573">
                <a:tc>
                  <a:txBody>
                    <a:bodyPr/>
                    <a:lstStyle/>
                    <a:p>
                      <a:pPr algn="l"/>
                      <a:r>
                        <a:rPr lang="en-US" sz="1800" b="0" i="0" dirty="0">
                          <a:latin typeface="Avenir" panose="02000503020000020003" pitchFamily="2"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Backspace (BS)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937441"/>
                  </a:ext>
                </a:extLst>
              </a:tr>
              <a:tr h="386573">
                <a:tc>
                  <a:txBody>
                    <a:bodyPr/>
                    <a:lstStyle/>
                    <a:p>
                      <a:pPr algn="l"/>
                      <a:r>
                        <a:rPr lang="en-US" sz="1800" b="0" i="0" dirty="0">
                          <a:latin typeface="Avenir" panose="02000503020000020003" pitchFamily="2" charset="0"/>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a:t>
                      </a:r>
                      <a:r>
                        <a:rPr lang="en-US" sz="1800" b="0" i="0" dirty="0" err="1">
                          <a:latin typeface="Avenir" panose="02000503020000020003" pitchFamily="2" charset="0"/>
                        </a:rPr>
                        <a:t>Formfeed</a:t>
                      </a:r>
                      <a:r>
                        <a:rPr lang="en-US" sz="1800" b="0" i="0" dirty="0">
                          <a:latin typeface="Avenir" panose="02000503020000020003" pitchFamily="2" charset="0"/>
                        </a:rPr>
                        <a:t> (FF)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5114781"/>
                  </a:ext>
                </a:extLst>
              </a:tr>
              <a:tr h="386573">
                <a:tc>
                  <a:txBody>
                    <a:bodyPr/>
                    <a:lstStyle/>
                    <a:p>
                      <a:pPr algn="l"/>
                      <a:r>
                        <a:rPr lang="en-US" sz="1800" b="0" i="0" dirty="0">
                          <a:latin typeface="Avenir" panose="02000503020000020003" pitchFamily="2"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Linefeed (LF)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6943091"/>
                  </a:ext>
                </a:extLst>
              </a:tr>
              <a:tr h="386573">
                <a:tc>
                  <a:txBody>
                    <a:bodyPr/>
                    <a:lstStyle/>
                    <a:p>
                      <a:pPr algn="l"/>
                      <a:r>
                        <a:rPr lang="en-US" sz="1800" b="0" i="0" dirty="0">
                          <a:latin typeface="Avenir" panose="02000503020000020003" pitchFamily="2"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Carriage Return (CR)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4580001"/>
                  </a:ext>
                </a:extLst>
              </a:tr>
              <a:tr h="386573">
                <a:tc>
                  <a:txBody>
                    <a:bodyPr/>
                    <a:lstStyle/>
                    <a:p>
                      <a:pPr algn="l"/>
                      <a:r>
                        <a:rPr lang="en-US" sz="1800" b="0" i="0" dirty="0">
                          <a:latin typeface="Avenir" panose="02000503020000020003" pitchFamily="2" charset="0"/>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Horizontal Tab (TAB)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0912313"/>
                  </a:ext>
                </a:extLst>
              </a:tr>
              <a:tr h="386573">
                <a:tc>
                  <a:txBody>
                    <a:bodyPr/>
                    <a:lstStyle/>
                    <a:p>
                      <a:pPr algn="l"/>
                      <a:r>
                        <a:rPr lang="en-US" sz="1800" b="0" i="0" dirty="0">
                          <a:latin typeface="Avenir" panose="02000503020000020003" pitchFamily="2" charset="0"/>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Vertical Tab (VT)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4363057"/>
                  </a:ext>
                </a:extLst>
              </a:tr>
              <a:tr h="386573">
                <a:tc>
                  <a:txBody>
                    <a:bodyPr/>
                    <a:lstStyle/>
                    <a:p>
                      <a:pPr algn="l"/>
                      <a:r>
                        <a:rPr lang="en-US" sz="1800" b="0" i="0" dirty="0">
                          <a:latin typeface="Avenir" panose="02000503020000020003" pitchFamily="2" charset="0"/>
                        </a:rPr>
                        <a:t>\</a:t>
                      </a:r>
                      <a:r>
                        <a:rPr lang="en-US" sz="1800" b="0" i="0" dirty="0" err="1">
                          <a:latin typeface="Avenir" panose="02000503020000020003" pitchFamily="2" charset="0"/>
                        </a:rPr>
                        <a:t>ooo</a:t>
                      </a:r>
                      <a:endParaRPr lang="en-US" sz="1800" b="0" i="0" dirty="0">
                        <a:latin typeface="Avenir" panose="02000503020000020003"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character with octal value </a:t>
                      </a:r>
                      <a:r>
                        <a:rPr lang="en-US" sz="1800" b="0" i="0" dirty="0" err="1">
                          <a:latin typeface="Avenir" panose="02000503020000020003" pitchFamily="2" charset="0"/>
                        </a:rPr>
                        <a:t>ooo</a:t>
                      </a:r>
                      <a:endParaRPr lang="en-US" sz="1800" b="0" i="0" dirty="0">
                        <a:latin typeface="Avenir" panose="02000503020000020003"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7807002"/>
                  </a:ext>
                </a:extLst>
              </a:tr>
              <a:tr h="386573">
                <a:tc>
                  <a:txBody>
                    <a:bodyPr/>
                    <a:lstStyle/>
                    <a:p>
                      <a:pPr algn="l"/>
                      <a:r>
                        <a:rPr lang="en-US" sz="1800" b="0" i="0" dirty="0">
                          <a:latin typeface="Avenir" panose="02000503020000020003" pitchFamily="2" charset="0"/>
                        </a:rPr>
                        <a:t>\</a:t>
                      </a:r>
                      <a:r>
                        <a:rPr lang="en-US" sz="1800" b="0" i="0" dirty="0" err="1">
                          <a:latin typeface="Avenir" panose="02000503020000020003" pitchFamily="2" charset="0"/>
                        </a:rPr>
                        <a:t>xhh</a:t>
                      </a: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character with hex value </a:t>
                      </a:r>
                      <a:r>
                        <a:rPr lang="en-US" sz="1800" b="0" i="0" dirty="0" err="1">
                          <a:latin typeface="Avenir" panose="02000503020000020003" pitchFamily="2" charset="0"/>
                        </a:rPr>
                        <a:t>hh</a:t>
                      </a: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6182468"/>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F2D8DBCB-0A23-91B1-3D62-EA42C72342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02141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icture containing dark, gauge&#10;&#10;Description automatically generated">
            <a:extLst>
              <a:ext uri="{FF2B5EF4-FFF2-40B4-BE49-F238E27FC236}">
                <a16:creationId xmlns:a16="http://schemas.microsoft.com/office/drawing/2014/main" id="{6E79D03A-2383-DB19-4565-4BD4C5E8E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7"/>
            <a:ext cx="10515600" cy="1325563"/>
          </a:xfrm>
        </p:spPr>
        <p:txBody>
          <a:bodyPr anchor="ctr">
            <a:normAutofit/>
          </a:bodyPr>
          <a:lstStyle/>
          <a:p>
            <a:pPr algn="ctr"/>
            <a:r>
              <a:rPr lang="en-US" sz="4000" b="1" dirty="0">
                <a:solidFill>
                  <a:schemeClr val="tx1">
                    <a:lumMod val="75000"/>
                    <a:lumOff val="25000"/>
                  </a:schemeClr>
                </a:solidFill>
                <a:latin typeface="Avenir Black" panose="02000503020000020003" pitchFamily="2" charset="0"/>
              </a:rPr>
              <a:t>Python Variables</a:t>
            </a:r>
          </a:p>
        </p:txBody>
      </p:sp>
      <p:sp>
        <p:nvSpPr>
          <p:cNvPr id="5" name="Content Placeholder 4"/>
          <p:cNvSpPr>
            <a:spLocks noGrp="1"/>
          </p:cNvSpPr>
          <p:nvPr>
            <p:ph sz="half" idx="1"/>
          </p:nvPr>
        </p:nvSpPr>
        <p:spPr>
          <a:xfrm>
            <a:off x="1218033" y="1410556"/>
            <a:ext cx="7212545" cy="5082317"/>
          </a:xfrm>
        </p:spPr>
        <p:txBody>
          <a:bodyPr>
            <a:noAutofit/>
          </a:bodyPr>
          <a:lstStyle/>
          <a:p>
            <a:pPr>
              <a:lnSpc>
                <a:spcPct val="120000"/>
              </a:lnSpc>
            </a:pPr>
            <a:r>
              <a:rPr lang="en-US" sz="2400" dirty="0">
                <a:latin typeface="Avenir" panose="02000503020000020003" pitchFamily="2" charset="0"/>
              </a:rPr>
              <a:t>Python variables are </a:t>
            </a:r>
            <a:r>
              <a:rPr lang="en-US" sz="2400" dirty="0">
                <a:solidFill>
                  <a:srgbClr val="5A5AA8"/>
                </a:solidFill>
                <a:latin typeface="Avenir" panose="02000503020000020003" pitchFamily="2" charset="0"/>
              </a:rPr>
              <a:t>dynamically </a:t>
            </a:r>
            <a:r>
              <a:rPr lang="en-US" sz="2400" dirty="0">
                <a:latin typeface="Avenir" panose="02000503020000020003" pitchFamily="2" charset="0"/>
              </a:rPr>
              <a:t>declared</a:t>
            </a:r>
          </a:p>
          <a:p>
            <a:pPr>
              <a:lnSpc>
                <a:spcPct val="120000"/>
              </a:lnSpc>
            </a:pPr>
            <a:r>
              <a:rPr lang="en-US" sz="2400" dirty="0">
                <a:latin typeface="Avenir" panose="02000503020000020003" pitchFamily="2" charset="0"/>
              </a:rPr>
              <a:t>The data type is inferred by the data that is assigned </a:t>
            </a:r>
            <a:r>
              <a:rPr lang="en-US" sz="2400" dirty="0">
                <a:solidFill>
                  <a:srgbClr val="5A5AA8"/>
                </a:solidFill>
                <a:latin typeface="Avenir" panose="02000503020000020003" pitchFamily="2" charset="0"/>
              </a:rPr>
              <a:t>(unless specifically defined)</a:t>
            </a:r>
          </a:p>
          <a:p>
            <a:pPr marL="457200" lvl="1" indent="0">
              <a:lnSpc>
                <a:spcPct val="120000"/>
              </a:lnSpc>
              <a:buNone/>
            </a:pPr>
            <a:r>
              <a:rPr lang="en-US" dirty="0">
                <a:latin typeface="Avenir" panose="02000503020000020003" pitchFamily="2" charset="0"/>
              </a:rPr>
              <a:t>	</a:t>
            </a:r>
            <a:r>
              <a:rPr lang="en-US" dirty="0">
                <a:solidFill>
                  <a:srgbClr val="5A5AA8"/>
                </a:solidFill>
                <a:latin typeface="Avenir Medium" panose="02000503020000020003" pitchFamily="2" charset="0"/>
              </a:rPr>
              <a:t>Pros</a:t>
            </a:r>
            <a:r>
              <a:rPr lang="en-US" dirty="0">
                <a:solidFill>
                  <a:srgbClr val="64BA7F"/>
                </a:solidFill>
                <a:latin typeface="Avenir Medium" panose="02000503020000020003" pitchFamily="2" charset="0"/>
              </a:rPr>
              <a:t> </a:t>
            </a:r>
          </a:p>
          <a:p>
            <a:pPr lvl="2">
              <a:lnSpc>
                <a:spcPct val="120000"/>
              </a:lnSpc>
            </a:pPr>
            <a:r>
              <a:rPr lang="en-US" sz="2400" dirty="0">
                <a:latin typeface="Avenir" panose="02000503020000020003" pitchFamily="2" charset="0"/>
              </a:rPr>
              <a:t>Quick</a:t>
            </a:r>
          </a:p>
          <a:p>
            <a:pPr lvl="2">
              <a:lnSpc>
                <a:spcPct val="120000"/>
              </a:lnSpc>
            </a:pPr>
            <a:r>
              <a:rPr lang="en-US" sz="2400" dirty="0">
                <a:latin typeface="Avenir" panose="02000503020000020003" pitchFamily="2" charset="0"/>
              </a:rPr>
              <a:t>Usually correct</a:t>
            </a:r>
          </a:p>
          <a:p>
            <a:pPr marL="457200" lvl="1" indent="0">
              <a:lnSpc>
                <a:spcPct val="120000"/>
              </a:lnSpc>
              <a:buNone/>
            </a:pPr>
            <a:r>
              <a:rPr lang="en-US" dirty="0">
                <a:solidFill>
                  <a:srgbClr val="64BA7F"/>
                </a:solidFill>
                <a:latin typeface="Avenir" panose="02000503020000020003" pitchFamily="2" charset="0"/>
              </a:rPr>
              <a:t>	</a:t>
            </a:r>
            <a:r>
              <a:rPr lang="en-US" dirty="0">
                <a:solidFill>
                  <a:srgbClr val="5A5AA8"/>
                </a:solidFill>
                <a:latin typeface="Avenir Medium" panose="02000503020000020003" pitchFamily="2" charset="0"/>
              </a:rPr>
              <a:t>Cons </a:t>
            </a:r>
          </a:p>
          <a:p>
            <a:pPr lvl="2">
              <a:lnSpc>
                <a:spcPct val="120000"/>
              </a:lnSpc>
            </a:pPr>
            <a:r>
              <a:rPr lang="en-US" sz="2400" dirty="0">
                <a:latin typeface="Avenir" panose="02000503020000020003" pitchFamily="2" charset="0"/>
              </a:rPr>
              <a:t>May get unintended </a:t>
            </a:r>
            <a:br>
              <a:rPr lang="en-US" sz="2400" dirty="0">
                <a:latin typeface="Avenir" panose="02000503020000020003" pitchFamily="2" charset="0"/>
              </a:rPr>
            </a:br>
            <a:r>
              <a:rPr lang="en-US" sz="2400" dirty="0">
                <a:latin typeface="Avenir" panose="02000503020000020003" pitchFamily="2" charset="0"/>
              </a:rPr>
              <a:t>results</a:t>
            </a:r>
          </a:p>
          <a:p>
            <a:pPr lvl="2">
              <a:lnSpc>
                <a:spcPct val="120000"/>
              </a:lnSpc>
            </a:pPr>
            <a:r>
              <a:rPr lang="en-US" sz="2400" dirty="0">
                <a:latin typeface="Avenir" panose="02000503020000020003" pitchFamily="2" charset="0"/>
              </a:rPr>
              <a:t>Doesn't flag errors</a:t>
            </a:r>
          </a:p>
        </p:txBody>
      </p:sp>
      <p:graphicFrame>
        <p:nvGraphicFramePr>
          <p:cNvPr id="2" name="Table 2">
            <a:extLst>
              <a:ext uri="{FF2B5EF4-FFF2-40B4-BE49-F238E27FC236}">
                <a16:creationId xmlns:a16="http://schemas.microsoft.com/office/drawing/2014/main" id="{1773070C-40DB-E62C-80E7-F054FED36EAB}"/>
              </a:ext>
            </a:extLst>
          </p:cNvPr>
          <p:cNvGraphicFramePr>
            <a:graphicFrameLocks noGrp="1"/>
          </p:cNvGraphicFramePr>
          <p:nvPr>
            <p:extLst>
              <p:ext uri="{D42A27DB-BD31-4B8C-83A1-F6EECF244321}">
                <p14:modId xmlns:p14="http://schemas.microsoft.com/office/powerpoint/2010/main" val="553954900"/>
              </p:ext>
            </p:extLst>
          </p:nvPr>
        </p:nvGraphicFramePr>
        <p:xfrm>
          <a:off x="5544368" y="3102045"/>
          <a:ext cx="2432494" cy="2920284"/>
        </p:xfrm>
        <a:graphic>
          <a:graphicData uri="http://schemas.openxmlformats.org/drawingml/2006/table">
            <a:tbl>
              <a:tblPr firstRow="1" bandRow="1">
                <a:tableStyleId>{5C22544A-7EE6-4342-B048-85BDC9FD1C3A}</a:tableStyleId>
              </a:tblPr>
              <a:tblGrid>
                <a:gridCol w="481860">
                  <a:extLst>
                    <a:ext uri="{9D8B030D-6E8A-4147-A177-3AD203B41FA5}">
                      <a16:colId xmlns:a16="http://schemas.microsoft.com/office/drawing/2014/main" val="3816193919"/>
                    </a:ext>
                  </a:extLst>
                </a:gridCol>
                <a:gridCol w="1950634">
                  <a:extLst>
                    <a:ext uri="{9D8B030D-6E8A-4147-A177-3AD203B41FA5}">
                      <a16:colId xmlns:a16="http://schemas.microsoft.com/office/drawing/2014/main" val="3001205242"/>
                    </a:ext>
                  </a:extLst>
                </a:gridCol>
              </a:tblGrid>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1</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EEEEEE"/>
                    </a:solidFill>
                  </a:tcPr>
                </a:tc>
                <a:tc>
                  <a:txBody>
                    <a:bodyPr/>
                    <a:lstStyle/>
                    <a:p>
                      <a:r>
                        <a:rPr lang="en-US" sz="1600" b="0" i="0" dirty="0">
                          <a:solidFill>
                            <a:schemeClr val="tx1"/>
                          </a:solidFill>
                          <a:latin typeface="Consolas" panose="020B0609020204030204" pitchFamily="49" charset="0"/>
                          <a:cs typeface="Consolas" panose="020B0609020204030204" pitchFamily="49" charset="0"/>
                        </a:rPr>
                        <a:t>a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solidFill>
                            <a:schemeClr val="tx1"/>
                          </a:solidFill>
                          <a:latin typeface="Consolas" panose="020B0609020204030204" pitchFamily="49" charset="0"/>
                          <a:cs typeface="Consolas" panose="020B0609020204030204" pitchFamily="49" charset="0"/>
                        </a:rPr>
                        <a:t> </a:t>
                      </a:r>
                      <a:r>
                        <a:rPr lang="en-US" sz="1600" b="0" i="0" dirty="0">
                          <a:solidFill>
                            <a:srgbClr val="3D991F"/>
                          </a:solidFill>
                          <a:latin typeface="Consolas" panose="020B0609020204030204" pitchFamily="49" charset="0"/>
                          <a:cs typeface="Consolas" panose="020B0609020204030204" pitchFamily="49" charset="0"/>
                        </a:rPr>
                        <a:t>123</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33359344"/>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2</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EEEEE"/>
                    </a:solidFill>
                  </a:tcPr>
                </a:tc>
                <a:tc>
                  <a:txBody>
                    <a:bodyPr/>
                    <a:lstStyle/>
                    <a:p>
                      <a:endParaRPr lang="en-US" sz="1600" b="0" i="0" dirty="0">
                        <a:latin typeface="Consolas" panose="020B0609020204030204" pitchFamily="49" charset="0"/>
                        <a:cs typeface="Consolas" panose="020B0609020204030204" pitchFamily="49" charset="0"/>
                      </a:endParaRP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1386049"/>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3</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EE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latin typeface="Consolas" panose="020B0609020204030204" pitchFamily="49" charset="0"/>
                          <a:cs typeface="Consolas" panose="020B0609020204030204" pitchFamily="49" charset="0"/>
                        </a:rPr>
                        <a:t>b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latin typeface="Consolas" panose="020B0609020204030204" pitchFamily="49" charset="0"/>
                          <a:cs typeface="Consolas" panose="020B0609020204030204" pitchFamily="49" charset="0"/>
                        </a:rPr>
                        <a:t> </a:t>
                      </a:r>
                      <a:r>
                        <a:rPr lang="en-US" sz="1600" b="0" i="0" dirty="0">
                          <a:solidFill>
                            <a:srgbClr val="3D991F"/>
                          </a:solidFill>
                          <a:latin typeface="Consolas" panose="020B0609020204030204" pitchFamily="49" charset="0"/>
                          <a:cs typeface="Consolas" panose="020B0609020204030204" pitchFamily="49" charset="0"/>
                        </a:rPr>
                        <a:t>3.1415 </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0838462"/>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4</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EEE"/>
                    </a:solidFill>
                  </a:tcPr>
                </a:tc>
                <a:tc>
                  <a:txBody>
                    <a:bodyPr/>
                    <a:lstStyle/>
                    <a:p>
                      <a:endParaRPr lang="en-US" sz="1600" b="0" i="0" dirty="0">
                        <a:latin typeface="Consolas" panose="020B0609020204030204" pitchFamily="49" charset="0"/>
                        <a:cs typeface="Consolas" panose="020B0609020204030204" pitchFamily="49" charset="0"/>
                      </a:endParaRP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038097"/>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5</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r>
                        <a:rPr lang="en-US" sz="1600" b="0" i="0" dirty="0">
                          <a:latin typeface="Consolas" panose="020B0609020204030204" pitchFamily="49" charset="0"/>
                          <a:cs typeface="Consolas" panose="020B0609020204030204" pitchFamily="49" charset="0"/>
                        </a:rPr>
                        <a:t>c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latin typeface="Consolas" panose="020B0609020204030204" pitchFamily="49" charset="0"/>
                          <a:cs typeface="Consolas" panose="020B0609020204030204" pitchFamily="49" charset="0"/>
                        </a:rPr>
                        <a:t> </a:t>
                      </a:r>
                      <a:r>
                        <a:rPr lang="en-US" sz="1600" b="0" i="0" dirty="0">
                          <a:solidFill>
                            <a:srgbClr val="3D991F"/>
                          </a:solidFill>
                          <a:latin typeface="Consolas" panose="020B0609020204030204" pitchFamily="49" charset="0"/>
                          <a:cs typeface="Consolas" panose="020B0609020204030204" pitchFamily="49" charset="0"/>
                        </a:rPr>
                        <a:t>4</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7114312"/>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6</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endParaRPr lang="en-US" sz="1600" b="0" i="0" dirty="0">
                        <a:latin typeface="Consolas" panose="020B0609020204030204" pitchFamily="49" charset="0"/>
                        <a:cs typeface="Consolas" panose="020B0609020204030204" pitchFamily="49" charset="0"/>
                      </a:endParaRP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82777645"/>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7</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r>
                        <a:rPr lang="en-US" sz="1600" b="0" i="0" dirty="0">
                          <a:latin typeface="Consolas" panose="020B0609020204030204" pitchFamily="49" charset="0"/>
                          <a:cs typeface="Consolas" panose="020B0609020204030204" pitchFamily="49" charset="0"/>
                        </a:rPr>
                        <a:t>d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latin typeface="Consolas" panose="020B0609020204030204" pitchFamily="49" charset="0"/>
                          <a:cs typeface="Consolas" panose="020B0609020204030204" pitchFamily="49" charset="0"/>
                        </a:rPr>
                        <a:t> c / </a:t>
                      </a:r>
                      <a:r>
                        <a:rPr lang="en-US" sz="1600" b="0" i="0" dirty="0">
                          <a:solidFill>
                            <a:srgbClr val="3D991F"/>
                          </a:solidFill>
                          <a:latin typeface="Consolas" panose="020B0609020204030204" pitchFamily="49" charset="0"/>
                          <a:cs typeface="Consolas" panose="020B0609020204030204" pitchFamily="49" charset="0"/>
                        </a:rPr>
                        <a:t>2</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6396021"/>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8</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endParaRPr lang="en-US" sz="1600" b="0" i="0" dirty="0">
                        <a:latin typeface="Consolas" panose="020B0609020204030204" pitchFamily="49" charset="0"/>
                        <a:cs typeface="Consolas" panose="020B0609020204030204" pitchFamily="49" charset="0"/>
                      </a:endParaRP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8062461"/>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9</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r>
                        <a:rPr lang="en-US" sz="1600" b="0" i="0" dirty="0">
                          <a:latin typeface="Consolas" panose="020B0609020204030204" pitchFamily="49" charset="0"/>
                          <a:cs typeface="Consolas" panose="020B0609020204030204" pitchFamily="49" charset="0"/>
                        </a:rPr>
                        <a:t>e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latin typeface="Consolas" panose="020B0609020204030204" pitchFamily="49" charset="0"/>
                          <a:cs typeface="Consolas" panose="020B0609020204030204" pitchFamily="49" charset="0"/>
                        </a:rPr>
                        <a:t> </a:t>
                      </a:r>
                      <a:r>
                        <a:rPr lang="en-US" sz="1600" b="0" i="1" dirty="0">
                          <a:solidFill>
                            <a:srgbClr val="C73629"/>
                          </a:solidFill>
                          <a:latin typeface="Consolas" panose="020B0609020204030204" pitchFamily="49" charset="0"/>
                          <a:cs typeface="Consolas" panose="020B0609020204030204" pitchFamily="49" charset="0"/>
                        </a:rPr>
                        <a:t>‘Hello!’</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6682392"/>
                  </a:ext>
                </a:extLst>
              </a:tr>
            </a:tbl>
          </a:graphicData>
        </a:graphic>
      </p:graphicFrame>
      <p:graphicFrame>
        <p:nvGraphicFramePr>
          <p:cNvPr id="6" name="Table 6">
            <a:extLst>
              <a:ext uri="{FF2B5EF4-FFF2-40B4-BE49-F238E27FC236}">
                <a16:creationId xmlns:a16="http://schemas.microsoft.com/office/drawing/2014/main" id="{1EAB3EF0-EE31-3F46-207C-3B2DEA6AEA35}"/>
              </a:ext>
            </a:extLst>
          </p:cNvPr>
          <p:cNvGraphicFramePr>
            <a:graphicFrameLocks noGrp="1"/>
          </p:cNvGraphicFramePr>
          <p:nvPr>
            <p:extLst>
              <p:ext uri="{D42A27DB-BD31-4B8C-83A1-F6EECF244321}">
                <p14:modId xmlns:p14="http://schemas.microsoft.com/office/powerpoint/2010/main" val="2658538106"/>
              </p:ext>
            </p:extLst>
          </p:nvPr>
        </p:nvGraphicFramePr>
        <p:xfrm>
          <a:off x="8072554" y="2799136"/>
          <a:ext cx="3193256" cy="3223193"/>
        </p:xfrm>
        <a:graphic>
          <a:graphicData uri="http://schemas.openxmlformats.org/drawingml/2006/table">
            <a:tbl>
              <a:tblPr firstRow="1" bandRow="1">
                <a:tableStyleId>{5C22544A-7EE6-4342-B048-85BDC9FD1C3A}</a:tableStyleId>
              </a:tblPr>
              <a:tblGrid>
                <a:gridCol w="803625">
                  <a:extLst>
                    <a:ext uri="{9D8B030D-6E8A-4147-A177-3AD203B41FA5}">
                      <a16:colId xmlns:a16="http://schemas.microsoft.com/office/drawing/2014/main" val="3045399146"/>
                    </a:ext>
                  </a:extLst>
                </a:gridCol>
                <a:gridCol w="743712">
                  <a:extLst>
                    <a:ext uri="{9D8B030D-6E8A-4147-A177-3AD203B41FA5}">
                      <a16:colId xmlns:a16="http://schemas.microsoft.com/office/drawing/2014/main" val="1126208195"/>
                    </a:ext>
                  </a:extLst>
                </a:gridCol>
                <a:gridCol w="1645919">
                  <a:extLst>
                    <a:ext uri="{9D8B030D-6E8A-4147-A177-3AD203B41FA5}">
                      <a16:colId xmlns:a16="http://schemas.microsoft.com/office/drawing/2014/main" val="4072514216"/>
                    </a:ext>
                  </a:extLst>
                </a:gridCol>
              </a:tblGrid>
              <a:tr h="333203">
                <a:tc>
                  <a:txBody>
                    <a:bodyPr/>
                    <a:lstStyle/>
                    <a:p>
                      <a:r>
                        <a:rPr lang="en-US" sz="1400" b="0" i="0" dirty="0">
                          <a:solidFill>
                            <a:schemeClr val="tx1"/>
                          </a:solidFill>
                          <a:latin typeface="Avenir Light" panose="020B0402020203020204" pitchFamily="34" charset="77"/>
                        </a:rPr>
                        <a:t>Name</a:t>
                      </a:r>
                    </a:p>
                  </a:txBody>
                  <a:tcPr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400" b="0" i="0" dirty="0">
                          <a:solidFill>
                            <a:schemeClr val="tx1"/>
                          </a:solidFill>
                          <a:latin typeface="Avenir Light" panose="020B0402020203020204" pitchFamily="34" charset="77"/>
                        </a:rPr>
                        <a:t>Type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400" b="0" i="0" dirty="0">
                          <a:solidFill>
                            <a:schemeClr val="tx1"/>
                          </a:solidFill>
                          <a:latin typeface="Avenir Light" panose="020B0402020203020204" pitchFamily="34" charset="77"/>
                        </a:rPr>
                        <a:t>Value</a:t>
                      </a:r>
                    </a:p>
                  </a:txBody>
                  <a:tcPr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extLst>
                  <a:ext uri="{0D108BD9-81ED-4DB2-BD59-A6C34878D82A}">
                    <a16:rowId xmlns:a16="http://schemas.microsoft.com/office/drawing/2014/main" val="2265091754"/>
                  </a:ext>
                </a:extLst>
              </a:tr>
              <a:tr h="577998">
                <a:tc>
                  <a:txBody>
                    <a:bodyPr/>
                    <a:lstStyle/>
                    <a:p>
                      <a:r>
                        <a:rPr lang="en-US" sz="1600" b="0" i="0" dirty="0">
                          <a:latin typeface="Consolas" panose="020B0609020204030204" pitchFamily="49" charset="0"/>
                          <a:cs typeface="Consolas" panose="020B0609020204030204" pitchFamily="49" charset="0"/>
                        </a:rPr>
                        <a:t>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123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18495291"/>
                  </a:ext>
                </a:extLst>
              </a:tr>
              <a:tr h="577998">
                <a:tc>
                  <a:txBody>
                    <a:bodyPr/>
                    <a:lstStyle/>
                    <a:p>
                      <a:r>
                        <a:rPr lang="en-US" sz="1600" b="0" i="0" dirty="0">
                          <a:latin typeface="Consolas" panose="020B0609020204030204" pitchFamily="49" charset="0"/>
                          <a:cs typeface="Consolas" panose="020B0609020204030204" pitchFamily="49" charset="0"/>
                        </a:rPr>
                        <a:t>b</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float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3.1415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52539639"/>
                  </a:ext>
                </a:extLst>
              </a:tr>
              <a:tr h="577998">
                <a:tc>
                  <a:txBody>
                    <a:bodyPr/>
                    <a:lstStyle/>
                    <a:p>
                      <a:r>
                        <a:rPr lang="en-US" sz="1600" b="0" i="0" dirty="0">
                          <a:latin typeface="Consolas" panose="020B0609020204030204" pitchFamily="49" charset="0"/>
                          <a:cs typeface="Consolas" panose="020B0609020204030204" pitchFamily="49" charset="0"/>
                        </a:rPr>
                        <a:t>c</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89218465"/>
                  </a:ext>
                </a:extLst>
              </a:tr>
              <a:tr h="577998">
                <a:tc>
                  <a:txBody>
                    <a:bodyPr/>
                    <a:lstStyle/>
                    <a:p>
                      <a:r>
                        <a:rPr lang="en-US" sz="1600" b="0" i="0" dirty="0">
                          <a:latin typeface="Consolas" panose="020B0609020204030204" pitchFamily="49" charset="0"/>
                          <a:cs typeface="Consolas" panose="020B0609020204030204" pitchFamily="49" charset="0"/>
                        </a:rPr>
                        <a:t>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float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2.0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4099587"/>
                  </a:ext>
                </a:extLst>
              </a:tr>
              <a:tr h="577998">
                <a:tc>
                  <a:txBody>
                    <a:bodyPr/>
                    <a:lstStyle/>
                    <a:p>
                      <a:r>
                        <a:rPr lang="en-US" sz="1600" b="0" i="0" dirty="0">
                          <a:latin typeface="Consolas" panose="020B0609020204030204" pitchFamily="49" charset="0"/>
                          <a:cs typeface="Consolas" panose="020B0609020204030204" pitchFamily="49" charset="0"/>
                        </a:rPr>
                        <a:t>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str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Hello</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8670979"/>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10C6BEB4-CE54-1A4A-5D72-7A52EBC66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49780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additive="base">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tx1">
                    <a:lumMod val="75000"/>
                    <a:lumOff val="25000"/>
                  </a:schemeClr>
                </a:solidFill>
                <a:latin typeface="Avenir Black" panose="02000503020000020003" pitchFamily="2" charset="0"/>
              </a:rPr>
              <a:t>Variable name rules</a:t>
            </a:r>
          </a:p>
        </p:txBody>
      </p:sp>
      <p:sp>
        <p:nvSpPr>
          <p:cNvPr id="3" name="Content Placeholder 2"/>
          <p:cNvSpPr>
            <a:spLocks noGrp="1"/>
          </p:cNvSpPr>
          <p:nvPr>
            <p:ph idx="1"/>
          </p:nvPr>
        </p:nvSpPr>
        <p:spPr>
          <a:xfrm>
            <a:off x="838200" y="1690689"/>
            <a:ext cx="10515600" cy="4351338"/>
          </a:xfrm>
        </p:spPr>
        <p:txBody>
          <a:bodyPr>
            <a:normAutofit/>
          </a:bodyPr>
          <a:lstStyle/>
          <a:p>
            <a:pPr marL="0" indent="0">
              <a:lnSpc>
                <a:spcPct val="100000"/>
              </a:lnSpc>
              <a:buNone/>
            </a:pPr>
            <a:r>
              <a:rPr lang="en-US" dirty="0">
                <a:latin typeface="Avenir" panose="02000503020000020003" pitchFamily="2" charset="0"/>
              </a:rPr>
              <a:t>Variable names (in Python) are </a:t>
            </a:r>
            <a:r>
              <a:rPr lang="en-US" u="sng" dirty="0">
                <a:solidFill>
                  <a:srgbClr val="5A5AA8"/>
                </a:solidFill>
                <a:latin typeface="Avenir" panose="02000503020000020003" pitchFamily="2" charset="0"/>
              </a:rPr>
              <a:t>case sensitive</a:t>
            </a:r>
            <a:r>
              <a:rPr lang="en-US" dirty="0">
                <a:solidFill>
                  <a:srgbClr val="5A5AA8"/>
                </a:solidFill>
                <a:latin typeface="Avenir" panose="02000503020000020003" pitchFamily="2" charset="0"/>
              </a:rPr>
              <a:t> </a:t>
            </a:r>
            <a:r>
              <a:rPr lang="en-US" dirty="0">
                <a:latin typeface="Avenir" panose="02000503020000020003" pitchFamily="2" charset="0"/>
              </a:rPr>
              <a:t>and </a:t>
            </a:r>
            <a:r>
              <a:rPr lang="en-US" dirty="0">
                <a:solidFill>
                  <a:srgbClr val="5A5AA8"/>
                </a:solidFill>
                <a:latin typeface="Avenir" panose="02000503020000020003" pitchFamily="2" charset="0"/>
              </a:rPr>
              <a:t>MUST</a:t>
            </a:r>
          </a:p>
          <a:p>
            <a:pPr lvl="1">
              <a:lnSpc>
                <a:spcPct val="100000"/>
              </a:lnSpc>
            </a:pPr>
            <a:r>
              <a:rPr lang="en-US" dirty="0">
                <a:latin typeface="Avenir" panose="02000503020000020003" pitchFamily="2" charset="0"/>
              </a:rPr>
              <a:t> Begin with a </a:t>
            </a:r>
            <a:r>
              <a:rPr lang="en-US" dirty="0">
                <a:solidFill>
                  <a:srgbClr val="5A5AA8"/>
                </a:solidFill>
                <a:latin typeface="Avenir" panose="02000503020000020003" pitchFamily="2" charset="0"/>
              </a:rPr>
              <a:t>letter</a:t>
            </a:r>
            <a:r>
              <a:rPr lang="en-US" dirty="0">
                <a:latin typeface="Avenir" panose="02000503020000020003" pitchFamily="2" charset="0"/>
              </a:rPr>
              <a:t> (or an</a:t>
            </a:r>
            <a:r>
              <a:rPr lang="en-US" dirty="0">
                <a:solidFill>
                  <a:schemeClr val="accent5">
                    <a:lumMod val="75000"/>
                  </a:schemeClr>
                </a:solidFill>
                <a:latin typeface="Avenir" panose="02000503020000020003" pitchFamily="2" charset="0"/>
              </a:rPr>
              <a:t> </a:t>
            </a:r>
            <a:r>
              <a:rPr lang="en-US" dirty="0">
                <a:solidFill>
                  <a:srgbClr val="5A5AA8"/>
                </a:solidFill>
                <a:latin typeface="Avenir" panose="02000503020000020003" pitchFamily="2" charset="0"/>
              </a:rPr>
              <a:t>underscore</a:t>
            </a:r>
            <a:r>
              <a:rPr lang="en-US" dirty="0">
                <a:latin typeface="Avenir" panose="02000503020000020003" pitchFamily="2" charset="0"/>
              </a:rPr>
              <a:t>)</a:t>
            </a:r>
          </a:p>
          <a:p>
            <a:pPr lvl="1">
              <a:lnSpc>
                <a:spcPct val="100000"/>
              </a:lnSpc>
            </a:pPr>
            <a:r>
              <a:rPr lang="en-US" dirty="0">
                <a:latin typeface="Avenir" panose="02000503020000020003" pitchFamily="2" charset="0"/>
              </a:rPr>
              <a:t> </a:t>
            </a:r>
            <a:r>
              <a:rPr lang="en-US" dirty="0">
                <a:solidFill>
                  <a:srgbClr val="5A5AA8"/>
                </a:solidFill>
                <a:latin typeface="Avenir" panose="02000503020000020003" pitchFamily="2" charset="0"/>
              </a:rPr>
              <a:t>Not</a:t>
            </a:r>
            <a:r>
              <a:rPr lang="en-US" dirty="0">
                <a:solidFill>
                  <a:srgbClr val="64BA7F"/>
                </a:solidFill>
                <a:latin typeface="Avenir" panose="02000503020000020003" pitchFamily="2" charset="0"/>
              </a:rPr>
              <a:t> </a:t>
            </a:r>
            <a:r>
              <a:rPr lang="en-US" dirty="0">
                <a:latin typeface="Avenir" panose="02000503020000020003" pitchFamily="2" charset="0"/>
              </a:rPr>
              <a:t>contain a space or a period (.)</a:t>
            </a:r>
          </a:p>
          <a:p>
            <a:pPr lvl="1">
              <a:lnSpc>
                <a:spcPct val="100000"/>
              </a:lnSpc>
            </a:pPr>
            <a:r>
              <a:rPr lang="en-US" dirty="0">
                <a:latin typeface="Avenir" panose="02000503020000020003" pitchFamily="2" charset="0"/>
              </a:rPr>
              <a:t> </a:t>
            </a:r>
            <a:r>
              <a:rPr lang="en-US" dirty="0">
                <a:solidFill>
                  <a:srgbClr val="5A5AA8"/>
                </a:solidFill>
                <a:latin typeface="Avenir" panose="02000503020000020003" pitchFamily="2" charset="0"/>
              </a:rPr>
              <a:t>Not</a:t>
            </a:r>
            <a:r>
              <a:rPr lang="en-US" dirty="0">
                <a:latin typeface="Avenir" panose="02000503020000020003" pitchFamily="2" charset="0"/>
              </a:rPr>
              <a:t> be the same as a reserved keyword</a:t>
            </a:r>
          </a:p>
          <a:p>
            <a:pPr lvl="2">
              <a:lnSpc>
                <a:spcPct val="100000"/>
              </a:lnSpc>
            </a:pPr>
            <a:r>
              <a:rPr lang="en-US" dirty="0">
                <a:latin typeface="Avenir" panose="02000503020000020003" pitchFamily="2" charset="0"/>
              </a:rPr>
              <a:t>But be careful these can </a:t>
            </a:r>
            <a:r>
              <a:rPr lang="en-US" dirty="0">
                <a:solidFill>
                  <a:srgbClr val="5A5AA8"/>
                </a:solidFill>
                <a:latin typeface="Avenir" panose="02000503020000020003" pitchFamily="2" charset="0"/>
              </a:rPr>
              <a:t>override</a:t>
            </a:r>
            <a:r>
              <a:rPr lang="en-US" dirty="0">
                <a:latin typeface="Avenir" panose="02000503020000020003" pitchFamily="2" charset="0"/>
              </a:rPr>
              <a:t> other functions!</a:t>
            </a:r>
          </a:p>
          <a:p>
            <a:pPr lvl="1">
              <a:lnSpc>
                <a:spcPct val="100000"/>
              </a:lnSpc>
            </a:pPr>
            <a:r>
              <a:rPr lang="en-US" dirty="0">
                <a:latin typeface="Avenir" panose="02000503020000020003" pitchFamily="2" charset="0"/>
              </a:rPr>
              <a:t> Be</a:t>
            </a:r>
            <a:r>
              <a:rPr lang="en-US" dirty="0">
                <a:solidFill>
                  <a:srgbClr val="5A5AA8"/>
                </a:solidFill>
                <a:latin typeface="Avenir" panose="02000503020000020003" pitchFamily="2" charset="0"/>
              </a:rPr>
              <a:t> unique </a:t>
            </a:r>
            <a:r>
              <a:rPr lang="en-US" dirty="0">
                <a:latin typeface="Avenir" panose="02000503020000020003" pitchFamily="2" charset="0"/>
              </a:rPr>
              <a:t>(can’t be the same as another variable, function, </a:t>
            </a:r>
            <a:br>
              <a:rPr lang="en-US" dirty="0">
                <a:latin typeface="Avenir" panose="02000503020000020003" pitchFamily="2" charset="0"/>
              </a:rPr>
            </a:br>
            <a:r>
              <a:rPr lang="en-US" dirty="0">
                <a:latin typeface="Avenir" panose="02000503020000020003" pitchFamily="2" charset="0"/>
              </a:rPr>
              <a:t> or subroutine name)</a:t>
            </a:r>
          </a:p>
          <a:p>
            <a:pPr lvl="1">
              <a:lnSpc>
                <a:spcPct val="100000"/>
              </a:lnSpc>
            </a:pPr>
            <a:r>
              <a:rPr lang="en-US" dirty="0">
                <a:latin typeface="Avenir" panose="02000503020000020003" pitchFamily="2" charset="0"/>
              </a:rPr>
              <a:t> Not more than </a:t>
            </a:r>
            <a:r>
              <a:rPr lang="en-US" dirty="0">
                <a:solidFill>
                  <a:srgbClr val="5A5AA8"/>
                </a:solidFill>
                <a:latin typeface="Avenir" panose="02000503020000020003" pitchFamily="2" charset="0"/>
              </a:rPr>
              <a:t>79 </a:t>
            </a:r>
            <a:r>
              <a:rPr lang="en-US" dirty="0">
                <a:latin typeface="Avenir" panose="02000503020000020003" pitchFamily="2" charset="0"/>
              </a:rPr>
              <a:t>Characters (if this is a problem, you’re </a:t>
            </a:r>
            <a:br>
              <a:rPr lang="en-US" dirty="0">
                <a:latin typeface="Avenir" panose="02000503020000020003" pitchFamily="2" charset="0"/>
              </a:rPr>
            </a:br>
            <a:r>
              <a:rPr lang="en-US" dirty="0">
                <a:latin typeface="Avenir" panose="02000503020000020003" pitchFamily="2" charset="0"/>
              </a:rPr>
              <a:t> doing it wrong!)</a:t>
            </a:r>
          </a:p>
          <a:p>
            <a:pPr lvl="1">
              <a:lnSpc>
                <a:spcPct val="100000"/>
              </a:lnSpc>
            </a:pPr>
            <a:endParaRPr lang="en-US" dirty="0">
              <a:latin typeface="Avenir" panose="02000503020000020003" pitchFamily="2" charset="0"/>
            </a:endParaRPr>
          </a:p>
        </p:txBody>
      </p:sp>
      <p:pic>
        <p:nvPicPr>
          <p:cNvPr id="4" name="Picture 3" descr="A picture containing dark, gauge&#10;&#10;Description automatically generated">
            <a:extLst>
              <a:ext uri="{FF2B5EF4-FFF2-40B4-BE49-F238E27FC236}">
                <a16:creationId xmlns:a16="http://schemas.microsoft.com/office/drawing/2014/main" id="{AE5CD5B6-FEDB-51EA-0F91-6F5B4E87C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42382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F51612-7747-6906-5EE5-E981DA3D2725}"/>
              </a:ext>
            </a:extLst>
          </p:cNvPr>
          <p:cNvSpPr txBox="1"/>
          <p:nvPr/>
        </p:nvSpPr>
        <p:spPr>
          <a:xfrm>
            <a:off x="0" y="707642"/>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latin typeface="Avenir Black" panose="02000503020000020003" pitchFamily="2" charset="0"/>
              </a:rPr>
              <a:t>Reserved words</a:t>
            </a:r>
          </a:p>
        </p:txBody>
      </p:sp>
      <p:graphicFrame>
        <p:nvGraphicFramePr>
          <p:cNvPr id="6" name="Table 6">
            <a:extLst>
              <a:ext uri="{FF2B5EF4-FFF2-40B4-BE49-F238E27FC236}">
                <a16:creationId xmlns:a16="http://schemas.microsoft.com/office/drawing/2014/main" id="{473EDA6D-62EA-9A7C-FE7C-4BA08842B005}"/>
              </a:ext>
            </a:extLst>
          </p:cNvPr>
          <p:cNvGraphicFramePr>
            <a:graphicFrameLocks noGrp="1"/>
          </p:cNvGraphicFramePr>
          <p:nvPr>
            <p:extLst>
              <p:ext uri="{D42A27DB-BD31-4B8C-83A1-F6EECF244321}">
                <p14:modId xmlns:p14="http://schemas.microsoft.com/office/powerpoint/2010/main" val="3798363130"/>
              </p:ext>
            </p:extLst>
          </p:nvPr>
        </p:nvGraphicFramePr>
        <p:xfrm>
          <a:off x="2032000" y="1991255"/>
          <a:ext cx="8128000" cy="3123673"/>
        </p:xfrm>
        <a:graphic>
          <a:graphicData uri="http://schemas.openxmlformats.org/drawingml/2006/table">
            <a:tbl>
              <a:tblPr firstRow="1" bandRow="1">
                <a:solidFill>
                  <a:srgbClr val="D6EECF"/>
                </a:solidFill>
                <a:effectLst>
                  <a:outerShdw blurRad="50800" dist="38100" dir="2700000" algn="tl" rotWithShape="0">
                    <a:prstClr val="black">
                      <a:alpha val="40000"/>
                    </a:prstClr>
                  </a:outerShdw>
                </a:effectLst>
                <a:tableStyleId>{16D9F66E-5EB9-4882-86FB-DCBF35E3C3E4}</a:tableStyleId>
              </a:tblPr>
              <a:tblGrid>
                <a:gridCol w="1625600">
                  <a:extLst>
                    <a:ext uri="{9D8B030D-6E8A-4147-A177-3AD203B41FA5}">
                      <a16:colId xmlns:a16="http://schemas.microsoft.com/office/drawing/2014/main" val="2703301831"/>
                    </a:ext>
                  </a:extLst>
                </a:gridCol>
                <a:gridCol w="1625600">
                  <a:extLst>
                    <a:ext uri="{9D8B030D-6E8A-4147-A177-3AD203B41FA5}">
                      <a16:colId xmlns:a16="http://schemas.microsoft.com/office/drawing/2014/main" val="973530873"/>
                    </a:ext>
                  </a:extLst>
                </a:gridCol>
                <a:gridCol w="1625600">
                  <a:extLst>
                    <a:ext uri="{9D8B030D-6E8A-4147-A177-3AD203B41FA5}">
                      <a16:colId xmlns:a16="http://schemas.microsoft.com/office/drawing/2014/main" val="1946926595"/>
                    </a:ext>
                  </a:extLst>
                </a:gridCol>
                <a:gridCol w="1625600">
                  <a:extLst>
                    <a:ext uri="{9D8B030D-6E8A-4147-A177-3AD203B41FA5}">
                      <a16:colId xmlns:a16="http://schemas.microsoft.com/office/drawing/2014/main" val="1633248280"/>
                    </a:ext>
                  </a:extLst>
                </a:gridCol>
                <a:gridCol w="1625600">
                  <a:extLst>
                    <a:ext uri="{9D8B030D-6E8A-4147-A177-3AD203B41FA5}">
                      <a16:colId xmlns:a16="http://schemas.microsoft.com/office/drawing/2014/main" val="4191816903"/>
                    </a:ext>
                  </a:extLst>
                </a:gridCol>
              </a:tblGrid>
              <a:tr h="446239">
                <a:tc>
                  <a:txBody>
                    <a:bodyPr/>
                    <a:lstStyle/>
                    <a:p>
                      <a:pPr algn="ctr"/>
                      <a:r>
                        <a:rPr lang="en-US" b="0" i="0" dirty="0">
                          <a:latin typeface="Consolas" panose="020B0609020204030204" pitchFamily="49" charset="0"/>
                          <a:cs typeface="Consolas" panose="020B0609020204030204" pitchFamily="49" charset="0"/>
                        </a:rPr>
                        <a:t>False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await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else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import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pass</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624317033"/>
                  </a:ext>
                </a:extLst>
              </a:tr>
              <a:tr h="446239">
                <a:tc>
                  <a:txBody>
                    <a:bodyPr/>
                    <a:lstStyle/>
                    <a:p>
                      <a:pPr algn="ctr"/>
                      <a:r>
                        <a:rPr lang="en-US" b="0" i="0" dirty="0">
                          <a:latin typeface="Consolas" panose="020B0609020204030204" pitchFamily="49" charset="0"/>
                          <a:cs typeface="Consolas" panose="020B0609020204030204" pitchFamily="49" charset="0"/>
                        </a:rPr>
                        <a:t>None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break</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except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in</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raise</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107760986"/>
                  </a:ext>
                </a:extLst>
              </a:tr>
              <a:tr h="446239">
                <a:tc>
                  <a:txBody>
                    <a:bodyPr/>
                    <a:lstStyle/>
                    <a:p>
                      <a:pPr algn="ctr"/>
                      <a:r>
                        <a:rPr lang="en-US" b="0" i="0" dirty="0">
                          <a:latin typeface="Consolas" panose="020B0609020204030204" pitchFamily="49" charset="0"/>
                          <a:cs typeface="Consolas" panose="020B0609020204030204" pitchFamily="49" charset="0"/>
                        </a:rPr>
                        <a:t>True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class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finally</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is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return</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372185978"/>
                  </a:ext>
                </a:extLst>
              </a:tr>
              <a:tr h="446239">
                <a:tc>
                  <a:txBody>
                    <a:bodyPr/>
                    <a:lstStyle/>
                    <a:p>
                      <a:pPr algn="ctr"/>
                      <a:r>
                        <a:rPr lang="en-US" b="0" i="0" dirty="0">
                          <a:latin typeface="Consolas" panose="020B0609020204030204" pitchFamily="49" charset="0"/>
                          <a:cs typeface="Consolas" panose="020B0609020204030204" pitchFamily="49" charset="0"/>
                        </a:rPr>
                        <a:t>and</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continue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for</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lambda</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try</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3049102"/>
                  </a:ext>
                </a:extLst>
              </a:tr>
              <a:tr h="446239">
                <a:tc>
                  <a:txBody>
                    <a:bodyPr/>
                    <a:lstStyle/>
                    <a:p>
                      <a:pPr algn="ctr"/>
                      <a:r>
                        <a:rPr lang="en-US" b="0" i="0" dirty="0">
                          <a:latin typeface="Consolas" panose="020B0609020204030204" pitchFamily="49" charset="0"/>
                          <a:cs typeface="Consolas" panose="020B0609020204030204" pitchFamily="49" charset="0"/>
                        </a:rPr>
                        <a:t>as</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def</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from</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nonlocal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while</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83621033"/>
                  </a:ext>
                </a:extLst>
              </a:tr>
              <a:tr h="446239">
                <a:tc>
                  <a:txBody>
                    <a:bodyPr/>
                    <a:lstStyle/>
                    <a:p>
                      <a:pPr algn="ctr"/>
                      <a:r>
                        <a:rPr lang="en-US" b="0" i="0" dirty="0">
                          <a:latin typeface="Consolas" panose="020B0609020204030204" pitchFamily="49" charset="0"/>
                          <a:cs typeface="Consolas" panose="020B0609020204030204" pitchFamily="49" charset="0"/>
                        </a:rPr>
                        <a:t>assert</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del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global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not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with</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013644477"/>
                  </a:ext>
                </a:extLst>
              </a:tr>
              <a:tr h="446239">
                <a:tc>
                  <a:txBody>
                    <a:bodyPr/>
                    <a:lstStyle/>
                    <a:p>
                      <a:pPr algn="ctr"/>
                      <a:r>
                        <a:rPr lang="en-US" b="0" i="0" dirty="0">
                          <a:latin typeface="Consolas" panose="020B0609020204030204" pitchFamily="49" charset="0"/>
                          <a:cs typeface="Consolas" panose="020B0609020204030204" pitchFamily="49" charset="0"/>
                        </a:rPr>
                        <a:t>async</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err="1">
                          <a:latin typeface="Consolas" panose="020B0609020204030204" pitchFamily="49" charset="0"/>
                          <a:cs typeface="Consolas" panose="020B0609020204030204" pitchFamily="49" charset="0"/>
                        </a:rPr>
                        <a:t>elif</a:t>
                      </a:r>
                      <a:endParaRPr lang="en-US" b="0" i="0" dirty="0">
                        <a:latin typeface="Consolas" panose="020B0609020204030204" pitchFamily="49" charset="0"/>
                        <a:cs typeface="Consolas" panose="020B0609020204030204" pitchFamily="49"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if</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or</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yield</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317737274"/>
                  </a:ext>
                </a:extLst>
              </a:tr>
            </a:tbl>
          </a:graphicData>
        </a:graphic>
      </p:graphicFrame>
      <p:pic>
        <p:nvPicPr>
          <p:cNvPr id="2" name="Picture 1" descr="A picture containing dark, gauge&#10;&#10;Description automatically generated">
            <a:extLst>
              <a:ext uri="{FF2B5EF4-FFF2-40B4-BE49-F238E27FC236}">
                <a16:creationId xmlns:a16="http://schemas.microsoft.com/office/drawing/2014/main" id="{5549A68B-888F-8206-6151-FEDF7A078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82349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lumMod val="75000"/>
                    <a:lumOff val="25000"/>
                  </a:schemeClr>
                </a:solidFill>
                <a:latin typeface="Avenir Black" panose="02000503020000020003" pitchFamily="2" charset="0"/>
              </a:rPr>
              <a:t>Variable Naming Conventions</a:t>
            </a:r>
          </a:p>
        </p:txBody>
      </p:sp>
      <p:sp>
        <p:nvSpPr>
          <p:cNvPr id="3" name="Content Placeholder 2"/>
          <p:cNvSpPr>
            <a:spLocks noGrp="1"/>
          </p:cNvSpPr>
          <p:nvPr>
            <p:ph idx="1"/>
          </p:nvPr>
        </p:nvSpPr>
        <p:spPr>
          <a:xfrm>
            <a:off x="581025" y="1652590"/>
            <a:ext cx="11234738" cy="4486275"/>
          </a:xfrm>
        </p:spPr>
        <p:txBody>
          <a:bodyPr>
            <a:normAutofit fontScale="92500" lnSpcReduction="10000"/>
          </a:bodyPr>
          <a:lstStyle/>
          <a:p>
            <a:pPr marL="0" indent="0">
              <a:lnSpc>
                <a:spcPct val="120000"/>
              </a:lnSpc>
              <a:buNone/>
            </a:pPr>
            <a:r>
              <a:rPr lang="en-US" u="sng" dirty="0">
                <a:latin typeface="Avenir Medium" panose="02000503020000020003" pitchFamily="2" charset="0"/>
              </a:rPr>
              <a:t>Naming conventions are suggested, not required</a:t>
            </a:r>
            <a:endParaRPr lang="en-US" dirty="0">
              <a:latin typeface="Avenir Medium" panose="02000503020000020003" pitchFamily="2" charset="0"/>
            </a:endParaRPr>
          </a:p>
          <a:p>
            <a:pPr>
              <a:lnSpc>
                <a:spcPct val="120000"/>
              </a:lnSpc>
            </a:pPr>
            <a:r>
              <a:rPr lang="en-US" dirty="0">
                <a:latin typeface="Avenir" panose="02000503020000020003" pitchFamily="2" charset="0"/>
              </a:rPr>
              <a:t>Make your names </a:t>
            </a:r>
            <a:r>
              <a:rPr lang="en-US" dirty="0">
                <a:solidFill>
                  <a:srgbClr val="5A5AA8"/>
                </a:solidFill>
                <a:latin typeface="Avenir" panose="02000503020000020003" pitchFamily="2" charset="0"/>
              </a:rPr>
              <a:t>intuitive, readable, concise, and consistent</a:t>
            </a:r>
            <a:r>
              <a:rPr lang="en-US" dirty="0">
                <a:latin typeface="Avenir" panose="02000503020000020003" pitchFamily="2" charset="0"/>
              </a:rPr>
              <a:t>!</a:t>
            </a:r>
          </a:p>
          <a:p>
            <a:pPr>
              <a:lnSpc>
                <a:spcPct val="120000"/>
              </a:lnSpc>
            </a:pPr>
            <a:r>
              <a:rPr lang="en-US" dirty="0">
                <a:latin typeface="Avenir" panose="02000503020000020003" pitchFamily="2" charset="0"/>
              </a:rPr>
              <a:t>Begin variable names with a letter in lower case  (“</a:t>
            </a:r>
            <a:r>
              <a:rPr lang="en-US" dirty="0">
                <a:solidFill>
                  <a:srgbClr val="5A5AA8"/>
                </a:solidFill>
                <a:latin typeface="Avenir" panose="02000503020000020003" pitchFamily="2" charset="0"/>
              </a:rPr>
              <a:t>a</a:t>
            </a:r>
            <a:r>
              <a:rPr lang="en-US" dirty="0">
                <a:latin typeface="Avenir" panose="02000503020000020003" pitchFamily="2" charset="0"/>
              </a:rPr>
              <a:t>” not “</a:t>
            </a:r>
            <a:r>
              <a:rPr lang="en-US" dirty="0">
                <a:solidFill>
                  <a:srgbClr val="5A5AA8"/>
                </a:solidFill>
                <a:latin typeface="Avenir" panose="02000503020000020003" pitchFamily="2" charset="0"/>
              </a:rPr>
              <a:t>A</a:t>
            </a:r>
            <a:r>
              <a:rPr lang="en-US" dirty="0">
                <a:latin typeface="Avenir" panose="02000503020000020003" pitchFamily="2" charset="0"/>
              </a:rPr>
              <a:t>”)</a:t>
            </a:r>
          </a:p>
          <a:p>
            <a:pPr>
              <a:lnSpc>
                <a:spcPct val="120000"/>
              </a:lnSpc>
            </a:pPr>
            <a:r>
              <a:rPr lang="en-US" dirty="0">
                <a:latin typeface="Avenir" panose="02000503020000020003" pitchFamily="2" charset="0"/>
              </a:rPr>
              <a:t>Use “</a:t>
            </a:r>
            <a:r>
              <a:rPr lang="en-US" dirty="0">
                <a:solidFill>
                  <a:srgbClr val="5A5AA8"/>
                </a:solidFill>
                <a:latin typeface="Avenir" panose="02000503020000020003" pitchFamily="2" charset="0"/>
              </a:rPr>
              <a:t>camel casing</a:t>
            </a:r>
            <a:r>
              <a:rPr lang="en-US" dirty="0">
                <a:latin typeface="Avenir" panose="02000503020000020003" pitchFamily="2" charset="0"/>
              </a:rPr>
              <a:t>” – capitalize each new “word”  (</a:t>
            </a:r>
            <a:r>
              <a:rPr lang="en-US" dirty="0" err="1">
                <a:solidFill>
                  <a:srgbClr val="5A5AA8"/>
                </a:solidFill>
                <a:latin typeface="Avenir" panose="02000503020000020003" pitchFamily="2" charset="0"/>
              </a:rPr>
              <a:t>myVar</a:t>
            </a:r>
            <a:r>
              <a:rPr lang="en-US" dirty="0">
                <a:solidFill>
                  <a:srgbClr val="5A5AA8"/>
                </a:solidFill>
                <a:latin typeface="Avenir" panose="02000503020000020003" pitchFamily="2" charset="0"/>
              </a:rPr>
              <a:t>, </a:t>
            </a:r>
            <a:r>
              <a:rPr lang="en-US" dirty="0" err="1">
                <a:solidFill>
                  <a:srgbClr val="5A5AA8"/>
                </a:solidFill>
                <a:latin typeface="Avenir" panose="02000503020000020003" pitchFamily="2" charset="0"/>
              </a:rPr>
              <a:t>sumDollars</a:t>
            </a:r>
            <a:r>
              <a:rPr lang="en-US" dirty="0">
                <a:latin typeface="Avenir" panose="02000503020000020003" pitchFamily="2" charset="0"/>
              </a:rPr>
              <a:t>)</a:t>
            </a:r>
          </a:p>
          <a:p>
            <a:pPr marL="0" indent="0" algn="ctr">
              <a:lnSpc>
                <a:spcPct val="120000"/>
              </a:lnSpc>
              <a:buNone/>
            </a:pPr>
            <a:r>
              <a:rPr lang="en-US" b="1" dirty="0">
                <a:latin typeface="Avenir Black" panose="02000503020000020003" pitchFamily="2" charset="0"/>
              </a:rPr>
              <a:t>OR</a:t>
            </a:r>
          </a:p>
          <a:p>
            <a:pPr>
              <a:lnSpc>
                <a:spcPct val="120000"/>
              </a:lnSpc>
            </a:pPr>
            <a:r>
              <a:rPr lang="en-US" dirty="0">
                <a:latin typeface="Avenir" panose="02000503020000020003" pitchFamily="2" charset="0"/>
              </a:rPr>
              <a:t>Use underscores to separate each “word”  (</a:t>
            </a:r>
            <a:r>
              <a:rPr lang="en-US" dirty="0" err="1">
                <a:solidFill>
                  <a:srgbClr val="5A5AA8"/>
                </a:solidFill>
                <a:latin typeface="Avenir" panose="02000503020000020003" pitchFamily="2" charset="0"/>
              </a:rPr>
              <a:t>my_var</a:t>
            </a:r>
            <a:r>
              <a:rPr lang="en-US" dirty="0">
                <a:solidFill>
                  <a:srgbClr val="5A5AA8"/>
                </a:solidFill>
                <a:latin typeface="Avenir" panose="02000503020000020003" pitchFamily="2" charset="0"/>
              </a:rPr>
              <a:t>, </a:t>
            </a:r>
            <a:r>
              <a:rPr lang="en-US" dirty="0" err="1">
                <a:solidFill>
                  <a:srgbClr val="5A5AA8"/>
                </a:solidFill>
                <a:latin typeface="Avenir" panose="02000503020000020003" pitchFamily="2" charset="0"/>
              </a:rPr>
              <a:t>sum_dollars</a:t>
            </a:r>
            <a:r>
              <a:rPr lang="en-US" dirty="0">
                <a:latin typeface="Avenir" panose="02000503020000020003" pitchFamily="2" charset="0"/>
              </a:rPr>
              <a:t>)</a:t>
            </a:r>
          </a:p>
          <a:p>
            <a:pPr>
              <a:lnSpc>
                <a:spcPct val="120000"/>
              </a:lnSpc>
            </a:pPr>
            <a:r>
              <a:rPr lang="en-US" dirty="0">
                <a:latin typeface="Avenir" panose="02000503020000020003" pitchFamily="2" charset="0"/>
              </a:rPr>
              <a:t>For longer programs, begin variables with prefix indicating </a:t>
            </a:r>
            <a:br>
              <a:rPr lang="en-US" dirty="0">
                <a:latin typeface="Avenir" panose="02000503020000020003" pitchFamily="2" charset="0"/>
              </a:rPr>
            </a:br>
            <a:r>
              <a:rPr lang="en-US" dirty="0">
                <a:latin typeface="Avenir" panose="02000503020000020003" pitchFamily="2" charset="0"/>
              </a:rPr>
              <a:t>variable type (</a:t>
            </a:r>
            <a:r>
              <a:rPr lang="en-US" dirty="0" err="1">
                <a:solidFill>
                  <a:srgbClr val="5A5AA8"/>
                </a:solidFill>
                <a:latin typeface="Avenir" panose="02000503020000020003" pitchFamily="2" charset="0"/>
              </a:rPr>
              <a:t>strName</a:t>
            </a:r>
            <a:r>
              <a:rPr lang="en-US" dirty="0">
                <a:latin typeface="Avenir" panose="02000503020000020003" pitchFamily="2" charset="0"/>
              </a:rPr>
              <a:t>, </a:t>
            </a:r>
            <a:r>
              <a:rPr lang="en-US" dirty="0" err="1">
                <a:solidFill>
                  <a:srgbClr val="5A5AA8"/>
                </a:solidFill>
                <a:latin typeface="Avenir" panose="02000503020000020003" pitchFamily="2" charset="0"/>
              </a:rPr>
              <a:t>fltDollars</a:t>
            </a:r>
            <a:r>
              <a:rPr lang="en-US" dirty="0">
                <a:latin typeface="Avenir" panose="02000503020000020003" pitchFamily="2" charset="0"/>
              </a:rPr>
              <a:t>)</a:t>
            </a:r>
          </a:p>
        </p:txBody>
      </p:sp>
      <p:pic>
        <p:nvPicPr>
          <p:cNvPr id="4" name="Picture 3" descr="A picture containing dark, gauge&#10;&#10;Description automatically generated">
            <a:extLst>
              <a:ext uri="{FF2B5EF4-FFF2-40B4-BE49-F238E27FC236}">
                <a16:creationId xmlns:a16="http://schemas.microsoft.com/office/drawing/2014/main" id="{C262321A-BC5B-D3BC-E71D-94E5D2827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9650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normAutofit/>
          </a:bodyPr>
          <a:lstStyle/>
          <a:p>
            <a:r>
              <a:rPr lang="en-US" sz="2800" dirty="0">
                <a:latin typeface="Avenir" panose="02000503020000020003" pitchFamily="2" charset="0"/>
                <a:cs typeface="Segoe UI" panose="020B0502040204020203" pitchFamily="34" charset="0"/>
              </a:rPr>
              <a:t>Operators</a:t>
            </a:r>
          </a:p>
        </p:txBody>
      </p:sp>
      <p:pic>
        <p:nvPicPr>
          <p:cNvPr id="4" name="Graphic 3">
            <a:extLst>
              <a:ext uri="{FF2B5EF4-FFF2-40B4-BE49-F238E27FC236}">
                <a16:creationId xmlns:a16="http://schemas.microsoft.com/office/drawing/2014/main" id="{0ED974F0-D5C2-2095-260C-6CCDB18ED3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1E454013-0B09-C7EB-1B29-6B84ADFD46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27940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40FF6A9-DDBF-A07B-9687-3D9272F2B443}"/>
              </a:ext>
            </a:extLst>
          </p:cNvPr>
          <p:cNvGraphicFramePr>
            <a:graphicFrameLocks noGrp="1"/>
          </p:cNvGraphicFramePr>
          <p:nvPr>
            <p:extLst>
              <p:ext uri="{D42A27DB-BD31-4B8C-83A1-F6EECF244321}">
                <p14:modId xmlns:p14="http://schemas.microsoft.com/office/powerpoint/2010/main" val="796081443"/>
              </p:ext>
            </p:extLst>
          </p:nvPr>
        </p:nvGraphicFramePr>
        <p:xfrm>
          <a:off x="4197350" y="1488544"/>
          <a:ext cx="3797300" cy="3880912"/>
        </p:xfrm>
        <a:graphic>
          <a:graphicData uri="http://schemas.openxmlformats.org/drawingml/2006/table">
            <a:tbl>
              <a:tblPr firstRow="1" bandRow="1">
                <a:tableStyleId>{5C22544A-7EE6-4342-B048-85BDC9FD1C3A}</a:tableStyleId>
              </a:tblPr>
              <a:tblGrid>
                <a:gridCol w="2701819">
                  <a:extLst>
                    <a:ext uri="{9D8B030D-6E8A-4147-A177-3AD203B41FA5}">
                      <a16:colId xmlns:a16="http://schemas.microsoft.com/office/drawing/2014/main" val="3211576592"/>
                    </a:ext>
                  </a:extLst>
                </a:gridCol>
                <a:gridCol w="1095481">
                  <a:extLst>
                    <a:ext uri="{9D8B030D-6E8A-4147-A177-3AD203B41FA5}">
                      <a16:colId xmlns:a16="http://schemas.microsoft.com/office/drawing/2014/main" val="3930761887"/>
                    </a:ext>
                  </a:extLst>
                </a:gridCol>
              </a:tblGrid>
              <a:tr h="485114">
                <a:tc>
                  <a:txBody>
                    <a:bodyPr/>
                    <a:lstStyle/>
                    <a:p>
                      <a:pPr algn="ctr"/>
                      <a:r>
                        <a:rPr lang="en-US" sz="1800" b="1" i="0" dirty="0">
                          <a:solidFill>
                            <a:schemeClr val="tx1"/>
                          </a:solidFill>
                          <a:latin typeface="Avenir Black" panose="02000503020000020003" pitchFamily="2" charset="0"/>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ECF"/>
                    </a:solidFill>
                  </a:tcPr>
                </a:tc>
                <a:tc>
                  <a:txBody>
                    <a:bodyPr/>
                    <a:lstStyle/>
                    <a:p>
                      <a:pPr algn="ctr"/>
                      <a:r>
                        <a:rPr lang="en-US" sz="1800" b="1" i="0" dirty="0">
                          <a:solidFill>
                            <a:schemeClr val="tx1"/>
                          </a:solidFill>
                          <a:latin typeface="Avenir Black" panose="02000503020000020003" pitchFamily="2" charset="0"/>
                        </a:rPr>
                        <a:t>Symbol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ECF"/>
                    </a:solidFill>
                  </a:tcPr>
                </a:tc>
                <a:extLst>
                  <a:ext uri="{0D108BD9-81ED-4DB2-BD59-A6C34878D82A}">
                    <a16:rowId xmlns:a16="http://schemas.microsoft.com/office/drawing/2014/main" val="856425074"/>
                  </a:ext>
                </a:extLst>
              </a:tr>
              <a:tr h="485114">
                <a:tc>
                  <a:txBody>
                    <a:bodyPr/>
                    <a:lstStyle/>
                    <a:p>
                      <a:pPr algn="l"/>
                      <a:r>
                        <a:rPr lang="en-US" sz="1800" b="0" i="0" dirty="0">
                          <a:latin typeface="Avenir" panose="02000503020000020003" pitchFamily="2" charset="0"/>
                        </a:rPr>
                        <a:t>Addition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3736385"/>
                  </a:ext>
                </a:extLst>
              </a:tr>
              <a:tr h="485114">
                <a:tc>
                  <a:txBody>
                    <a:bodyPr/>
                    <a:lstStyle/>
                    <a:p>
                      <a:pPr algn="l"/>
                      <a:r>
                        <a:rPr lang="en-US" sz="1800" b="0" i="0" dirty="0">
                          <a:latin typeface="Avenir" panose="02000503020000020003" pitchFamily="2" charset="0"/>
                        </a:rPr>
                        <a:t>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9697911"/>
                  </a:ext>
                </a:extLst>
              </a:tr>
              <a:tr h="485114">
                <a:tc>
                  <a:txBody>
                    <a:bodyPr/>
                    <a:lstStyle/>
                    <a:p>
                      <a:pPr algn="l"/>
                      <a:r>
                        <a:rPr lang="en-US" sz="1800" b="0" i="0" dirty="0">
                          <a:latin typeface="Avenir" panose="02000503020000020003" pitchFamily="2" charset="0"/>
                        </a:rPr>
                        <a:t>Multiplication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4827052"/>
                  </a:ext>
                </a:extLst>
              </a:tr>
              <a:tr h="485114">
                <a:tc>
                  <a:txBody>
                    <a:bodyPr/>
                    <a:lstStyle/>
                    <a:p>
                      <a:pPr algn="l"/>
                      <a:r>
                        <a:rPr lang="en-US" sz="1800" b="0" i="0" dirty="0">
                          <a:latin typeface="Avenir" panose="02000503020000020003" pitchFamily="2" charset="0"/>
                        </a:rPr>
                        <a:t>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0495695"/>
                  </a:ext>
                </a:extLst>
              </a:tr>
              <a:tr h="485114">
                <a:tc>
                  <a:txBody>
                    <a:bodyPr/>
                    <a:lstStyle/>
                    <a:p>
                      <a:pPr algn="l"/>
                      <a:r>
                        <a:rPr lang="en-US" sz="1800" b="0" i="0" dirty="0">
                          <a:latin typeface="Avenir" panose="02000503020000020003" pitchFamily="2" charset="0"/>
                        </a:rPr>
                        <a:t>Integer 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126331"/>
                  </a:ext>
                </a:extLst>
              </a:tr>
              <a:tr h="485114">
                <a:tc>
                  <a:txBody>
                    <a:bodyPr/>
                    <a:lstStyle/>
                    <a:p>
                      <a:pPr algn="l"/>
                      <a:r>
                        <a:rPr lang="en-US" sz="1800" b="0" i="0" dirty="0">
                          <a:latin typeface="Avenir" panose="02000503020000020003" pitchFamily="2" charset="0"/>
                        </a:rPr>
                        <a:t>Exponentiation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937441"/>
                  </a:ext>
                </a:extLst>
              </a:tr>
              <a:tr h="485114">
                <a:tc>
                  <a:txBody>
                    <a:bodyPr/>
                    <a:lstStyle/>
                    <a:p>
                      <a:pPr algn="l"/>
                      <a:r>
                        <a:rPr lang="en-US" sz="1800" b="0" i="0" dirty="0">
                          <a:latin typeface="Avenir" panose="02000503020000020003" pitchFamily="2" charset="0"/>
                        </a:rPr>
                        <a:t>Modulo/Remainder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5114781"/>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9CF09021-5426-EBA7-6080-7C821C863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8114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Black" panose="02000503020000020003" pitchFamily="2" charset="0"/>
              </a:rPr>
              <a:t>Python Arithmetic Operators</a:t>
            </a:r>
          </a:p>
        </p:txBody>
      </p:sp>
      <p:sp>
        <p:nvSpPr>
          <p:cNvPr id="3" name="Content Placeholder 2"/>
          <p:cNvSpPr>
            <a:spLocks noGrp="1"/>
          </p:cNvSpPr>
          <p:nvPr>
            <p:ph sz="half" idx="1"/>
          </p:nvPr>
        </p:nvSpPr>
        <p:spPr>
          <a:xfrm>
            <a:off x="1959864" y="1798068"/>
            <a:ext cx="4059937" cy="4351338"/>
          </a:xfrm>
        </p:spPr>
        <p:txBody>
          <a:bodyPr>
            <a:normAutofit/>
          </a:bodyPr>
          <a:lstStyle/>
          <a:p>
            <a:r>
              <a:rPr lang="en-US" dirty="0">
                <a:latin typeface="Avenir" panose="02000503020000020003" pitchFamily="2" charset="0"/>
              </a:rPr>
              <a:t>Addition  		</a:t>
            </a:r>
            <a:r>
              <a:rPr lang="en-US" sz="3600" b="1" dirty="0">
                <a:solidFill>
                  <a:srgbClr val="5A5AA8"/>
                </a:solidFill>
                <a:latin typeface="Avenir Black" panose="02000503020000020003" pitchFamily="2" charset="0"/>
              </a:rPr>
              <a:t>+</a:t>
            </a:r>
          </a:p>
          <a:p>
            <a:endParaRPr lang="en-US" dirty="0">
              <a:latin typeface="Avenir" panose="02000503020000020003" pitchFamily="2" charset="0"/>
            </a:endParaRPr>
          </a:p>
          <a:p>
            <a:r>
              <a:rPr lang="en-US" dirty="0">
                <a:latin typeface="Avenir" panose="02000503020000020003" pitchFamily="2" charset="0"/>
              </a:rPr>
              <a:t>Subtraction  	</a:t>
            </a:r>
            <a:r>
              <a:rPr lang="en-US" b="1" dirty="0">
                <a:solidFill>
                  <a:srgbClr val="64BA7F"/>
                </a:solidFill>
                <a:latin typeface="Avenir Black" panose="02000503020000020003" pitchFamily="2" charset="0"/>
              </a:rPr>
              <a:t> </a:t>
            </a:r>
            <a:r>
              <a:rPr lang="en-US" sz="3600" b="1" dirty="0">
                <a:solidFill>
                  <a:srgbClr val="5A5AA8"/>
                </a:solidFill>
                <a:latin typeface="Avenir Black" panose="02000503020000020003" pitchFamily="2" charset="0"/>
              </a:rPr>
              <a:t>-</a:t>
            </a:r>
            <a:r>
              <a:rPr lang="en-US" b="1" dirty="0">
                <a:solidFill>
                  <a:srgbClr val="64BA7F"/>
                </a:solidFill>
                <a:latin typeface="Avenir Black" panose="02000503020000020003" pitchFamily="2" charset="0"/>
              </a:rPr>
              <a:t> </a:t>
            </a:r>
          </a:p>
          <a:p>
            <a:endParaRPr lang="en-US" dirty="0">
              <a:latin typeface="Avenir" panose="02000503020000020003" pitchFamily="2" charset="0"/>
            </a:endParaRPr>
          </a:p>
          <a:p>
            <a:r>
              <a:rPr lang="en-US" dirty="0">
                <a:latin typeface="Avenir" panose="02000503020000020003" pitchFamily="2" charset="0"/>
              </a:rPr>
              <a:t>Multiplication       </a:t>
            </a:r>
            <a:r>
              <a:rPr lang="en-US" b="1" dirty="0">
                <a:solidFill>
                  <a:srgbClr val="5A5AA8"/>
                </a:solidFill>
                <a:latin typeface="Avenir Black" panose="02000503020000020003" pitchFamily="2" charset="0"/>
              </a:rPr>
              <a:t>*</a:t>
            </a:r>
          </a:p>
          <a:p>
            <a:endParaRPr lang="en-US" dirty="0">
              <a:latin typeface="Avenir" panose="02000503020000020003" pitchFamily="2" charset="0"/>
            </a:endParaRPr>
          </a:p>
          <a:p>
            <a:r>
              <a:rPr lang="en-US" dirty="0">
                <a:latin typeface="Avenir" panose="02000503020000020003" pitchFamily="2" charset="0"/>
              </a:rPr>
              <a:t>Division   		</a:t>
            </a:r>
            <a:r>
              <a:rPr lang="en-US" b="1" dirty="0">
                <a:solidFill>
                  <a:srgbClr val="5A5AA8"/>
                </a:solidFill>
                <a:latin typeface="Avenir Black" panose="02000503020000020003" pitchFamily="2" charset="0"/>
              </a:rPr>
              <a:t>/</a:t>
            </a:r>
          </a:p>
          <a:p>
            <a:endParaRPr lang="en-US" dirty="0"/>
          </a:p>
        </p:txBody>
      </p:sp>
      <p:sp>
        <p:nvSpPr>
          <p:cNvPr id="4" name="Content Placeholder 3"/>
          <p:cNvSpPr>
            <a:spLocks noGrp="1"/>
          </p:cNvSpPr>
          <p:nvPr>
            <p:ph sz="half" idx="2"/>
          </p:nvPr>
        </p:nvSpPr>
        <p:spPr/>
        <p:txBody>
          <a:bodyPr>
            <a:normAutofit/>
          </a:bodyPr>
          <a:lstStyle/>
          <a:p>
            <a:r>
              <a:rPr lang="en-US" dirty="0">
                <a:latin typeface="Avenir" panose="02000503020000020003" pitchFamily="2" charset="0"/>
              </a:rPr>
              <a:t>Exponent (power)   	 </a:t>
            </a:r>
            <a:r>
              <a:rPr lang="en-US" b="1" dirty="0">
                <a:solidFill>
                  <a:srgbClr val="5A5AA8"/>
                </a:solidFill>
                <a:latin typeface="Avenir Black" panose="02000503020000020003" pitchFamily="2" charset="0"/>
              </a:rPr>
              <a:t>**</a:t>
            </a:r>
            <a:r>
              <a:rPr lang="en-US" b="1" dirty="0">
                <a:solidFill>
                  <a:srgbClr val="64BA7F"/>
                </a:solidFill>
                <a:latin typeface="Avenir Black" panose="02000503020000020003" pitchFamily="2" charset="0"/>
              </a:rPr>
              <a:t> </a:t>
            </a:r>
            <a:r>
              <a:rPr lang="en-US" dirty="0">
                <a:solidFill>
                  <a:srgbClr val="FFFF00"/>
                </a:solidFill>
                <a:latin typeface="Avenir" panose="02000503020000020003" pitchFamily="2" charset="0"/>
              </a:rPr>
              <a:t>  </a:t>
            </a:r>
            <a:r>
              <a:rPr lang="en-US" dirty="0">
                <a:solidFill>
                  <a:schemeClr val="tx1"/>
                </a:solidFill>
                <a:latin typeface="Avenir Medium" panose="02000503020000020003" pitchFamily="2" charset="0"/>
                <a:cs typeface="Times New Roman" panose="02020603050405020304" pitchFamily="18" charset="0"/>
              </a:rPr>
              <a:t>(3**2)</a:t>
            </a:r>
          </a:p>
          <a:p>
            <a:endParaRPr lang="en-US" dirty="0">
              <a:solidFill>
                <a:schemeClr val="tx1"/>
              </a:solidFill>
              <a:latin typeface="Avenir" panose="02000503020000020003" pitchFamily="2" charset="0"/>
              <a:cs typeface="Times New Roman" panose="02020603050405020304" pitchFamily="18" charset="0"/>
            </a:endParaRPr>
          </a:p>
          <a:p>
            <a:r>
              <a:rPr lang="en-US" dirty="0">
                <a:latin typeface="Avenir" panose="02000503020000020003" pitchFamily="2" charset="0"/>
                <a:cs typeface="Times New Roman" panose="02020603050405020304" pitchFamily="18" charset="0"/>
              </a:rPr>
              <a:t>Grouping    </a:t>
            </a:r>
            <a:r>
              <a:rPr lang="en-US" dirty="0">
                <a:solidFill>
                  <a:srgbClr val="5A5AA8"/>
                </a:solidFill>
                <a:latin typeface="Avenir" panose="02000503020000020003" pitchFamily="2" charset="0"/>
                <a:cs typeface="Times New Roman" panose="02020603050405020304" pitchFamily="18" charset="0"/>
              </a:rPr>
              <a:t>         </a:t>
            </a:r>
            <a:r>
              <a:rPr lang="en-US" b="1" dirty="0">
                <a:solidFill>
                  <a:srgbClr val="5A5AA8"/>
                </a:solidFill>
                <a:latin typeface="Avenir Black" panose="02000503020000020003" pitchFamily="2" charset="0"/>
                <a:cs typeface="Times New Roman" panose="02020603050405020304" pitchFamily="18" charset="0"/>
              </a:rPr>
              <a:t>( )</a:t>
            </a:r>
          </a:p>
          <a:p>
            <a:endParaRPr lang="en-US" dirty="0">
              <a:solidFill>
                <a:srgbClr val="FFFF00"/>
              </a:solidFill>
              <a:latin typeface="Avenir" panose="02000503020000020003" pitchFamily="2" charset="0"/>
              <a:cs typeface="Times New Roman" panose="02020603050405020304" pitchFamily="18" charset="0"/>
            </a:endParaRPr>
          </a:p>
          <a:p>
            <a:r>
              <a:rPr lang="en-US" dirty="0">
                <a:solidFill>
                  <a:schemeClr val="tx1"/>
                </a:solidFill>
                <a:latin typeface="Avenir" panose="02000503020000020003" pitchFamily="2" charset="0"/>
                <a:cs typeface="Times New Roman" panose="02020603050405020304" pitchFamily="18" charset="0"/>
              </a:rPr>
              <a:t>Integer (floor) Division   </a:t>
            </a:r>
            <a:r>
              <a:rPr lang="en-US" b="1" dirty="0">
                <a:solidFill>
                  <a:srgbClr val="5A5AA8"/>
                </a:solidFill>
                <a:latin typeface="Avenir Black" panose="02000503020000020003" pitchFamily="2" charset="0"/>
                <a:cs typeface="Times New Roman" panose="02020603050405020304" pitchFamily="18" charset="0"/>
              </a:rPr>
              <a:t>//</a:t>
            </a:r>
          </a:p>
          <a:p>
            <a:endParaRPr lang="en-US" dirty="0">
              <a:solidFill>
                <a:srgbClr val="FFFF00"/>
              </a:solidFill>
              <a:latin typeface="Avenir" panose="02000503020000020003" pitchFamily="2" charset="0"/>
              <a:cs typeface="Times New Roman" panose="02020603050405020304" pitchFamily="18" charset="0"/>
            </a:endParaRPr>
          </a:p>
          <a:p>
            <a:r>
              <a:rPr lang="en-US" dirty="0">
                <a:solidFill>
                  <a:schemeClr val="tx1"/>
                </a:solidFill>
                <a:latin typeface="Avenir" panose="02000503020000020003" pitchFamily="2" charset="0"/>
                <a:cs typeface="Times New Roman" panose="02020603050405020304" pitchFamily="18" charset="0"/>
              </a:rPr>
              <a:t>Modulus			</a:t>
            </a:r>
            <a:r>
              <a:rPr lang="en-US" b="1" dirty="0">
                <a:solidFill>
                  <a:srgbClr val="64BA7F"/>
                </a:solidFill>
                <a:latin typeface="Avenir Black" panose="02000503020000020003" pitchFamily="2" charset="0"/>
                <a:cs typeface="Times New Roman" panose="02020603050405020304" pitchFamily="18" charset="0"/>
              </a:rPr>
              <a:t> </a:t>
            </a:r>
            <a:r>
              <a:rPr lang="en-US" b="1" dirty="0">
                <a:solidFill>
                  <a:srgbClr val="5A5AA8"/>
                </a:solidFill>
                <a:latin typeface="Avenir Black" panose="02000503020000020003" pitchFamily="2" charset="0"/>
                <a:cs typeface="Times New Roman" panose="02020603050405020304" pitchFamily="18" charset="0"/>
              </a:rPr>
              <a:t>%</a:t>
            </a:r>
            <a:r>
              <a:rPr lang="en-US" dirty="0">
                <a:solidFill>
                  <a:srgbClr val="FFFF00"/>
                </a:solidFill>
                <a:latin typeface="Avenir" panose="02000503020000020003" pitchFamily="2" charset="0"/>
                <a:cs typeface="Times New Roman" panose="02020603050405020304" pitchFamily="18" charset="0"/>
              </a:rPr>
              <a:t>  </a:t>
            </a:r>
          </a:p>
          <a:p>
            <a:pPr lvl="1"/>
            <a:r>
              <a:rPr lang="en-US" sz="2000" dirty="0">
                <a:solidFill>
                  <a:schemeClr val="tx1"/>
                </a:solidFill>
                <a:latin typeface="Avenir" panose="02000503020000020003" pitchFamily="2" charset="0"/>
                <a:cs typeface="Times New Roman" panose="02020603050405020304" pitchFamily="18" charset="0"/>
              </a:rPr>
              <a:t>Remainder  i.e. 5 % 2 = 1</a:t>
            </a:r>
          </a:p>
        </p:txBody>
      </p:sp>
      <p:pic>
        <p:nvPicPr>
          <p:cNvPr id="5" name="Picture 4" descr="A picture containing dark, gauge&#10;&#10;Description automatically generated">
            <a:extLst>
              <a:ext uri="{FF2B5EF4-FFF2-40B4-BE49-F238E27FC236}">
                <a16:creationId xmlns:a16="http://schemas.microsoft.com/office/drawing/2014/main" id="{626044F4-25F7-A650-EFD2-A0606A5B8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82996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 calcmode="lin" valueType="num">
                                      <p:cBhvr additive="base">
                                        <p:cTn id="2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3596</TotalTime>
  <Words>1494</Words>
  <Application>Microsoft Office PowerPoint</Application>
  <PresentationFormat>Widescreen</PresentationFormat>
  <Paragraphs>348</Paragraphs>
  <Slides>25</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Avenir</vt:lpstr>
      <vt:lpstr>Avenir Black</vt:lpstr>
      <vt:lpstr>Avenir Light</vt:lpstr>
      <vt:lpstr>Avenir Medium</vt:lpstr>
      <vt:lpstr>Calibri</vt:lpstr>
      <vt:lpstr>Calibri Light</vt:lpstr>
      <vt:lpstr>Consolas</vt:lpstr>
      <vt:lpstr>Courier New</vt:lpstr>
      <vt:lpstr>Palatino Linotype</vt:lpstr>
      <vt:lpstr>Office Theme</vt:lpstr>
      <vt:lpstr>PowerPoint Presentation</vt:lpstr>
      <vt:lpstr> Variables</vt:lpstr>
      <vt:lpstr>Python Variables</vt:lpstr>
      <vt:lpstr>Variable name rules</vt:lpstr>
      <vt:lpstr>PowerPoint Presentation</vt:lpstr>
      <vt:lpstr>Variable Naming Conventions</vt:lpstr>
      <vt:lpstr>PowerPoint Presentation</vt:lpstr>
      <vt:lpstr>PowerPoint Presentation</vt:lpstr>
      <vt:lpstr>Python Arithmetic Operators</vt:lpstr>
      <vt:lpstr>Python Operators (Comparison)</vt:lpstr>
      <vt:lpstr>Other Operators</vt:lpstr>
      <vt:lpstr>Multiple assignment in Python</vt:lpstr>
      <vt:lpstr>Python Assignment Operators</vt:lpstr>
      <vt:lpstr>Architecture (Interpreted Languages)</vt:lpstr>
      <vt:lpstr>PowerPoint Presentation</vt:lpstr>
      <vt:lpstr>PowerPoint Presentation</vt:lpstr>
      <vt:lpstr>PowerPoint Presentation</vt:lpstr>
      <vt:lpstr>PowerPoint Presentation</vt:lpstr>
      <vt:lpstr>PowerPoint Presentation</vt:lpstr>
      <vt:lpstr>Python Comments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362</cp:revision>
  <dcterms:created xsi:type="dcterms:W3CDTF">2020-06-14T19:48:25Z</dcterms:created>
  <dcterms:modified xsi:type="dcterms:W3CDTF">2023-01-12T20:39:06Z</dcterms:modified>
</cp:coreProperties>
</file>