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29" r:id="rId2"/>
    <p:sldId id="282" r:id="rId3"/>
    <p:sldId id="256" r:id="rId4"/>
    <p:sldId id="262" r:id="rId5"/>
    <p:sldId id="267" r:id="rId6"/>
    <p:sldId id="334" r:id="rId7"/>
    <p:sldId id="278" r:id="rId8"/>
    <p:sldId id="258" r:id="rId9"/>
    <p:sldId id="259" r:id="rId10"/>
    <p:sldId id="260" r:id="rId11"/>
    <p:sldId id="333" r:id="rId12"/>
    <p:sldId id="271" r:id="rId13"/>
    <p:sldId id="270" r:id="rId14"/>
    <p:sldId id="276" r:id="rId15"/>
    <p:sldId id="330" r:id="rId16"/>
    <p:sldId id="277" r:id="rId17"/>
    <p:sldId id="293" r:id="rId18"/>
    <p:sldId id="331" r:id="rId19"/>
    <p:sldId id="280" r:id="rId20"/>
    <p:sldId id="273" r:id="rId21"/>
    <p:sldId id="332" r:id="rId22"/>
    <p:sldId id="287" r:id="rId23"/>
    <p:sldId id="296" r:id="rId24"/>
    <p:sldId id="289" r:id="rId25"/>
    <p:sldId id="328" r:id="rId26"/>
    <p:sldId id="32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94411" autoAdjust="0"/>
  </p:normalViewPr>
  <p:slideViewPr>
    <p:cSldViewPr snapToGrid="0" showGuides="1">
      <p:cViewPr varScale="1">
        <p:scale>
          <a:sx n="62" d="100"/>
          <a:sy n="62" d="100"/>
        </p:scale>
        <p:origin x="60" y="22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27729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13</a:t>
            </a:fld>
            <a:endParaRPr lang="en-US"/>
          </a:p>
        </p:txBody>
      </p:sp>
    </p:spTree>
    <p:extLst>
      <p:ext uri="{BB962C8B-B14F-4D97-AF65-F5344CB8AC3E}">
        <p14:creationId xmlns:p14="http://schemas.microsoft.com/office/powerpoint/2010/main" val="3198403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0836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Python’s base datatypes are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2200" dirty="0"/>
              <a:t>Commonly used "scalar" data types in core Python</a:t>
            </a:r>
          </a:p>
          <a:p>
            <a:endParaRPr lang="en-US" sz="2200" dirty="0"/>
          </a:p>
          <a:p>
            <a:pPr lvl="1"/>
            <a:r>
              <a:rPr lang="en-US" sz="2200" dirty="0"/>
              <a:t>Integer (int)</a:t>
            </a:r>
          </a:p>
          <a:p>
            <a:pPr lvl="1"/>
            <a:endParaRPr lang="en-US" sz="2200" dirty="0"/>
          </a:p>
          <a:p>
            <a:pPr lvl="1"/>
            <a:r>
              <a:rPr lang="en-US" sz="2200" dirty="0"/>
              <a:t>Float (float) - double-precision only, 64-bit</a:t>
            </a:r>
          </a:p>
          <a:p>
            <a:pPr lvl="1"/>
            <a:endParaRPr lang="en-US" sz="2200" dirty="0"/>
          </a:p>
          <a:p>
            <a:pPr lvl="1"/>
            <a:r>
              <a:rPr lang="en-US" sz="2200" dirty="0"/>
              <a:t>String (str) – delimited by single OR double quotes</a:t>
            </a:r>
          </a:p>
          <a:p>
            <a:pPr lvl="1"/>
            <a:endParaRPr lang="en-US" sz="2200" dirty="0"/>
          </a:p>
          <a:p>
            <a:pPr lvl="1"/>
            <a:r>
              <a:rPr lang="en-US" sz="2200" dirty="0"/>
              <a:t>Boolean (bool) – True /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functions allow you to </a:t>
            </a:r>
            <a:r>
              <a:rPr lang="en-US" b="1" dirty="0"/>
              <a:t>typecast</a:t>
            </a:r>
            <a:r>
              <a:rPr lang="en-US" dirty="0"/>
              <a:t> a variable of one type to another type.</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572447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94832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9909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55228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8</a:t>
            </a:fld>
            <a:endParaRPr lang="en-US"/>
          </a:p>
        </p:txBody>
      </p:sp>
    </p:spTree>
    <p:extLst>
      <p:ext uri="{BB962C8B-B14F-4D97-AF65-F5344CB8AC3E}">
        <p14:creationId xmlns:p14="http://schemas.microsoft.com/office/powerpoint/2010/main" val="110769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9</a:t>
            </a:fld>
            <a:endParaRPr lang="en-US"/>
          </a:p>
        </p:txBody>
      </p:sp>
    </p:spTree>
    <p:extLst>
      <p:ext uri="{BB962C8B-B14F-4D97-AF65-F5344CB8AC3E}">
        <p14:creationId xmlns:p14="http://schemas.microsoft.com/office/powerpoint/2010/main" val="2575915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10</a:t>
            </a:fld>
            <a:endParaRPr lang="en-US"/>
          </a:p>
        </p:txBody>
      </p:sp>
    </p:spTree>
    <p:extLst>
      <p:ext uri="{BB962C8B-B14F-4D97-AF65-F5344CB8AC3E}">
        <p14:creationId xmlns:p14="http://schemas.microsoft.com/office/powerpoint/2010/main" val="888270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11</a:t>
            </a:fld>
            <a:endParaRPr lang="en-US"/>
          </a:p>
        </p:txBody>
      </p:sp>
    </p:spTree>
    <p:extLst>
      <p:ext uri="{BB962C8B-B14F-4D97-AF65-F5344CB8AC3E}">
        <p14:creationId xmlns:p14="http://schemas.microsoft.com/office/powerpoint/2010/main" val="46360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Variables and Memory</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0635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Operators</a:t>
            </a:r>
          </a:p>
        </p:txBody>
      </p:sp>
      <p:sp>
        <p:nvSpPr>
          <p:cNvPr id="5" name="Content Placeholder 4"/>
          <p:cNvSpPr>
            <a:spLocks noGrp="1"/>
          </p:cNvSpPr>
          <p:nvPr>
            <p:ph idx="1"/>
          </p:nvPr>
        </p:nvSpPr>
        <p:spPr/>
        <p:txBody>
          <a:bodyPr>
            <a:normAutofit fontScale="85000" lnSpcReduction="10000"/>
          </a:bodyPr>
          <a:lstStyle/>
          <a:p>
            <a:r>
              <a:rPr lang="en-US" dirty="0"/>
              <a:t>Logical Operators</a:t>
            </a:r>
          </a:p>
          <a:p>
            <a:pPr lvl="1"/>
            <a:r>
              <a:rPr lang="en-US" b="1" dirty="0">
                <a:solidFill>
                  <a:schemeClr val="accent5">
                    <a:lumMod val="75000"/>
                  </a:schemeClr>
                </a:solidFill>
              </a:rPr>
              <a:t>and</a:t>
            </a:r>
            <a:r>
              <a:rPr lang="en-US" dirty="0"/>
              <a:t>	- evaluates to True if left and right sides are </a:t>
            </a:r>
            <a:r>
              <a:rPr lang="en-US" dirty="0">
                <a:solidFill>
                  <a:schemeClr val="accent5">
                    <a:lumMod val="75000"/>
                  </a:schemeClr>
                </a:solidFill>
              </a:rPr>
              <a:t>BOTH</a:t>
            </a:r>
            <a:r>
              <a:rPr lang="en-US" dirty="0"/>
              <a:t> True	</a:t>
            </a:r>
            <a:r>
              <a:rPr lang="en-US" dirty="0">
                <a:solidFill>
                  <a:srgbClr val="92D050"/>
                </a:solidFill>
              </a:rPr>
              <a:t>(5&gt;2)  and (90&lt;100)</a:t>
            </a:r>
          </a:p>
          <a:p>
            <a:pPr lvl="1"/>
            <a:r>
              <a:rPr lang="en-US" b="1" dirty="0">
                <a:solidFill>
                  <a:schemeClr val="accent5">
                    <a:lumMod val="75000"/>
                  </a:schemeClr>
                </a:solidFill>
              </a:rPr>
              <a:t>or</a:t>
            </a:r>
            <a:r>
              <a:rPr lang="en-US" dirty="0"/>
              <a:t>	- evaluates to True </a:t>
            </a:r>
            <a:r>
              <a:rPr lang="en-US" dirty="0">
                <a:solidFill>
                  <a:schemeClr val="accent5">
                    <a:lumMod val="75000"/>
                  </a:schemeClr>
                </a:solidFill>
              </a:rPr>
              <a:t>EITHER</a:t>
            </a:r>
            <a:r>
              <a:rPr lang="en-US" dirty="0"/>
              <a:t> left or right sides are True		</a:t>
            </a:r>
            <a:r>
              <a:rPr lang="en-US" dirty="0">
                <a:solidFill>
                  <a:srgbClr val="92D050"/>
                </a:solidFill>
              </a:rPr>
              <a:t>(5&lt;2) or (90 &lt;100)</a:t>
            </a:r>
          </a:p>
          <a:p>
            <a:pPr lvl="1"/>
            <a:r>
              <a:rPr lang="en-US" b="1" dirty="0">
                <a:solidFill>
                  <a:schemeClr val="accent5">
                    <a:lumMod val="75000"/>
                  </a:schemeClr>
                </a:solidFill>
              </a:rPr>
              <a:t>not</a:t>
            </a:r>
            <a:r>
              <a:rPr lang="en-US" dirty="0"/>
              <a:t>	- reverses True to False and vice versa</a:t>
            </a:r>
          </a:p>
          <a:p>
            <a:pPr lvl="1"/>
            <a:endParaRPr lang="en-US" dirty="0"/>
          </a:p>
          <a:p>
            <a:r>
              <a:rPr lang="en-US" dirty="0"/>
              <a:t>Identity Operators</a:t>
            </a:r>
          </a:p>
          <a:p>
            <a:pPr lvl="1"/>
            <a:r>
              <a:rPr lang="en-US" dirty="0">
                <a:solidFill>
                  <a:schemeClr val="accent5">
                    <a:lumMod val="75000"/>
                  </a:schemeClr>
                </a:solidFill>
              </a:rPr>
              <a:t>is	</a:t>
            </a:r>
            <a:r>
              <a:rPr lang="en-US" dirty="0"/>
              <a:t>	- returns true if both variables are the same object </a:t>
            </a:r>
            <a:r>
              <a:rPr lang="en-US" i="1" dirty="0">
                <a:solidFill>
                  <a:srgbClr val="FF0000"/>
                </a:solidFill>
              </a:rPr>
              <a:t>(more on this next lecture)</a:t>
            </a:r>
          </a:p>
          <a:p>
            <a:pPr lvl="1"/>
            <a:r>
              <a:rPr lang="en-US" dirty="0">
                <a:solidFill>
                  <a:schemeClr val="accent5">
                    <a:lumMod val="75000"/>
                  </a:schemeClr>
                </a:solidFill>
              </a:rPr>
              <a:t>is not</a:t>
            </a:r>
            <a:r>
              <a:rPr lang="en-US" dirty="0">
                <a:solidFill>
                  <a:srgbClr val="FF0000"/>
                </a:solidFill>
              </a:rPr>
              <a:t>	</a:t>
            </a:r>
            <a:r>
              <a:rPr lang="en-US" dirty="0">
                <a:solidFill>
                  <a:schemeClr val="tx1"/>
                </a:solidFill>
              </a:rPr>
              <a:t>- returns true if both variables are </a:t>
            </a:r>
            <a:r>
              <a:rPr lang="en-US" dirty="0">
                <a:solidFill>
                  <a:srgbClr val="FF0000"/>
                </a:solidFill>
              </a:rPr>
              <a:t>NOT</a:t>
            </a:r>
            <a:r>
              <a:rPr lang="en-US" dirty="0">
                <a:solidFill>
                  <a:schemeClr val="tx1"/>
                </a:solidFill>
              </a:rPr>
              <a:t> the same object</a:t>
            </a:r>
          </a:p>
          <a:p>
            <a:pPr lvl="1"/>
            <a:endParaRPr lang="en-US" dirty="0">
              <a:solidFill>
                <a:schemeClr val="tx1"/>
              </a:solidFill>
            </a:endParaRPr>
          </a:p>
          <a:p>
            <a:r>
              <a:rPr lang="en-US" dirty="0">
                <a:solidFill>
                  <a:schemeClr val="tx1"/>
                </a:solidFill>
              </a:rPr>
              <a:t>Membership Operators</a:t>
            </a:r>
          </a:p>
          <a:p>
            <a:pPr lvl="1"/>
            <a:r>
              <a:rPr lang="en-US" dirty="0">
                <a:solidFill>
                  <a:schemeClr val="accent5">
                    <a:lumMod val="75000"/>
                  </a:schemeClr>
                </a:solidFill>
              </a:rPr>
              <a:t>in</a:t>
            </a:r>
            <a:r>
              <a:rPr lang="en-US" dirty="0">
                <a:solidFill>
                  <a:schemeClr val="tx1"/>
                </a:solidFill>
              </a:rPr>
              <a:t>	- returns true if specified sequence is present in the object 		</a:t>
            </a:r>
            <a:r>
              <a:rPr lang="en-US" dirty="0">
                <a:solidFill>
                  <a:srgbClr val="92D050"/>
                </a:solidFill>
              </a:rPr>
              <a:t>(x in y)</a:t>
            </a:r>
          </a:p>
          <a:p>
            <a:pPr lvl="1"/>
            <a:r>
              <a:rPr lang="en-US" dirty="0">
                <a:solidFill>
                  <a:schemeClr val="accent5">
                    <a:lumMod val="75000"/>
                  </a:schemeClr>
                </a:solidFill>
              </a:rPr>
              <a:t>not in</a:t>
            </a:r>
            <a:r>
              <a:rPr lang="en-US" dirty="0">
                <a:solidFill>
                  <a:schemeClr val="tx1"/>
                </a:solidFill>
              </a:rPr>
              <a:t>	- returns true if specified sequence in NOT in the object 		</a:t>
            </a:r>
            <a:r>
              <a:rPr lang="en-US" dirty="0">
                <a:solidFill>
                  <a:srgbClr val="92D050"/>
                </a:solidFill>
              </a:rPr>
              <a:t>(x not in y)</a:t>
            </a:r>
          </a:p>
        </p:txBody>
      </p:sp>
    </p:spTree>
    <p:extLst>
      <p:ext uri="{BB962C8B-B14F-4D97-AF65-F5344CB8AC3E}">
        <p14:creationId xmlns:p14="http://schemas.microsoft.com/office/powerpoint/2010/main" val="66235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additive="base">
                                        <p:cTn id="4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 calcmode="lin" valueType="num">
                                      <p:cBhvr additive="base">
                                        <p:cTn id="4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additive="base">
                                        <p:cTn id="5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Operators</a:t>
            </a:r>
          </a:p>
        </p:txBody>
      </p:sp>
      <p:sp>
        <p:nvSpPr>
          <p:cNvPr id="5" name="Content Placeholder 4"/>
          <p:cNvSpPr>
            <a:spLocks noGrp="1"/>
          </p:cNvSpPr>
          <p:nvPr>
            <p:ph idx="1"/>
          </p:nvPr>
        </p:nvSpPr>
        <p:spPr/>
        <p:txBody>
          <a:bodyPr>
            <a:normAutofit fontScale="85000" lnSpcReduction="10000"/>
          </a:bodyPr>
          <a:lstStyle/>
          <a:p>
            <a:r>
              <a:rPr lang="en-US" dirty="0"/>
              <a:t>Logical Operators</a:t>
            </a:r>
          </a:p>
          <a:p>
            <a:pPr lvl="1"/>
            <a:r>
              <a:rPr lang="en-US" b="1" dirty="0">
                <a:solidFill>
                  <a:schemeClr val="accent5">
                    <a:lumMod val="75000"/>
                  </a:schemeClr>
                </a:solidFill>
              </a:rPr>
              <a:t>and</a:t>
            </a:r>
            <a:r>
              <a:rPr lang="en-US" dirty="0"/>
              <a:t>	- evaluates to True if left and right sides are </a:t>
            </a:r>
            <a:r>
              <a:rPr lang="en-US" dirty="0">
                <a:solidFill>
                  <a:schemeClr val="accent5">
                    <a:lumMod val="75000"/>
                  </a:schemeClr>
                </a:solidFill>
              </a:rPr>
              <a:t>BOTH</a:t>
            </a:r>
            <a:r>
              <a:rPr lang="en-US" dirty="0"/>
              <a:t> True	</a:t>
            </a:r>
            <a:r>
              <a:rPr lang="en-US" dirty="0">
                <a:solidFill>
                  <a:srgbClr val="92D050"/>
                </a:solidFill>
              </a:rPr>
              <a:t>(5&gt;2)  and (90&lt;100)</a:t>
            </a:r>
          </a:p>
          <a:p>
            <a:pPr lvl="1"/>
            <a:r>
              <a:rPr lang="en-US" b="1" dirty="0">
                <a:solidFill>
                  <a:schemeClr val="accent5">
                    <a:lumMod val="75000"/>
                  </a:schemeClr>
                </a:solidFill>
              </a:rPr>
              <a:t>or</a:t>
            </a:r>
            <a:r>
              <a:rPr lang="en-US" dirty="0"/>
              <a:t>	- evaluates to True </a:t>
            </a:r>
            <a:r>
              <a:rPr lang="en-US" dirty="0">
                <a:solidFill>
                  <a:schemeClr val="accent5">
                    <a:lumMod val="75000"/>
                  </a:schemeClr>
                </a:solidFill>
              </a:rPr>
              <a:t>EITHER</a:t>
            </a:r>
            <a:r>
              <a:rPr lang="en-US" dirty="0"/>
              <a:t> left or right sides are True		</a:t>
            </a:r>
            <a:r>
              <a:rPr lang="en-US" dirty="0">
                <a:solidFill>
                  <a:srgbClr val="92D050"/>
                </a:solidFill>
              </a:rPr>
              <a:t>(5&lt;2) or (90 &lt;100)</a:t>
            </a:r>
          </a:p>
          <a:p>
            <a:pPr lvl="1"/>
            <a:r>
              <a:rPr lang="en-US" b="1" dirty="0">
                <a:solidFill>
                  <a:schemeClr val="accent5">
                    <a:lumMod val="75000"/>
                  </a:schemeClr>
                </a:solidFill>
              </a:rPr>
              <a:t>not</a:t>
            </a:r>
            <a:r>
              <a:rPr lang="en-US" dirty="0">
                <a:solidFill>
                  <a:schemeClr val="accent5">
                    <a:lumMod val="75000"/>
                  </a:schemeClr>
                </a:solidFill>
              </a:rPr>
              <a:t>	- reverses True to False and vice versa</a:t>
            </a:r>
          </a:p>
          <a:p>
            <a:pPr lvl="1"/>
            <a:endParaRPr lang="en-US" dirty="0"/>
          </a:p>
          <a:p>
            <a:r>
              <a:rPr lang="en-US" dirty="0"/>
              <a:t>Identity Operators</a:t>
            </a:r>
          </a:p>
          <a:p>
            <a:pPr lvl="1"/>
            <a:r>
              <a:rPr lang="en-US" dirty="0">
                <a:solidFill>
                  <a:schemeClr val="accent5">
                    <a:lumMod val="75000"/>
                  </a:schemeClr>
                </a:solidFill>
              </a:rPr>
              <a:t>is	</a:t>
            </a:r>
            <a:r>
              <a:rPr lang="en-US" dirty="0"/>
              <a:t>	- returns true if both variables are the same object </a:t>
            </a:r>
            <a:r>
              <a:rPr lang="en-US" i="1" dirty="0">
                <a:solidFill>
                  <a:srgbClr val="FF0000"/>
                </a:solidFill>
              </a:rPr>
              <a:t>(more on this next lecture)</a:t>
            </a:r>
          </a:p>
          <a:p>
            <a:pPr lvl="1"/>
            <a:r>
              <a:rPr lang="en-US" dirty="0">
                <a:solidFill>
                  <a:schemeClr val="accent5">
                    <a:lumMod val="75000"/>
                  </a:schemeClr>
                </a:solidFill>
              </a:rPr>
              <a:t>is not</a:t>
            </a:r>
            <a:r>
              <a:rPr lang="en-US" dirty="0">
                <a:solidFill>
                  <a:srgbClr val="FF0000"/>
                </a:solidFill>
              </a:rPr>
              <a:t>	</a:t>
            </a:r>
            <a:r>
              <a:rPr lang="en-US" dirty="0">
                <a:solidFill>
                  <a:schemeClr val="tx1"/>
                </a:solidFill>
              </a:rPr>
              <a:t>- returns true if both variables are </a:t>
            </a:r>
            <a:r>
              <a:rPr lang="en-US" dirty="0">
                <a:solidFill>
                  <a:srgbClr val="FF0000"/>
                </a:solidFill>
              </a:rPr>
              <a:t>NOT</a:t>
            </a:r>
            <a:r>
              <a:rPr lang="en-US" dirty="0">
                <a:solidFill>
                  <a:schemeClr val="tx1"/>
                </a:solidFill>
              </a:rPr>
              <a:t> the same object</a:t>
            </a:r>
          </a:p>
          <a:p>
            <a:pPr lvl="1"/>
            <a:endParaRPr lang="en-US" dirty="0">
              <a:solidFill>
                <a:schemeClr val="tx1"/>
              </a:solidFill>
            </a:endParaRPr>
          </a:p>
          <a:p>
            <a:r>
              <a:rPr lang="en-US" dirty="0">
                <a:solidFill>
                  <a:schemeClr val="tx1"/>
                </a:solidFill>
              </a:rPr>
              <a:t>Membership Operators</a:t>
            </a:r>
          </a:p>
          <a:p>
            <a:pPr lvl="1"/>
            <a:r>
              <a:rPr lang="en-US" dirty="0">
                <a:solidFill>
                  <a:schemeClr val="accent5">
                    <a:lumMod val="75000"/>
                  </a:schemeClr>
                </a:solidFill>
              </a:rPr>
              <a:t>in</a:t>
            </a:r>
            <a:r>
              <a:rPr lang="en-US" dirty="0">
                <a:solidFill>
                  <a:schemeClr val="tx1"/>
                </a:solidFill>
              </a:rPr>
              <a:t>	- returns true if specified sequence is present in the object 		</a:t>
            </a:r>
            <a:r>
              <a:rPr lang="en-US" dirty="0">
                <a:solidFill>
                  <a:srgbClr val="92D050"/>
                </a:solidFill>
              </a:rPr>
              <a:t>(x in y)</a:t>
            </a:r>
          </a:p>
          <a:p>
            <a:pPr lvl="1"/>
            <a:r>
              <a:rPr lang="en-US" dirty="0">
                <a:solidFill>
                  <a:schemeClr val="accent5">
                    <a:lumMod val="75000"/>
                  </a:schemeClr>
                </a:solidFill>
              </a:rPr>
              <a:t>not in</a:t>
            </a:r>
            <a:r>
              <a:rPr lang="en-US" dirty="0">
                <a:solidFill>
                  <a:schemeClr val="tx1"/>
                </a:solidFill>
              </a:rPr>
              <a:t>	- returns true if specified sequence in NOT in the object 		</a:t>
            </a:r>
            <a:r>
              <a:rPr lang="en-US" dirty="0">
                <a:solidFill>
                  <a:srgbClr val="92D050"/>
                </a:solidFill>
              </a:rPr>
              <a:t>(x not in y)</a:t>
            </a:r>
          </a:p>
        </p:txBody>
      </p:sp>
    </p:spTree>
    <p:extLst>
      <p:ext uri="{BB962C8B-B14F-4D97-AF65-F5344CB8AC3E}">
        <p14:creationId xmlns:p14="http://schemas.microsoft.com/office/powerpoint/2010/main" val="50525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additive="base">
                                        <p:cTn id="4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 calcmode="lin" valueType="num">
                                      <p:cBhvr additive="base">
                                        <p:cTn id="4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additive="base">
                                        <p:cTn id="5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BFF4-20D4-4911-B124-201441D4F8A6}"/>
              </a:ext>
            </a:extLst>
          </p:cNvPr>
          <p:cNvSpPr>
            <a:spLocks noGrp="1"/>
          </p:cNvSpPr>
          <p:nvPr>
            <p:ph type="title"/>
          </p:nvPr>
        </p:nvSpPr>
        <p:spPr/>
        <p:txBody>
          <a:bodyPr/>
          <a:lstStyle/>
          <a:p>
            <a:r>
              <a:rPr lang="en-US" dirty="0"/>
              <a:t>Multiple assignment in Python</a:t>
            </a:r>
          </a:p>
        </p:txBody>
      </p:sp>
      <p:sp>
        <p:nvSpPr>
          <p:cNvPr id="3" name="Content Placeholder 2">
            <a:extLst>
              <a:ext uri="{FF2B5EF4-FFF2-40B4-BE49-F238E27FC236}">
                <a16:creationId xmlns:a16="http://schemas.microsoft.com/office/drawing/2014/main" id="{11742BE9-AE91-435E-9630-701F9E92A58A}"/>
              </a:ext>
            </a:extLst>
          </p:cNvPr>
          <p:cNvSpPr>
            <a:spLocks noGrp="1"/>
          </p:cNvSpPr>
          <p:nvPr>
            <p:ph idx="1"/>
          </p:nvPr>
        </p:nvSpPr>
        <p:spPr/>
        <p:txBody>
          <a:bodyPr/>
          <a:lstStyle/>
          <a:p>
            <a:r>
              <a:rPr lang="en-US" dirty="0"/>
              <a:t>Python allows you to do multiple assignments in one line</a:t>
            </a:r>
          </a:p>
          <a:p>
            <a:endParaRPr lang="en-US" dirty="0"/>
          </a:p>
          <a:p>
            <a:pPr lvl="1"/>
            <a:r>
              <a:rPr lang="en-US" dirty="0"/>
              <a:t>Assign </a:t>
            </a:r>
            <a:r>
              <a:rPr lang="en-US" dirty="0">
                <a:solidFill>
                  <a:schemeClr val="accent5">
                    <a:lumMod val="75000"/>
                  </a:schemeClr>
                </a:solidFill>
              </a:rPr>
              <a:t>one</a:t>
            </a:r>
            <a:r>
              <a:rPr lang="en-US" dirty="0"/>
              <a:t> value to </a:t>
            </a:r>
            <a:r>
              <a:rPr lang="en-US" dirty="0">
                <a:solidFill>
                  <a:schemeClr val="accent5">
                    <a:lumMod val="75000"/>
                  </a:schemeClr>
                </a:solidFill>
              </a:rPr>
              <a:t>multiple</a:t>
            </a:r>
            <a:r>
              <a:rPr lang="en-US" dirty="0"/>
              <a:t> variables</a:t>
            </a:r>
          </a:p>
          <a:p>
            <a:pPr marL="342900" lvl="1" indent="0">
              <a:buNone/>
            </a:pPr>
            <a:br>
              <a:rPr lang="en-US" dirty="0"/>
            </a:br>
            <a:r>
              <a:rPr lang="en-US" dirty="0">
                <a:solidFill>
                  <a:srgbClr val="92D050"/>
                </a:solidFill>
              </a:rPr>
              <a:t>x = y = z = 45</a:t>
            </a:r>
          </a:p>
          <a:p>
            <a:pPr lvl="1"/>
            <a:endParaRPr lang="en-US" dirty="0"/>
          </a:p>
          <a:p>
            <a:pPr lvl="1"/>
            <a:r>
              <a:rPr lang="en-US" dirty="0"/>
              <a:t>Assign </a:t>
            </a:r>
            <a:r>
              <a:rPr lang="en-US" dirty="0">
                <a:solidFill>
                  <a:schemeClr val="accent5">
                    <a:lumMod val="75000"/>
                  </a:schemeClr>
                </a:solidFill>
              </a:rPr>
              <a:t>multiple</a:t>
            </a:r>
            <a:r>
              <a:rPr lang="en-US" dirty="0"/>
              <a:t> values to </a:t>
            </a:r>
            <a:r>
              <a:rPr lang="en-US" dirty="0">
                <a:solidFill>
                  <a:schemeClr val="accent5">
                    <a:lumMod val="75000"/>
                  </a:schemeClr>
                </a:solidFill>
              </a:rPr>
              <a:t>multiple</a:t>
            </a:r>
            <a:r>
              <a:rPr lang="en-US" dirty="0"/>
              <a:t> variables </a:t>
            </a:r>
            <a:r>
              <a:rPr lang="en-US" dirty="0">
                <a:solidFill>
                  <a:srgbClr val="92D050"/>
                </a:solidFill>
              </a:rPr>
              <a:t>(very pythonic!)</a:t>
            </a:r>
          </a:p>
          <a:p>
            <a:pPr marL="342900" lvl="1" indent="0">
              <a:buNone/>
            </a:pPr>
            <a:br>
              <a:rPr lang="en-US" dirty="0"/>
            </a:br>
            <a:r>
              <a:rPr lang="en-US" dirty="0">
                <a:solidFill>
                  <a:srgbClr val="92D050"/>
                </a:solidFill>
              </a:rPr>
              <a:t>x, y, z = 1, 2, 'banana'</a:t>
            </a:r>
          </a:p>
          <a:p>
            <a:pPr lvl="2"/>
            <a:endParaRPr lang="en-US" dirty="0">
              <a:solidFill>
                <a:srgbClr val="92D050"/>
              </a:solidFill>
            </a:endParaRPr>
          </a:p>
          <a:p>
            <a:pPr lvl="2"/>
            <a:r>
              <a:rPr lang="en-US" i="1" dirty="0">
                <a:solidFill>
                  <a:schemeClr val="tx1"/>
                </a:solidFill>
              </a:rPr>
              <a:t>This is super handy for data structures </a:t>
            </a:r>
            <a:r>
              <a:rPr lang="en-US" i="1" dirty="0">
                <a:solidFill>
                  <a:srgbClr val="FF0000"/>
                </a:solidFill>
              </a:rPr>
              <a:t>(coming soon!)</a:t>
            </a:r>
          </a:p>
          <a:p>
            <a:pPr lvl="1"/>
            <a:endParaRPr lang="en-US" dirty="0"/>
          </a:p>
          <a:p>
            <a:pPr lvl="1"/>
            <a:endParaRPr lang="en-US" dirty="0"/>
          </a:p>
        </p:txBody>
      </p:sp>
    </p:spTree>
    <p:extLst>
      <p:ext uri="{BB962C8B-B14F-4D97-AF65-F5344CB8AC3E}">
        <p14:creationId xmlns:p14="http://schemas.microsoft.com/office/powerpoint/2010/main" val="228831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Assignment Operators</a:t>
            </a:r>
          </a:p>
        </p:txBody>
      </p:sp>
      <p:sp>
        <p:nvSpPr>
          <p:cNvPr id="5" name="Content Placeholder 4"/>
          <p:cNvSpPr>
            <a:spLocks noGrp="1"/>
          </p:cNvSpPr>
          <p:nvPr>
            <p:ph idx="1"/>
          </p:nvPr>
        </p:nvSpPr>
        <p:spPr/>
        <p:txBody>
          <a:bodyPr/>
          <a:lstStyle/>
          <a:p>
            <a:r>
              <a:rPr lang="en-US" dirty="0"/>
              <a:t>Python has several augmented operators that allow assignment and operations to be done simultaneously </a:t>
            </a:r>
            <a:r>
              <a:rPr lang="en-US" sz="1800" dirty="0">
                <a:solidFill>
                  <a:srgbClr val="FF0000"/>
                </a:solidFill>
              </a:rPr>
              <a:t>(but no unary increment or decrement, ++ or -- )</a:t>
            </a:r>
          </a:p>
          <a:p>
            <a:endParaRPr lang="en-US" dirty="0"/>
          </a:p>
          <a:p>
            <a:pPr marL="0" indent="0">
              <a:buNone/>
            </a:pPr>
            <a:endParaRPr lang="en-US" b="1" dirty="0">
              <a:solidFill>
                <a:srgbClr val="FFFF00"/>
              </a:solidFill>
            </a:endParaRPr>
          </a:p>
        </p:txBody>
      </p:sp>
      <p:graphicFrame>
        <p:nvGraphicFramePr>
          <p:cNvPr id="3" name="Table 3">
            <a:extLst>
              <a:ext uri="{FF2B5EF4-FFF2-40B4-BE49-F238E27FC236}">
                <a16:creationId xmlns:a16="http://schemas.microsoft.com/office/drawing/2014/main" id="{0C8ABEAD-5CA2-43F9-9B50-EC857EF2C48F}"/>
              </a:ext>
            </a:extLst>
          </p:cNvPr>
          <p:cNvGraphicFramePr>
            <a:graphicFrameLocks noGrp="1"/>
          </p:cNvGraphicFramePr>
          <p:nvPr/>
        </p:nvGraphicFramePr>
        <p:xfrm>
          <a:off x="1627849" y="2745738"/>
          <a:ext cx="8158579" cy="3566160"/>
        </p:xfrm>
        <a:graphic>
          <a:graphicData uri="http://schemas.openxmlformats.org/drawingml/2006/table">
            <a:tbl>
              <a:tblPr firstRow="1" bandRow="1">
                <a:tableStyleId>{5C22544A-7EE6-4342-B048-85BDC9FD1C3A}</a:tableStyleId>
              </a:tblPr>
              <a:tblGrid>
                <a:gridCol w="2401710">
                  <a:extLst>
                    <a:ext uri="{9D8B030D-6E8A-4147-A177-3AD203B41FA5}">
                      <a16:colId xmlns:a16="http://schemas.microsoft.com/office/drawing/2014/main" val="2510028020"/>
                    </a:ext>
                  </a:extLst>
                </a:gridCol>
                <a:gridCol w="2809483">
                  <a:extLst>
                    <a:ext uri="{9D8B030D-6E8A-4147-A177-3AD203B41FA5}">
                      <a16:colId xmlns:a16="http://schemas.microsoft.com/office/drawing/2014/main" val="1398099755"/>
                    </a:ext>
                  </a:extLst>
                </a:gridCol>
                <a:gridCol w="2947386">
                  <a:extLst>
                    <a:ext uri="{9D8B030D-6E8A-4147-A177-3AD203B41FA5}">
                      <a16:colId xmlns:a16="http://schemas.microsoft.com/office/drawing/2014/main" val="582470609"/>
                    </a:ext>
                  </a:extLst>
                </a:gridCol>
              </a:tblGrid>
              <a:tr h="394092">
                <a:tc>
                  <a:txBody>
                    <a:bodyPr/>
                    <a:lstStyle/>
                    <a:p>
                      <a:pPr algn="ctr"/>
                      <a:r>
                        <a:rPr lang="en-US" sz="2000" dirty="0">
                          <a:latin typeface="Consolas" panose="020B0609020204030204" pitchFamily="49" charset="0"/>
                        </a:rPr>
                        <a:t>Operator</a:t>
                      </a:r>
                    </a:p>
                  </a:txBody>
                  <a:tcPr/>
                </a:tc>
                <a:tc>
                  <a:txBody>
                    <a:bodyPr/>
                    <a:lstStyle/>
                    <a:p>
                      <a:pPr algn="l"/>
                      <a:r>
                        <a:rPr lang="en-US" sz="2000" dirty="0">
                          <a:latin typeface="Consolas" panose="020B0609020204030204" pitchFamily="49" charset="0"/>
                        </a:rPr>
                        <a:t>Example</a:t>
                      </a:r>
                    </a:p>
                  </a:txBody>
                  <a:tcPr/>
                </a:tc>
                <a:tc>
                  <a:txBody>
                    <a:bodyPr/>
                    <a:lstStyle/>
                    <a:p>
                      <a:pPr algn="l"/>
                      <a:r>
                        <a:rPr lang="en-US" sz="2000" dirty="0">
                          <a:latin typeface="Consolas" panose="020B0609020204030204" pitchFamily="49" charset="0"/>
                        </a:rPr>
                        <a:t>Equivalent to</a:t>
                      </a:r>
                    </a:p>
                  </a:txBody>
                  <a:tcPr/>
                </a:tc>
                <a:extLst>
                  <a:ext uri="{0D108BD9-81ED-4DB2-BD59-A6C34878D82A}">
                    <a16:rowId xmlns:a16="http://schemas.microsoft.com/office/drawing/2014/main" val="2916621872"/>
                  </a:ext>
                </a:extLst>
              </a:tr>
              <a:tr h="394092">
                <a:tc>
                  <a:txBody>
                    <a:bodyPr/>
                    <a:lstStyle/>
                    <a:p>
                      <a:pPr algn="ctr"/>
                      <a:r>
                        <a:rPr lang="en-US" sz="2000" dirty="0">
                          <a:latin typeface="Consolas" panose="020B0609020204030204" pitchFamily="49" charset="0"/>
                        </a:rPr>
                        <a:t>=</a:t>
                      </a:r>
                    </a:p>
                  </a:txBody>
                  <a:tcPr/>
                </a:tc>
                <a:tc>
                  <a:txBody>
                    <a:bodyPr/>
                    <a:lstStyle/>
                    <a:p>
                      <a:pPr algn="l"/>
                      <a:r>
                        <a:rPr lang="en-US" sz="2000" dirty="0">
                          <a:latin typeface="Consolas" panose="020B0609020204030204" pitchFamily="49" charset="0"/>
                        </a:rPr>
                        <a:t>x = 5</a:t>
                      </a:r>
                    </a:p>
                  </a:txBody>
                  <a:tcPr/>
                </a:tc>
                <a:tc>
                  <a:txBody>
                    <a:bodyPr/>
                    <a:lstStyle/>
                    <a:p>
                      <a:pPr algn="l"/>
                      <a:r>
                        <a:rPr lang="en-US" sz="2000" dirty="0">
                          <a:latin typeface="Consolas" panose="020B0609020204030204" pitchFamily="49" charset="0"/>
                        </a:rPr>
                        <a:t>x = 5</a:t>
                      </a:r>
                    </a:p>
                  </a:txBody>
                  <a:tcPr/>
                </a:tc>
                <a:extLst>
                  <a:ext uri="{0D108BD9-81ED-4DB2-BD59-A6C34878D82A}">
                    <a16:rowId xmlns:a16="http://schemas.microsoft.com/office/drawing/2014/main" val="4266131656"/>
                  </a:ext>
                </a:extLst>
              </a:tr>
              <a:tr h="394092">
                <a:tc>
                  <a:txBody>
                    <a:bodyPr/>
                    <a:lstStyle/>
                    <a:p>
                      <a:pPr algn="ctr"/>
                      <a:r>
                        <a:rPr lang="en-US" sz="2000" dirty="0">
                          <a:latin typeface="Consolas" panose="020B0609020204030204" pitchFamily="49" charset="0"/>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x + 5</a:t>
                      </a:r>
                    </a:p>
                  </a:txBody>
                  <a:tcPr/>
                </a:tc>
                <a:extLst>
                  <a:ext uri="{0D108BD9-81ED-4DB2-BD59-A6C34878D82A}">
                    <a16:rowId xmlns:a16="http://schemas.microsoft.com/office/drawing/2014/main" val="1385068699"/>
                  </a:ext>
                </a:extLst>
              </a:tr>
              <a:tr h="394092">
                <a:tc>
                  <a:txBody>
                    <a:bodyPr/>
                    <a:lstStyle/>
                    <a:p>
                      <a:pPr algn="ctr"/>
                      <a:r>
                        <a:rPr lang="en-US" sz="2000" dirty="0">
                          <a:latin typeface="Consolas" panose="020B0609020204030204" pitchFamily="49" charset="0"/>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x - 5</a:t>
                      </a:r>
                    </a:p>
                  </a:txBody>
                  <a:tcPr/>
                </a:tc>
                <a:extLst>
                  <a:ext uri="{0D108BD9-81ED-4DB2-BD59-A6C34878D82A}">
                    <a16:rowId xmlns:a16="http://schemas.microsoft.com/office/drawing/2014/main" val="1800730285"/>
                  </a:ext>
                </a:extLst>
              </a:tr>
              <a:tr h="394092">
                <a:tc>
                  <a:txBody>
                    <a:bodyPr/>
                    <a:lstStyle/>
                    <a:p>
                      <a:pPr algn="ctr"/>
                      <a:r>
                        <a:rPr lang="en-US" sz="2000" dirty="0">
                          <a:latin typeface="Consolas" panose="020B0609020204030204" pitchFamily="49" charset="0"/>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x * 5</a:t>
                      </a:r>
                    </a:p>
                  </a:txBody>
                  <a:tcPr/>
                </a:tc>
                <a:extLst>
                  <a:ext uri="{0D108BD9-81ED-4DB2-BD59-A6C34878D82A}">
                    <a16:rowId xmlns:a16="http://schemas.microsoft.com/office/drawing/2014/main" val="3958058785"/>
                  </a:ext>
                </a:extLst>
              </a:tr>
              <a:tr h="394092">
                <a:tc>
                  <a:txBody>
                    <a:bodyPr/>
                    <a:lstStyle/>
                    <a:p>
                      <a:pPr algn="ctr"/>
                      <a:r>
                        <a:rPr lang="en-US" sz="2000" dirty="0">
                          <a:latin typeface="Consolas" panose="020B0609020204030204" pitchFamily="49" charset="0"/>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x / 5</a:t>
                      </a:r>
                    </a:p>
                  </a:txBody>
                  <a:tcPr/>
                </a:tc>
                <a:extLst>
                  <a:ext uri="{0D108BD9-81ED-4DB2-BD59-A6C34878D82A}">
                    <a16:rowId xmlns:a16="http://schemas.microsoft.com/office/drawing/2014/main" val="4015621361"/>
                  </a:ext>
                </a:extLst>
              </a:tr>
              <a:tr h="394092">
                <a:tc>
                  <a:txBody>
                    <a:bodyPr/>
                    <a:lstStyle/>
                    <a:p>
                      <a:pPr algn="ctr"/>
                      <a:r>
                        <a:rPr lang="en-US" sz="2000" dirty="0">
                          <a:latin typeface="Consolas" panose="020B0609020204030204" pitchFamily="49" charset="0"/>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x % 5</a:t>
                      </a:r>
                    </a:p>
                  </a:txBody>
                  <a:tcPr/>
                </a:tc>
                <a:extLst>
                  <a:ext uri="{0D108BD9-81ED-4DB2-BD59-A6C34878D82A}">
                    <a16:rowId xmlns:a16="http://schemas.microsoft.com/office/drawing/2014/main" val="1531922577"/>
                  </a:ext>
                </a:extLst>
              </a:tr>
              <a:tr h="394092">
                <a:tc>
                  <a:txBody>
                    <a:bodyPr/>
                    <a:lstStyle/>
                    <a:p>
                      <a:pPr algn="ctr"/>
                      <a:r>
                        <a:rPr lang="en-US" sz="2000" dirty="0">
                          <a:latin typeface="Consolas" panose="020B0609020204030204" pitchFamily="49" charset="0"/>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x // 5</a:t>
                      </a:r>
                    </a:p>
                  </a:txBody>
                  <a:tcPr/>
                </a:tc>
                <a:extLst>
                  <a:ext uri="{0D108BD9-81ED-4DB2-BD59-A6C34878D82A}">
                    <a16:rowId xmlns:a16="http://schemas.microsoft.com/office/drawing/2014/main" val="2496938971"/>
                  </a:ext>
                </a:extLst>
              </a:tr>
              <a:tr h="394092">
                <a:tc>
                  <a:txBody>
                    <a:bodyPr/>
                    <a:lstStyle/>
                    <a:p>
                      <a:pPr algn="ctr"/>
                      <a:r>
                        <a:rPr lang="en-US" sz="2000" dirty="0">
                          <a:latin typeface="Consolas" panose="020B0609020204030204" pitchFamily="49" charset="0"/>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rPr>
                        <a:t>x = x ** 5</a:t>
                      </a:r>
                    </a:p>
                  </a:txBody>
                  <a:tcPr/>
                </a:tc>
                <a:extLst>
                  <a:ext uri="{0D108BD9-81ED-4DB2-BD59-A6C34878D82A}">
                    <a16:rowId xmlns:a16="http://schemas.microsoft.com/office/drawing/2014/main" val="822907906"/>
                  </a:ext>
                </a:extLst>
              </a:tr>
            </a:tbl>
          </a:graphicData>
        </a:graphic>
      </p:graphicFrame>
    </p:spTree>
    <p:extLst>
      <p:ext uri="{BB962C8B-B14F-4D97-AF65-F5344CB8AC3E}">
        <p14:creationId xmlns:p14="http://schemas.microsoft.com/office/powerpoint/2010/main" val="41573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Architecture (Interpreted Languages)</a:t>
            </a:r>
          </a:p>
        </p:txBody>
      </p:sp>
      <p:pic>
        <p:nvPicPr>
          <p:cNvPr id="5" name="Content Placeholder 12">
            <a:extLst>
              <a:ext uri="{FF2B5EF4-FFF2-40B4-BE49-F238E27FC236}">
                <a16:creationId xmlns:a16="http://schemas.microsoft.com/office/drawing/2014/main" id="{67D6BD1D-3F09-4338-B1FF-CD4EABF49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319" y="1982277"/>
            <a:ext cx="10149431" cy="3437166"/>
          </a:xfr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err="1">
                <a:latin typeface="Palatino Linotype" panose="02040502050505030304" pitchFamily="18" charset="0"/>
                <a:cs typeface="Segoe UI" panose="020B0502040204020203" pitchFamily="34" charset="0"/>
              </a:rPr>
              <a:t>DataTypes</a:t>
            </a:r>
            <a:endParaRPr lang="en-US" dirty="0">
              <a:latin typeface="Palatino Linotype" panose="02040502050505030304" pitchFamily="18" charset="0"/>
              <a:cs typeface="Segoe UI" panose="020B0502040204020203"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378963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 Types – PYnative">
            <a:extLst>
              <a:ext uri="{FF2B5EF4-FFF2-40B4-BE49-F238E27FC236}">
                <a16:creationId xmlns:a16="http://schemas.microsoft.com/office/drawing/2014/main" id="{56597BF9-7BA9-4FF7-95D0-F8C4362F5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862012"/>
            <a:ext cx="5886450" cy="5133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type conversion">
            <a:extLst>
              <a:ext uri="{FF2B5EF4-FFF2-40B4-BE49-F238E27FC236}">
                <a16:creationId xmlns:a16="http://schemas.microsoft.com/office/drawing/2014/main" id="{C5A4E410-78DF-44F2-BB04-9461EED29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255" y="2404008"/>
            <a:ext cx="7391489" cy="20499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897" y="4529137"/>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Coding Style and Documentation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39792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91E-5F46-4B36-8120-04F180260EF8}"/>
              </a:ext>
            </a:extLst>
          </p:cNvPr>
          <p:cNvSpPr>
            <a:spLocks noGrp="1"/>
          </p:cNvSpPr>
          <p:nvPr>
            <p:ph type="title"/>
          </p:nvPr>
        </p:nvSpPr>
        <p:spPr/>
        <p:txBody>
          <a:bodyPr/>
          <a:lstStyle/>
          <a:p>
            <a:r>
              <a:rPr lang="en-US" dirty="0"/>
              <a:t>Python Comments</a:t>
            </a:r>
          </a:p>
        </p:txBody>
      </p:sp>
      <p:sp>
        <p:nvSpPr>
          <p:cNvPr id="3" name="Content Placeholder 2">
            <a:extLst>
              <a:ext uri="{FF2B5EF4-FFF2-40B4-BE49-F238E27FC236}">
                <a16:creationId xmlns:a16="http://schemas.microsoft.com/office/drawing/2014/main" id="{1E86C963-755D-4715-8118-D4601D47AAD3}"/>
              </a:ext>
            </a:extLst>
          </p:cNvPr>
          <p:cNvSpPr>
            <a:spLocks noGrp="1"/>
          </p:cNvSpPr>
          <p:nvPr>
            <p:ph idx="1"/>
          </p:nvPr>
        </p:nvSpPr>
        <p:spPr/>
        <p:txBody>
          <a:bodyPr>
            <a:normAutofit fontScale="70000" lnSpcReduction="20000"/>
          </a:bodyPr>
          <a:lstStyle/>
          <a:p>
            <a:r>
              <a:rPr lang="en-US" dirty="0">
                <a:solidFill>
                  <a:srgbClr val="FFC000"/>
                </a:solidFill>
              </a:rPr>
              <a:t>Inline comments </a:t>
            </a:r>
          </a:p>
          <a:p>
            <a:endParaRPr lang="en-US" dirty="0"/>
          </a:p>
          <a:p>
            <a:pPr lvl="1"/>
            <a:r>
              <a:rPr lang="en-US" dirty="0"/>
              <a:t>Precede with</a:t>
            </a:r>
            <a:r>
              <a:rPr lang="en-US" dirty="0">
                <a:solidFill>
                  <a:schemeClr val="accent5">
                    <a:lumMod val="75000"/>
                  </a:schemeClr>
                </a:solidFill>
              </a:rPr>
              <a:t> #</a:t>
            </a:r>
          </a:p>
          <a:p>
            <a:pPr lvl="1"/>
            <a:endParaRPr lang="en-US" dirty="0">
              <a:solidFill>
                <a:srgbClr val="FFFF00"/>
              </a:solidFill>
            </a:endParaRPr>
          </a:p>
          <a:p>
            <a:pPr lvl="1"/>
            <a:r>
              <a:rPr lang="en-US" dirty="0">
                <a:solidFill>
                  <a:schemeClr val="tx1"/>
                </a:solidFill>
              </a:rPr>
              <a:t>To quickly comment out a section, select the section and press </a:t>
            </a:r>
            <a:r>
              <a:rPr lang="en-US" dirty="0">
                <a:solidFill>
                  <a:srgbClr val="FFFF00"/>
                </a:solidFill>
              </a:rPr>
              <a:t>&lt;</a:t>
            </a:r>
            <a:r>
              <a:rPr lang="en-US" dirty="0">
                <a:solidFill>
                  <a:schemeClr val="accent5">
                    <a:lumMod val="75000"/>
                  </a:schemeClr>
                </a:solidFill>
              </a:rPr>
              <a:t>ctl-1&gt;</a:t>
            </a:r>
          </a:p>
          <a:p>
            <a:pPr lvl="2"/>
            <a:r>
              <a:rPr lang="en-US" dirty="0">
                <a:solidFill>
                  <a:schemeClr val="tx1"/>
                </a:solidFill>
              </a:rPr>
              <a:t>Highlight and press again to </a:t>
            </a:r>
            <a:r>
              <a:rPr lang="en-US" i="1" dirty="0">
                <a:solidFill>
                  <a:schemeClr val="tx1"/>
                </a:solidFill>
              </a:rPr>
              <a:t>uncomment</a:t>
            </a:r>
          </a:p>
          <a:p>
            <a:pPr lvl="2"/>
            <a:endParaRPr lang="en-US" i="1" dirty="0">
              <a:solidFill>
                <a:schemeClr val="tx1"/>
              </a:solidFill>
            </a:endParaRPr>
          </a:p>
          <a:p>
            <a:r>
              <a:rPr lang="en-US" dirty="0">
                <a:solidFill>
                  <a:srgbClr val="FFC000"/>
                </a:solidFill>
              </a:rPr>
              <a:t>Multiline comments</a:t>
            </a:r>
          </a:p>
          <a:p>
            <a:pPr lvl="1"/>
            <a:endParaRPr lang="en-US" dirty="0">
              <a:solidFill>
                <a:schemeClr val="tx1"/>
              </a:solidFill>
            </a:endParaRPr>
          </a:p>
          <a:p>
            <a:pPr lvl="1"/>
            <a:r>
              <a:rPr lang="en-US" dirty="0">
                <a:solidFill>
                  <a:schemeClr val="tx1"/>
                </a:solidFill>
              </a:rPr>
              <a:t>Precede and end with triple single or double quotes – </a:t>
            </a:r>
            <a:r>
              <a:rPr lang="en-US" dirty="0">
                <a:solidFill>
                  <a:schemeClr val="accent5">
                    <a:lumMod val="75000"/>
                  </a:schemeClr>
                </a:solidFill>
              </a:rPr>
              <a:t>"""</a:t>
            </a:r>
            <a:r>
              <a:rPr lang="en-US" dirty="0">
                <a:solidFill>
                  <a:schemeClr val="tx1"/>
                </a:solidFill>
              </a:rPr>
              <a:t> </a:t>
            </a:r>
          </a:p>
          <a:p>
            <a:pPr lvl="2"/>
            <a:r>
              <a:rPr lang="en-US" dirty="0">
                <a:solidFill>
                  <a:schemeClr val="tx1"/>
                </a:solidFill>
              </a:rPr>
              <a:t>This is really a multiline string, but it works!</a:t>
            </a:r>
          </a:p>
          <a:p>
            <a:pPr lvl="2"/>
            <a:endParaRPr lang="en-US" dirty="0">
              <a:solidFill>
                <a:schemeClr val="tx1"/>
              </a:solidFill>
            </a:endParaRPr>
          </a:p>
          <a:p>
            <a:r>
              <a:rPr lang="en-US" dirty="0">
                <a:solidFill>
                  <a:schemeClr val="tx1"/>
                </a:solidFill>
              </a:rPr>
              <a:t>Use comments </a:t>
            </a:r>
            <a:r>
              <a:rPr lang="en-US" dirty="0">
                <a:solidFill>
                  <a:schemeClr val="accent5">
                    <a:lumMod val="75000"/>
                  </a:schemeClr>
                </a:solidFill>
              </a:rPr>
              <a:t>liberally</a:t>
            </a:r>
            <a:r>
              <a:rPr lang="en-US" dirty="0">
                <a:solidFill>
                  <a:schemeClr val="tx1"/>
                </a:solidFill>
              </a:rPr>
              <a:t>!</a:t>
            </a:r>
          </a:p>
          <a:p>
            <a:endParaRPr lang="en-US" dirty="0">
              <a:solidFill>
                <a:schemeClr val="tx1"/>
              </a:solidFill>
            </a:endParaRPr>
          </a:p>
          <a:p>
            <a:pPr lvl="1"/>
            <a:r>
              <a:rPr lang="en-US" dirty="0">
                <a:solidFill>
                  <a:schemeClr val="tx1"/>
                </a:solidFill>
              </a:rPr>
              <a:t>If comments clarify what you are trying to accomplish, they can improve your score!</a:t>
            </a:r>
          </a:p>
          <a:p>
            <a:pPr lvl="1"/>
            <a:r>
              <a:rPr lang="en-US" dirty="0">
                <a:solidFill>
                  <a:schemeClr val="tx1"/>
                </a:solidFill>
              </a:rPr>
              <a:t>They are also good for debugging, by </a:t>
            </a:r>
            <a:r>
              <a:rPr lang="en-US" dirty="0">
                <a:solidFill>
                  <a:srgbClr val="FFC000"/>
                </a:solidFill>
              </a:rPr>
              <a:t>activating</a:t>
            </a:r>
            <a:r>
              <a:rPr lang="en-US" dirty="0">
                <a:solidFill>
                  <a:schemeClr val="tx1"/>
                </a:solidFill>
              </a:rPr>
              <a:t> or </a:t>
            </a:r>
            <a:r>
              <a:rPr lang="en-US" dirty="0">
                <a:solidFill>
                  <a:srgbClr val="FFC000"/>
                </a:solidFill>
              </a:rPr>
              <a:t>deactivating</a:t>
            </a:r>
            <a:r>
              <a:rPr lang="en-US" dirty="0">
                <a:solidFill>
                  <a:schemeClr val="tx1"/>
                </a:solidFill>
              </a:rPr>
              <a:t> parts of your code</a:t>
            </a:r>
          </a:p>
        </p:txBody>
      </p:sp>
    </p:spTree>
    <p:extLst>
      <p:ext uri="{BB962C8B-B14F-4D97-AF65-F5344CB8AC3E}">
        <p14:creationId xmlns:p14="http://schemas.microsoft.com/office/powerpoint/2010/main" val="19587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fade">
                                      <p:cBhvr>
                                        <p:cTn id="54"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Strings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296757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ing (computer science) - Wikipedia">
            <a:extLst>
              <a:ext uri="{FF2B5EF4-FFF2-40B4-BE49-F238E27FC236}">
                <a16:creationId xmlns:a16="http://schemas.microsoft.com/office/drawing/2014/main" id="{15EFD3A0-1D45-4D8E-9A1A-B9ADD49D3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833563"/>
            <a:ext cx="83343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6E95B-71E5-46A9-8486-2DA7BEE91608}"/>
              </a:ext>
            </a:extLst>
          </p:cNvPr>
          <p:cNvPicPr>
            <a:picLocks noChangeAspect="1"/>
          </p:cNvPicPr>
          <p:nvPr/>
        </p:nvPicPr>
        <p:blipFill>
          <a:blip r:embed="rId3"/>
          <a:stretch>
            <a:fillRect/>
          </a:stretch>
        </p:blipFill>
        <p:spPr>
          <a:xfrm>
            <a:off x="2194577" y="2846579"/>
            <a:ext cx="7802846" cy="1164842"/>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BD16E-6F7E-4BB3-B14E-321F8EABC368}"/>
              </a:ext>
            </a:extLst>
          </p:cNvPr>
          <p:cNvPicPr>
            <a:picLocks noChangeAspect="1"/>
          </p:cNvPicPr>
          <p:nvPr/>
        </p:nvPicPr>
        <p:blipFill>
          <a:blip r:embed="rId3"/>
          <a:stretch>
            <a:fillRect/>
          </a:stretch>
        </p:blipFill>
        <p:spPr>
          <a:xfrm>
            <a:off x="2886075" y="1333500"/>
            <a:ext cx="6419850" cy="4191000"/>
          </a:xfrm>
          <a:prstGeom prst="rect">
            <a:avLst/>
          </a:prstGeom>
        </p:spPr>
      </p:pic>
      <p:sp>
        <p:nvSpPr>
          <p:cNvPr id="5" name="Title 4">
            <a:extLst>
              <a:ext uri="{FF2B5EF4-FFF2-40B4-BE49-F238E27FC236}">
                <a16:creationId xmlns:a16="http://schemas.microsoft.com/office/drawing/2014/main" id="{0BF7903E-A0BF-4F75-BE02-8F3B808B0F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A712-B415-4A2E-7599-A616715073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6CACE9-0FC0-9826-3B3C-E9376F8D98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2202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7"/>
            <a:ext cx="10515600" cy="1325563"/>
          </a:xfrm>
        </p:spPr>
        <p:txBody>
          <a:bodyPr anchor="ctr">
            <a:normAutofit/>
          </a:bodyPr>
          <a:lstStyle/>
          <a:p>
            <a:r>
              <a:rPr lang="en-US" dirty="0"/>
              <a:t>Python Variables</a:t>
            </a:r>
          </a:p>
        </p:txBody>
      </p:sp>
      <p:sp>
        <p:nvSpPr>
          <p:cNvPr id="5" name="Content Placeholder 4"/>
          <p:cNvSpPr>
            <a:spLocks noGrp="1"/>
          </p:cNvSpPr>
          <p:nvPr>
            <p:ph sz="half" idx="1"/>
          </p:nvPr>
        </p:nvSpPr>
        <p:spPr>
          <a:xfrm>
            <a:off x="1120000" y="1825625"/>
            <a:ext cx="5025216" cy="4351338"/>
          </a:xfrm>
        </p:spPr>
        <p:txBody>
          <a:bodyPr>
            <a:normAutofit lnSpcReduction="10000"/>
          </a:bodyPr>
          <a:lstStyle/>
          <a:p>
            <a:r>
              <a:rPr lang="en-US" sz="2000" dirty="0"/>
              <a:t>Python variables are </a:t>
            </a:r>
            <a:r>
              <a:rPr lang="en-US" sz="2000" dirty="0">
                <a:solidFill>
                  <a:schemeClr val="accent5">
                    <a:lumMod val="75000"/>
                  </a:schemeClr>
                </a:solidFill>
              </a:rPr>
              <a:t>dynamically</a:t>
            </a:r>
            <a:r>
              <a:rPr lang="en-US" sz="2000" dirty="0"/>
              <a:t> declared</a:t>
            </a:r>
          </a:p>
          <a:p>
            <a:endParaRPr lang="en-US" sz="2000" dirty="0"/>
          </a:p>
          <a:p>
            <a:pPr lvl="1"/>
            <a:r>
              <a:rPr lang="en-US" dirty="0"/>
              <a:t>The data type is inferred by the data that is assigned</a:t>
            </a:r>
            <a:br>
              <a:rPr lang="en-US" dirty="0"/>
            </a:br>
            <a:r>
              <a:rPr lang="en-US" i="1" dirty="0">
                <a:solidFill>
                  <a:srgbClr val="FF0000"/>
                </a:solidFill>
              </a:rPr>
              <a:t>(unless specifically defined)</a:t>
            </a:r>
          </a:p>
          <a:p>
            <a:pPr lvl="1"/>
            <a:endParaRPr lang="en-US" dirty="0"/>
          </a:p>
          <a:p>
            <a:pPr lvl="1"/>
            <a:r>
              <a:rPr lang="en-US" dirty="0"/>
              <a:t>Pros </a:t>
            </a:r>
          </a:p>
          <a:p>
            <a:pPr lvl="2"/>
            <a:r>
              <a:rPr lang="en-US" sz="2000" dirty="0"/>
              <a:t>Quick</a:t>
            </a:r>
          </a:p>
          <a:p>
            <a:pPr lvl="2"/>
            <a:r>
              <a:rPr lang="en-US" sz="2000" dirty="0"/>
              <a:t>usually correct</a:t>
            </a:r>
          </a:p>
          <a:p>
            <a:pPr lvl="1"/>
            <a:endParaRPr lang="en-US" dirty="0"/>
          </a:p>
          <a:p>
            <a:pPr lvl="1"/>
            <a:r>
              <a:rPr lang="en-US" dirty="0"/>
              <a:t>Cons </a:t>
            </a:r>
          </a:p>
          <a:p>
            <a:pPr lvl="2"/>
            <a:r>
              <a:rPr lang="en-US" sz="2000" dirty="0"/>
              <a:t>may get unintended results</a:t>
            </a:r>
          </a:p>
          <a:p>
            <a:pPr lvl="2"/>
            <a:r>
              <a:rPr lang="en-US" sz="2000" dirty="0"/>
              <a:t> doesn't flag errors</a:t>
            </a:r>
          </a:p>
        </p:txBody>
      </p:sp>
      <p:pic>
        <p:nvPicPr>
          <p:cNvPr id="16" name="Content Placeholder 15">
            <a:extLst>
              <a:ext uri="{FF2B5EF4-FFF2-40B4-BE49-F238E27FC236}">
                <a16:creationId xmlns:a16="http://schemas.microsoft.com/office/drawing/2014/main" id="{C52EAB00-193A-4341-A153-3957D1FB4091}"/>
              </a:ext>
            </a:extLst>
          </p:cNvPr>
          <p:cNvPicPr>
            <a:picLocks noGrp="1" noChangeAspect="1"/>
          </p:cNvPicPr>
          <p:nvPr>
            <p:ph sz="half" idx="2"/>
          </p:nvPr>
        </p:nvPicPr>
        <p:blipFill>
          <a:blip r:embed="rId3"/>
          <a:stretch>
            <a:fillRect/>
          </a:stretch>
        </p:blipFill>
        <p:spPr>
          <a:xfrm>
            <a:off x="5284519" y="3039474"/>
            <a:ext cx="6707453" cy="2246670"/>
          </a:xfrm>
        </p:spPr>
      </p:pic>
    </p:spTree>
    <p:extLst>
      <p:ext uri="{BB962C8B-B14F-4D97-AF65-F5344CB8AC3E}">
        <p14:creationId xmlns:p14="http://schemas.microsoft.com/office/powerpoint/2010/main" val="149780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 calcmode="lin" valueType="num">
                                      <p:cBhvr additive="base">
                                        <p:cTn id="2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 rules</a:t>
            </a:r>
          </a:p>
        </p:txBody>
      </p:sp>
      <p:sp>
        <p:nvSpPr>
          <p:cNvPr id="3" name="Content Placeholder 2"/>
          <p:cNvSpPr>
            <a:spLocks noGrp="1"/>
          </p:cNvSpPr>
          <p:nvPr>
            <p:ph idx="1"/>
          </p:nvPr>
        </p:nvSpPr>
        <p:spPr/>
        <p:txBody>
          <a:bodyPr>
            <a:normAutofit fontScale="92500" lnSpcReduction="10000"/>
          </a:bodyPr>
          <a:lstStyle/>
          <a:p>
            <a:r>
              <a:rPr lang="en-US" dirty="0"/>
              <a:t>Variable names (in Python) are </a:t>
            </a:r>
            <a:r>
              <a:rPr lang="en-US" u="sng" dirty="0">
                <a:solidFill>
                  <a:schemeClr val="accent5">
                    <a:lumMod val="75000"/>
                  </a:schemeClr>
                </a:solidFill>
              </a:rPr>
              <a:t>case sensitive</a:t>
            </a:r>
            <a:r>
              <a:rPr lang="en-US" dirty="0">
                <a:solidFill>
                  <a:schemeClr val="accent5">
                    <a:lumMod val="75000"/>
                  </a:schemeClr>
                </a:solidFill>
              </a:rPr>
              <a:t> </a:t>
            </a:r>
            <a:r>
              <a:rPr lang="en-US" dirty="0"/>
              <a:t>and </a:t>
            </a:r>
            <a:r>
              <a:rPr lang="en-US" dirty="0">
                <a:solidFill>
                  <a:schemeClr val="accent5">
                    <a:lumMod val="75000"/>
                  </a:schemeClr>
                </a:solidFill>
              </a:rPr>
              <a:t>MUST</a:t>
            </a:r>
          </a:p>
          <a:p>
            <a:pPr lvl="1"/>
            <a:endParaRPr lang="en-US" dirty="0"/>
          </a:p>
          <a:p>
            <a:pPr lvl="1"/>
            <a:r>
              <a:rPr lang="en-US" dirty="0"/>
              <a:t>Begin with a </a:t>
            </a:r>
            <a:r>
              <a:rPr lang="en-US" dirty="0">
                <a:solidFill>
                  <a:schemeClr val="accent5">
                    <a:lumMod val="75000"/>
                  </a:schemeClr>
                </a:solidFill>
              </a:rPr>
              <a:t>letter</a:t>
            </a:r>
            <a:r>
              <a:rPr lang="en-US" dirty="0"/>
              <a:t> (or an</a:t>
            </a:r>
            <a:r>
              <a:rPr lang="en-US" dirty="0">
                <a:solidFill>
                  <a:schemeClr val="accent5">
                    <a:lumMod val="75000"/>
                  </a:schemeClr>
                </a:solidFill>
              </a:rPr>
              <a:t> underscore</a:t>
            </a:r>
            <a:r>
              <a:rPr lang="en-US" dirty="0"/>
              <a:t>)</a:t>
            </a:r>
          </a:p>
          <a:p>
            <a:pPr lvl="1"/>
            <a:endParaRPr lang="en-US" dirty="0"/>
          </a:p>
          <a:p>
            <a:pPr lvl="1"/>
            <a:r>
              <a:rPr lang="en-US" dirty="0">
                <a:solidFill>
                  <a:schemeClr val="accent5">
                    <a:lumMod val="75000"/>
                  </a:schemeClr>
                </a:solidFill>
              </a:rPr>
              <a:t>Not</a:t>
            </a:r>
            <a:r>
              <a:rPr lang="en-US" dirty="0"/>
              <a:t> contain a space or a period (.)</a:t>
            </a:r>
          </a:p>
          <a:p>
            <a:pPr lvl="1"/>
            <a:endParaRPr lang="en-US" dirty="0"/>
          </a:p>
          <a:p>
            <a:pPr lvl="1"/>
            <a:r>
              <a:rPr lang="en-US" dirty="0">
                <a:solidFill>
                  <a:schemeClr val="accent5">
                    <a:lumMod val="75000"/>
                  </a:schemeClr>
                </a:solidFill>
              </a:rPr>
              <a:t>Not</a:t>
            </a:r>
            <a:r>
              <a:rPr lang="en-US" dirty="0"/>
              <a:t> be the same as a reserved keyword</a:t>
            </a:r>
          </a:p>
          <a:p>
            <a:pPr lvl="2"/>
            <a:r>
              <a:rPr lang="en-US" dirty="0"/>
              <a:t>But be careful these can </a:t>
            </a:r>
            <a:r>
              <a:rPr lang="en-US" dirty="0">
                <a:solidFill>
                  <a:srgbClr val="FFC000"/>
                </a:solidFill>
              </a:rPr>
              <a:t>override</a:t>
            </a:r>
            <a:r>
              <a:rPr lang="en-US" dirty="0"/>
              <a:t> other functions!</a:t>
            </a:r>
          </a:p>
          <a:p>
            <a:pPr lvl="1"/>
            <a:endParaRPr lang="en-US" dirty="0"/>
          </a:p>
          <a:p>
            <a:pPr lvl="1"/>
            <a:r>
              <a:rPr lang="en-US" dirty="0"/>
              <a:t>Be </a:t>
            </a:r>
            <a:r>
              <a:rPr lang="en-US" dirty="0">
                <a:solidFill>
                  <a:schemeClr val="accent5">
                    <a:lumMod val="75000"/>
                  </a:schemeClr>
                </a:solidFill>
              </a:rPr>
              <a:t>unique </a:t>
            </a:r>
            <a:r>
              <a:rPr lang="en-US" dirty="0"/>
              <a:t>(can’t be the same as another variable, function, or subroutine name)</a:t>
            </a:r>
          </a:p>
          <a:p>
            <a:pPr marL="342900" lvl="1" indent="0">
              <a:buNone/>
            </a:pPr>
            <a:endParaRPr lang="en-US" dirty="0"/>
          </a:p>
          <a:p>
            <a:pPr lvl="1"/>
            <a:r>
              <a:rPr lang="en-US" dirty="0"/>
              <a:t>Not more than </a:t>
            </a:r>
            <a:r>
              <a:rPr lang="en-US" dirty="0">
                <a:solidFill>
                  <a:schemeClr val="accent5">
                    <a:lumMod val="75000"/>
                  </a:schemeClr>
                </a:solidFill>
              </a:rPr>
              <a:t>79 </a:t>
            </a:r>
            <a:r>
              <a:rPr lang="en-US" dirty="0"/>
              <a:t>Characters    (if this is a problem, you’re doing it wrong!)</a:t>
            </a:r>
          </a:p>
          <a:p>
            <a:pPr lvl="1"/>
            <a:endParaRPr lang="en-US" dirty="0"/>
          </a:p>
        </p:txBody>
      </p:sp>
      <p:pic>
        <p:nvPicPr>
          <p:cNvPr id="7" name="Picture 6">
            <a:extLst>
              <a:ext uri="{FF2B5EF4-FFF2-40B4-BE49-F238E27FC236}">
                <a16:creationId xmlns:a16="http://schemas.microsoft.com/office/drawing/2014/main" id="{C8EE48F5-D7EE-44F3-8769-E8C097C04F37}"/>
              </a:ext>
            </a:extLst>
          </p:cNvPr>
          <p:cNvPicPr>
            <a:picLocks noChangeAspect="1"/>
          </p:cNvPicPr>
          <p:nvPr/>
        </p:nvPicPr>
        <p:blipFill>
          <a:blip r:embed="rId2"/>
          <a:stretch>
            <a:fillRect/>
          </a:stretch>
        </p:blipFill>
        <p:spPr>
          <a:xfrm>
            <a:off x="6510625" y="2987530"/>
            <a:ext cx="4638675" cy="1400175"/>
          </a:xfrm>
          <a:prstGeom prst="rect">
            <a:avLst/>
          </a:prstGeom>
        </p:spPr>
      </p:pic>
      <p:sp>
        <p:nvSpPr>
          <p:cNvPr id="4" name="TextBox 3">
            <a:extLst>
              <a:ext uri="{FF2B5EF4-FFF2-40B4-BE49-F238E27FC236}">
                <a16:creationId xmlns:a16="http://schemas.microsoft.com/office/drawing/2014/main" id="{4079A86E-65B4-41FC-BF76-BF914A8A07AD}"/>
              </a:ext>
            </a:extLst>
          </p:cNvPr>
          <p:cNvSpPr txBox="1"/>
          <p:nvPr/>
        </p:nvSpPr>
        <p:spPr>
          <a:xfrm>
            <a:off x="7969505" y="2550731"/>
            <a:ext cx="1720913" cy="369332"/>
          </a:xfrm>
          <a:prstGeom prst="rect">
            <a:avLst/>
          </a:prstGeom>
          <a:noFill/>
        </p:spPr>
        <p:txBody>
          <a:bodyPr wrap="square" rtlCol="0">
            <a:spAutoFit/>
          </a:bodyPr>
          <a:lstStyle/>
          <a:p>
            <a:r>
              <a:rPr lang="en-US" dirty="0">
                <a:solidFill>
                  <a:srgbClr val="92D050"/>
                </a:solidFill>
              </a:rPr>
              <a:t>Reserved words</a:t>
            </a:r>
          </a:p>
        </p:txBody>
      </p:sp>
    </p:spTree>
    <p:extLst>
      <p:ext uri="{BB962C8B-B14F-4D97-AF65-F5344CB8AC3E}">
        <p14:creationId xmlns:p14="http://schemas.microsoft.com/office/powerpoint/2010/main" val="242382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Naming Conventions</a:t>
            </a:r>
          </a:p>
        </p:txBody>
      </p:sp>
      <p:sp>
        <p:nvSpPr>
          <p:cNvPr id="3" name="Content Placeholder 2"/>
          <p:cNvSpPr>
            <a:spLocks noGrp="1"/>
          </p:cNvSpPr>
          <p:nvPr>
            <p:ph idx="1"/>
          </p:nvPr>
        </p:nvSpPr>
        <p:spPr/>
        <p:txBody>
          <a:bodyPr>
            <a:normAutofit fontScale="85000" lnSpcReduction="20000"/>
          </a:bodyPr>
          <a:lstStyle/>
          <a:p>
            <a:pPr marL="0" indent="0">
              <a:buNone/>
            </a:pPr>
            <a:r>
              <a:rPr lang="en-US" u="sng" dirty="0"/>
              <a:t>Naming conventions are suggested, not required</a:t>
            </a:r>
          </a:p>
          <a:p>
            <a:pPr marL="0" indent="0">
              <a:buNone/>
            </a:pPr>
            <a:endParaRPr lang="en-US" dirty="0"/>
          </a:p>
          <a:p>
            <a:r>
              <a:rPr lang="en-US" dirty="0"/>
              <a:t>Make your names </a:t>
            </a:r>
            <a:r>
              <a:rPr lang="en-US" dirty="0">
                <a:solidFill>
                  <a:schemeClr val="accent5">
                    <a:lumMod val="75000"/>
                  </a:schemeClr>
                </a:solidFill>
              </a:rPr>
              <a:t>intuitive, readable, concise, and consistent</a:t>
            </a:r>
            <a:r>
              <a:rPr lang="en-US" dirty="0"/>
              <a:t>!</a:t>
            </a:r>
          </a:p>
          <a:p>
            <a:endParaRPr lang="en-US" dirty="0"/>
          </a:p>
          <a:p>
            <a:r>
              <a:rPr lang="en-US" dirty="0"/>
              <a:t>Begin variable names with a letter in lower case  (“</a:t>
            </a:r>
            <a:r>
              <a:rPr lang="en-US" dirty="0">
                <a:solidFill>
                  <a:schemeClr val="accent5">
                    <a:lumMod val="75000"/>
                  </a:schemeClr>
                </a:solidFill>
              </a:rPr>
              <a:t>a</a:t>
            </a:r>
            <a:r>
              <a:rPr lang="en-US" dirty="0"/>
              <a:t>” not “</a:t>
            </a:r>
            <a:r>
              <a:rPr lang="en-US" dirty="0">
                <a:solidFill>
                  <a:schemeClr val="accent5">
                    <a:lumMod val="75000"/>
                  </a:schemeClr>
                </a:solidFill>
              </a:rPr>
              <a:t>A</a:t>
            </a:r>
            <a:r>
              <a:rPr lang="en-US" dirty="0"/>
              <a:t>”)</a:t>
            </a:r>
          </a:p>
          <a:p>
            <a:endParaRPr lang="en-US" dirty="0"/>
          </a:p>
          <a:p>
            <a:r>
              <a:rPr lang="en-US" dirty="0"/>
              <a:t>Use “</a:t>
            </a:r>
            <a:r>
              <a:rPr lang="en-US" dirty="0">
                <a:solidFill>
                  <a:schemeClr val="accent5">
                    <a:lumMod val="75000"/>
                  </a:schemeClr>
                </a:solidFill>
              </a:rPr>
              <a:t>camel casing</a:t>
            </a:r>
            <a:r>
              <a:rPr lang="en-US" dirty="0"/>
              <a:t>” – capitalize each new “word”  (</a:t>
            </a:r>
            <a:r>
              <a:rPr lang="en-US" dirty="0" err="1">
                <a:solidFill>
                  <a:schemeClr val="accent5">
                    <a:lumMod val="75000"/>
                  </a:schemeClr>
                </a:solidFill>
              </a:rPr>
              <a:t>myVar</a:t>
            </a:r>
            <a:r>
              <a:rPr lang="en-US" dirty="0"/>
              <a:t>, </a:t>
            </a:r>
            <a:r>
              <a:rPr lang="en-US" dirty="0" err="1">
                <a:solidFill>
                  <a:schemeClr val="accent5">
                    <a:lumMod val="75000"/>
                  </a:schemeClr>
                </a:solidFill>
              </a:rPr>
              <a:t>sumDollars</a:t>
            </a:r>
            <a:r>
              <a:rPr lang="en-US" dirty="0"/>
              <a:t>)</a:t>
            </a:r>
            <a:br>
              <a:rPr lang="en-US" dirty="0"/>
            </a:br>
            <a:r>
              <a:rPr lang="en-US" dirty="0"/>
              <a:t>OR</a:t>
            </a:r>
          </a:p>
          <a:p>
            <a:r>
              <a:rPr lang="en-US" dirty="0"/>
              <a:t>Use underscores to separate each “word”  (</a:t>
            </a:r>
            <a:r>
              <a:rPr lang="en-US" dirty="0" err="1">
                <a:solidFill>
                  <a:schemeClr val="accent5">
                    <a:lumMod val="75000"/>
                  </a:schemeClr>
                </a:solidFill>
              </a:rPr>
              <a:t>my_var</a:t>
            </a:r>
            <a:r>
              <a:rPr lang="en-US" dirty="0"/>
              <a:t>, </a:t>
            </a:r>
            <a:r>
              <a:rPr lang="en-US" dirty="0" err="1">
                <a:solidFill>
                  <a:schemeClr val="accent5">
                    <a:lumMod val="75000"/>
                  </a:schemeClr>
                </a:solidFill>
              </a:rPr>
              <a:t>sum_dollars</a:t>
            </a:r>
            <a:r>
              <a:rPr lang="en-US" dirty="0"/>
              <a:t>)</a:t>
            </a:r>
          </a:p>
          <a:p>
            <a:endParaRPr lang="en-US" dirty="0"/>
          </a:p>
          <a:p>
            <a:r>
              <a:rPr lang="en-US" dirty="0"/>
              <a:t>For longer programs, begin variables with prefix indicating variable type (</a:t>
            </a:r>
            <a:r>
              <a:rPr lang="en-US" dirty="0" err="1">
                <a:solidFill>
                  <a:schemeClr val="accent5">
                    <a:lumMod val="75000"/>
                  </a:schemeClr>
                </a:solidFill>
              </a:rPr>
              <a:t>strName</a:t>
            </a:r>
            <a:r>
              <a:rPr lang="en-US" dirty="0"/>
              <a:t>, </a:t>
            </a:r>
            <a:r>
              <a:rPr lang="en-US" dirty="0" err="1">
                <a:solidFill>
                  <a:schemeClr val="accent5">
                    <a:lumMod val="75000"/>
                  </a:schemeClr>
                </a:solidFill>
              </a:rPr>
              <a:t>fltDollars</a:t>
            </a:r>
            <a:r>
              <a:rPr lang="en-US" dirty="0"/>
              <a:t>)</a:t>
            </a:r>
          </a:p>
        </p:txBody>
      </p:sp>
    </p:spTree>
    <p:extLst>
      <p:ext uri="{BB962C8B-B14F-4D97-AF65-F5344CB8AC3E}">
        <p14:creationId xmlns:p14="http://schemas.microsoft.com/office/powerpoint/2010/main" val="4965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Operators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27940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12B4CC-59B9-452D-AFCB-6E4FCFC20CB8}"/>
              </a:ext>
            </a:extLst>
          </p:cNvPr>
          <p:cNvPicPr>
            <a:picLocks noChangeAspect="1"/>
          </p:cNvPicPr>
          <p:nvPr/>
        </p:nvPicPr>
        <p:blipFill>
          <a:blip r:embed="rId3"/>
          <a:stretch>
            <a:fillRect/>
          </a:stretch>
        </p:blipFill>
        <p:spPr>
          <a:xfrm>
            <a:off x="4038600" y="1566862"/>
            <a:ext cx="4114800" cy="3724275"/>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Arithmetic Operators</a:t>
            </a:r>
          </a:p>
        </p:txBody>
      </p:sp>
      <p:sp>
        <p:nvSpPr>
          <p:cNvPr id="3" name="Content Placeholder 2"/>
          <p:cNvSpPr>
            <a:spLocks noGrp="1"/>
          </p:cNvSpPr>
          <p:nvPr>
            <p:ph sz="half" idx="1"/>
          </p:nvPr>
        </p:nvSpPr>
        <p:spPr/>
        <p:txBody>
          <a:bodyPr>
            <a:normAutofit/>
          </a:bodyPr>
          <a:lstStyle/>
          <a:p>
            <a:r>
              <a:rPr lang="en-US" dirty="0"/>
              <a:t>Addition  		</a:t>
            </a:r>
            <a:r>
              <a:rPr lang="en-US" sz="3600" b="1" dirty="0">
                <a:solidFill>
                  <a:schemeClr val="accent5">
                    <a:lumMod val="75000"/>
                  </a:schemeClr>
                </a:solidFill>
              </a:rPr>
              <a:t>+</a:t>
            </a:r>
          </a:p>
          <a:p>
            <a:endParaRPr lang="en-US" dirty="0"/>
          </a:p>
          <a:p>
            <a:r>
              <a:rPr lang="en-US" dirty="0"/>
              <a:t>Subtraction  		</a:t>
            </a:r>
            <a:r>
              <a:rPr lang="en-US" sz="3600" b="1" dirty="0">
                <a:solidFill>
                  <a:schemeClr val="accent5">
                    <a:lumMod val="75000"/>
                  </a:schemeClr>
                </a:solidFill>
              </a:rPr>
              <a:t>-</a:t>
            </a:r>
            <a:r>
              <a:rPr lang="en-US" dirty="0"/>
              <a:t> </a:t>
            </a:r>
          </a:p>
          <a:p>
            <a:endParaRPr lang="en-US" dirty="0"/>
          </a:p>
          <a:p>
            <a:r>
              <a:rPr lang="en-US" dirty="0"/>
              <a:t>Multiplication   	</a:t>
            </a:r>
            <a:r>
              <a:rPr lang="en-US" b="1" dirty="0">
                <a:solidFill>
                  <a:schemeClr val="accent5">
                    <a:lumMod val="75000"/>
                  </a:schemeClr>
                </a:solidFill>
              </a:rPr>
              <a:t>*</a:t>
            </a:r>
          </a:p>
          <a:p>
            <a:endParaRPr lang="en-US" dirty="0"/>
          </a:p>
          <a:p>
            <a:r>
              <a:rPr lang="en-US" dirty="0"/>
              <a:t>Division   			</a:t>
            </a:r>
            <a:r>
              <a:rPr lang="en-US" b="1" dirty="0">
                <a:solidFill>
                  <a:schemeClr val="accent5">
                    <a:lumMod val="75000"/>
                  </a:schemeClr>
                </a:solidFill>
              </a:rPr>
              <a:t>/</a:t>
            </a:r>
          </a:p>
          <a:p>
            <a:endParaRPr lang="en-US" dirty="0"/>
          </a:p>
        </p:txBody>
      </p:sp>
      <p:sp>
        <p:nvSpPr>
          <p:cNvPr id="4" name="Content Placeholder 3"/>
          <p:cNvSpPr>
            <a:spLocks noGrp="1"/>
          </p:cNvSpPr>
          <p:nvPr>
            <p:ph sz="half" idx="2"/>
          </p:nvPr>
        </p:nvSpPr>
        <p:spPr/>
        <p:txBody>
          <a:bodyPr>
            <a:normAutofit/>
          </a:bodyPr>
          <a:lstStyle/>
          <a:p>
            <a:r>
              <a:rPr lang="en-US" dirty="0"/>
              <a:t>Exponent (power)   	</a:t>
            </a:r>
            <a:r>
              <a:rPr lang="en-US" b="1" dirty="0">
                <a:solidFill>
                  <a:schemeClr val="accent5">
                    <a:lumMod val="75000"/>
                  </a:schemeClr>
                </a:solidFill>
              </a:rPr>
              <a:t>**</a:t>
            </a:r>
            <a:r>
              <a:rPr lang="en-US" b="1" dirty="0">
                <a:solidFill>
                  <a:srgbClr val="FFFF00"/>
                </a:solidFill>
              </a:rPr>
              <a:t>   </a:t>
            </a:r>
            <a:r>
              <a:rPr lang="en-US" b="1" dirty="0">
                <a:solidFill>
                  <a:schemeClr val="tx1"/>
                </a:solidFill>
                <a:latin typeface="Times New Roman" panose="02020603050405020304" pitchFamily="18" charset="0"/>
                <a:cs typeface="Times New Roman" panose="02020603050405020304" pitchFamily="18" charset="0"/>
              </a:rPr>
              <a:t>(3**2)</a:t>
            </a:r>
          </a:p>
          <a:p>
            <a:endParaRPr lang="en-US" b="1"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mj-lt"/>
                <a:cs typeface="Times New Roman" panose="02020603050405020304" pitchFamily="18" charset="0"/>
              </a:rPr>
              <a:t>Grouping  		</a:t>
            </a:r>
            <a:r>
              <a:rPr lang="en-US" b="1" dirty="0">
                <a:solidFill>
                  <a:schemeClr val="accent5">
                    <a:lumMod val="75000"/>
                  </a:schemeClr>
                </a:solidFill>
                <a:latin typeface="+mj-lt"/>
                <a:cs typeface="Times New Roman" panose="02020603050405020304" pitchFamily="18" charset="0"/>
              </a:rPr>
              <a:t>( )</a:t>
            </a:r>
          </a:p>
          <a:p>
            <a:endParaRPr lang="en-US" b="1" dirty="0">
              <a:solidFill>
                <a:srgbClr val="FFFF00"/>
              </a:solidFill>
              <a:latin typeface="+mj-lt"/>
              <a:cs typeface="Times New Roman" panose="02020603050405020304" pitchFamily="18" charset="0"/>
            </a:endParaRPr>
          </a:p>
          <a:p>
            <a:r>
              <a:rPr lang="en-US" dirty="0">
                <a:solidFill>
                  <a:schemeClr val="tx1"/>
                </a:solidFill>
                <a:latin typeface="+mj-lt"/>
                <a:cs typeface="Times New Roman" panose="02020603050405020304" pitchFamily="18" charset="0"/>
              </a:rPr>
              <a:t>Integer (floor) Division  	</a:t>
            </a:r>
            <a:r>
              <a:rPr lang="en-US" b="1" dirty="0">
                <a:solidFill>
                  <a:schemeClr val="accent5">
                    <a:lumMod val="75000"/>
                  </a:schemeClr>
                </a:solidFill>
                <a:latin typeface="+mj-lt"/>
                <a:cs typeface="Times New Roman" panose="02020603050405020304" pitchFamily="18" charset="0"/>
              </a:rPr>
              <a:t>//</a:t>
            </a:r>
          </a:p>
          <a:p>
            <a:endParaRPr lang="en-US" b="1" dirty="0">
              <a:solidFill>
                <a:srgbClr val="FFFF00"/>
              </a:solidFill>
              <a:latin typeface="+mj-lt"/>
              <a:cs typeface="Times New Roman" panose="02020603050405020304" pitchFamily="18" charset="0"/>
            </a:endParaRPr>
          </a:p>
          <a:p>
            <a:r>
              <a:rPr lang="en-US" dirty="0">
                <a:solidFill>
                  <a:schemeClr val="tx1"/>
                </a:solidFill>
                <a:latin typeface="+mj-lt"/>
                <a:cs typeface="Times New Roman" panose="02020603050405020304" pitchFamily="18" charset="0"/>
              </a:rPr>
              <a:t>Modulus			</a:t>
            </a:r>
            <a:r>
              <a:rPr lang="en-US" b="1" dirty="0">
                <a:solidFill>
                  <a:schemeClr val="accent5">
                    <a:lumMod val="75000"/>
                  </a:schemeClr>
                </a:solidFill>
                <a:latin typeface="+mj-lt"/>
                <a:cs typeface="Times New Roman" panose="02020603050405020304" pitchFamily="18" charset="0"/>
              </a:rPr>
              <a:t>%</a:t>
            </a:r>
            <a:r>
              <a:rPr lang="en-US" b="1" dirty="0">
                <a:solidFill>
                  <a:srgbClr val="FFFF00"/>
                </a:solidFill>
                <a:latin typeface="+mj-lt"/>
                <a:cs typeface="Times New Roman" panose="02020603050405020304" pitchFamily="18" charset="0"/>
              </a:rPr>
              <a:t>  </a:t>
            </a:r>
          </a:p>
          <a:p>
            <a:pPr lvl="1"/>
            <a:r>
              <a:rPr lang="en-US" dirty="0">
                <a:solidFill>
                  <a:schemeClr val="tx1"/>
                </a:solidFill>
                <a:latin typeface="+mj-lt"/>
                <a:cs typeface="Times New Roman" panose="02020603050405020304" pitchFamily="18" charset="0"/>
              </a:rPr>
              <a:t>Remainder  i.e. 5 % 2 = 1</a:t>
            </a:r>
          </a:p>
        </p:txBody>
      </p:sp>
    </p:spTree>
    <p:extLst>
      <p:ext uri="{BB962C8B-B14F-4D97-AF65-F5344CB8AC3E}">
        <p14:creationId xmlns:p14="http://schemas.microsoft.com/office/powerpoint/2010/main" val="82996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 (Comparison)</a:t>
            </a:r>
          </a:p>
        </p:txBody>
      </p:sp>
      <p:sp>
        <p:nvSpPr>
          <p:cNvPr id="5" name="Content Placeholder 4"/>
          <p:cNvSpPr>
            <a:spLocks noGrp="1"/>
          </p:cNvSpPr>
          <p:nvPr>
            <p:ph idx="1"/>
          </p:nvPr>
        </p:nvSpPr>
        <p:spPr/>
        <p:txBody>
          <a:bodyPr>
            <a:normAutofit fontScale="92500" lnSpcReduction="10000"/>
          </a:bodyPr>
          <a:lstStyle/>
          <a:p>
            <a:r>
              <a:rPr lang="en-US" dirty="0"/>
              <a:t>Comparison Operators compare 2 numbers or strings</a:t>
            </a:r>
          </a:p>
          <a:p>
            <a:r>
              <a:rPr lang="en-US" dirty="0"/>
              <a:t>They always return a </a:t>
            </a:r>
            <a:r>
              <a:rPr lang="en-US" dirty="0">
                <a:solidFill>
                  <a:srgbClr val="FFC000"/>
                </a:solidFill>
              </a:rPr>
              <a:t>Boolean</a:t>
            </a:r>
            <a:r>
              <a:rPr lang="en-US" dirty="0"/>
              <a:t> value (i.e. </a:t>
            </a:r>
            <a:r>
              <a:rPr lang="en-US" dirty="0">
                <a:solidFill>
                  <a:srgbClr val="92D050"/>
                </a:solidFill>
              </a:rPr>
              <a:t>True</a:t>
            </a:r>
            <a:r>
              <a:rPr lang="en-US" dirty="0"/>
              <a:t> or </a:t>
            </a:r>
            <a:r>
              <a:rPr lang="en-US" dirty="0">
                <a:solidFill>
                  <a:srgbClr val="92D050"/>
                </a:solidFill>
              </a:rPr>
              <a:t>False)</a:t>
            </a:r>
          </a:p>
          <a:p>
            <a:endParaRPr lang="en-US" dirty="0"/>
          </a:p>
          <a:p>
            <a:r>
              <a:rPr lang="en-US" dirty="0"/>
              <a:t>Equal to  				</a:t>
            </a:r>
            <a:r>
              <a:rPr lang="en-US" b="1" dirty="0">
                <a:solidFill>
                  <a:schemeClr val="accent5">
                    <a:lumMod val="75000"/>
                  </a:schemeClr>
                </a:solidFill>
              </a:rPr>
              <a:t>==</a:t>
            </a:r>
            <a:r>
              <a:rPr lang="en-US" b="1" dirty="0">
                <a:solidFill>
                  <a:srgbClr val="FFFF00"/>
                </a:solidFill>
              </a:rPr>
              <a:t>		</a:t>
            </a:r>
            <a:r>
              <a:rPr lang="en-US" b="1" i="1" dirty="0">
                <a:solidFill>
                  <a:srgbClr val="FF0000"/>
                </a:solidFill>
              </a:rPr>
              <a:t>(note that this is different than '=')</a:t>
            </a:r>
          </a:p>
          <a:p>
            <a:r>
              <a:rPr lang="en-US" dirty="0"/>
              <a:t>Less Than  			</a:t>
            </a:r>
            <a:r>
              <a:rPr lang="en-US" b="1" dirty="0">
                <a:solidFill>
                  <a:schemeClr val="accent5">
                    <a:lumMod val="75000"/>
                  </a:schemeClr>
                </a:solidFill>
              </a:rPr>
              <a:t>&lt;</a:t>
            </a:r>
          </a:p>
          <a:p>
            <a:r>
              <a:rPr lang="en-US" dirty="0"/>
              <a:t>Greater Than  			</a:t>
            </a:r>
            <a:r>
              <a:rPr lang="en-US" b="1" dirty="0">
                <a:solidFill>
                  <a:schemeClr val="accent5">
                    <a:lumMod val="75000"/>
                  </a:schemeClr>
                </a:solidFill>
              </a:rPr>
              <a:t>&gt;</a:t>
            </a:r>
          </a:p>
          <a:p>
            <a:r>
              <a:rPr lang="en-US" dirty="0"/>
              <a:t>Less than or equal to 	</a:t>
            </a:r>
            <a:r>
              <a:rPr lang="en-US" b="1" dirty="0">
                <a:solidFill>
                  <a:schemeClr val="accent5">
                    <a:lumMod val="75000"/>
                  </a:schemeClr>
                </a:solidFill>
              </a:rPr>
              <a:t>&lt;=</a:t>
            </a:r>
          </a:p>
          <a:p>
            <a:r>
              <a:rPr lang="en-US" dirty="0"/>
              <a:t>Greater than or equal to	</a:t>
            </a:r>
            <a:r>
              <a:rPr lang="en-US" b="1" dirty="0">
                <a:solidFill>
                  <a:schemeClr val="accent5">
                    <a:lumMod val="75000"/>
                  </a:schemeClr>
                </a:solidFill>
              </a:rPr>
              <a:t>&gt;=</a:t>
            </a:r>
          </a:p>
          <a:p>
            <a:r>
              <a:rPr lang="en-US" dirty="0"/>
              <a:t>Not Equal to  			</a:t>
            </a:r>
            <a:r>
              <a:rPr lang="en-US" b="1" dirty="0">
                <a:solidFill>
                  <a:schemeClr val="accent5">
                    <a:lumMod val="75000"/>
                  </a:schemeClr>
                </a:solidFill>
              </a:rPr>
              <a:t>!=</a:t>
            </a:r>
            <a:r>
              <a:rPr lang="en-US" b="1" dirty="0">
                <a:solidFill>
                  <a:srgbClr val="FFFF00"/>
                </a:solidFill>
              </a:rPr>
              <a:t>		</a:t>
            </a:r>
          </a:p>
        </p:txBody>
      </p:sp>
      <p:sp>
        <p:nvSpPr>
          <p:cNvPr id="4" name="TextBox 3">
            <a:extLst>
              <a:ext uri="{FF2B5EF4-FFF2-40B4-BE49-F238E27FC236}">
                <a16:creationId xmlns:a16="http://schemas.microsoft.com/office/drawing/2014/main" id="{89D9A475-551D-492A-83BD-B8FFE64D8010}"/>
              </a:ext>
            </a:extLst>
          </p:cNvPr>
          <p:cNvSpPr txBox="1"/>
          <p:nvPr/>
        </p:nvSpPr>
        <p:spPr>
          <a:xfrm>
            <a:off x="6096000" y="5227092"/>
            <a:ext cx="3866866" cy="830997"/>
          </a:xfrm>
          <a:prstGeom prst="rect">
            <a:avLst/>
          </a:prstGeom>
          <a:noFill/>
        </p:spPr>
        <p:txBody>
          <a:bodyPr wrap="square" rtlCol="0">
            <a:spAutoFit/>
          </a:bodyPr>
          <a:lstStyle/>
          <a:p>
            <a:r>
              <a:rPr lang="en-US" sz="2400" b="1" dirty="0">
                <a:solidFill>
                  <a:srgbClr val="FF0000"/>
                </a:solidFill>
              </a:rPr>
              <a:t>(! is often called "bang" and stands for "not")</a:t>
            </a:r>
          </a:p>
        </p:txBody>
      </p:sp>
    </p:spTree>
    <p:extLst>
      <p:ext uri="{BB962C8B-B14F-4D97-AF65-F5344CB8AC3E}">
        <p14:creationId xmlns:p14="http://schemas.microsoft.com/office/powerpoint/2010/main" val="12012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2901</TotalTime>
  <Words>1262</Words>
  <Application>Microsoft Office PowerPoint</Application>
  <PresentationFormat>Widescreen</PresentationFormat>
  <Paragraphs>196</Paragraphs>
  <Slides>26</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Consolas</vt:lpstr>
      <vt:lpstr>Palatino Linotype</vt:lpstr>
      <vt:lpstr>Times New Roman</vt:lpstr>
      <vt:lpstr>Office Theme</vt:lpstr>
      <vt:lpstr>PowerPoint Presentation</vt:lpstr>
      <vt:lpstr> Variables</vt:lpstr>
      <vt:lpstr>Python Variables</vt:lpstr>
      <vt:lpstr>Variable name rules</vt:lpstr>
      <vt:lpstr>Variable Naming Conventions</vt:lpstr>
      <vt:lpstr>PowerPoint Presentation</vt:lpstr>
      <vt:lpstr>PowerPoint Presentation</vt:lpstr>
      <vt:lpstr>Python Arithmetic Operators</vt:lpstr>
      <vt:lpstr>Python Operators (Comparison)</vt:lpstr>
      <vt:lpstr>Other Operators</vt:lpstr>
      <vt:lpstr>Other Operators</vt:lpstr>
      <vt:lpstr>Multiple assignment in Python</vt:lpstr>
      <vt:lpstr>Python Assignment Operators</vt:lpstr>
      <vt:lpstr>Architecture (Interpreted Languages)</vt:lpstr>
      <vt:lpstr>PowerPoint Presentation</vt:lpstr>
      <vt:lpstr>PowerPoint Presentation</vt:lpstr>
      <vt:lpstr>PowerPoint Presentation</vt:lpstr>
      <vt:lpstr>PowerPoint Presentation</vt:lpstr>
      <vt:lpstr>PowerPoint Presentation</vt:lpstr>
      <vt:lpstr>Python Comments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337</cp:revision>
  <dcterms:created xsi:type="dcterms:W3CDTF">2020-06-14T19:48:25Z</dcterms:created>
  <dcterms:modified xsi:type="dcterms:W3CDTF">2022-11-18T15:54:26Z</dcterms:modified>
</cp:coreProperties>
</file>