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24" r:id="rId2"/>
    <p:sldId id="325" r:id="rId3"/>
    <p:sldId id="328" r:id="rId4"/>
    <p:sldId id="266" r:id="rId5"/>
    <p:sldId id="326" r:id="rId6"/>
    <p:sldId id="304" r:id="rId7"/>
    <p:sldId id="327" r:id="rId8"/>
    <p:sldId id="323" r:id="rId9"/>
    <p:sldId id="282" r:id="rId10"/>
    <p:sldId id="277" r:id="rId11"/>
    <p:sldId id="280" r:id="rId12"/>
    <p:sldId id="278" r:id="rId13"/>
    <p:sldId id="287" r:id="rId14"/>
    <p:sldId id="296" r:id="rId15"/>
    <p:sldId id="289" r:id="rId16"/>
    <p:sldId id="293"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FF"/>
    <a:srgbClr val="3366FF"/>
    <a:srgbClr val="0066FF"/>
    <a:srgbClr val="759FCC"/>
    <a:srgbClr val="6699FF"/>
    <a:srgbClr val="0099FF"/>
    <a:srgbClr val="CC3300"/>
    <a:srgbClr val="DE3500"/>
    <a:srgbClr val="0033CC"/>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90" autoAdjust="0"/>
    <p:restoredTop sz="77886" autoAdjust="0"/>
  </p:normalViewPr>
  <p:slideViewPr>
    <p:cSldViewPr snapToGrid="0" showGuides="1">
      <p:cViewPr varScale="1">
        <p:scale>
          <a:sx n="52" d="100"/>
          <a:sy n="52" d="100"/>
        </p:scale>
        <p:origin x="352" y="44"/>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8/17/2022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Adam naming the animals in the Biblical story.  Variable naming and standards are critically important.</a:t>
            </a: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828379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4054386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2996454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307995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5550850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651591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Interpreted languages are much slower than compiled languages.  When performance matters, an interpreted language may not be the best solution.  If that’s the case with you, Nvidia provides the Cuda development environment which supports the C and C++ languages.  These are compiled languages as opposed to interpreted. </a:t>
            </a: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4129922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2558055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learning objectives for each Python session can be found here: https://github.com/PracticumAI/python</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1207792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1218542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100" b="1" dirty="0">
                <a:solidFill>
                  <a:srgbClr val="24292F"/>
                </a:solidFill>
                <a:effectLst>
                  <a:outerShdw blurRad="38100" dist="38100" dir="2700000" algn="tl">
                    <a:srgbClr val="000000">
                      <a:alpha val="43137"/>
                    </a:srgbClr>
                  </a:outerShdw>
                </a:effectLst>
                <a:latin typeface="+mn-lt"/>
                <a:ea typeface="Times New Roman" panose="02020603050405020304" pitchFamily="18" charset="0"/>
              </a:rPr>
              <a:t>Focus</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solidFill>
                  <a:srgbClr val="24292F"/>
                </a:solidFill>
                <a:effectLst/>
                <a:latin typeface="+mn-lt"/>
                <a:ea typeface="Times New Roman" panose="02020603050405020304" pitchFamily="18" charset="0"/>
              </a:rPr>
              <a:t>So often, students think they can learn AI programming while multi-tasking on Facebook or texting friends on their cell phone. After programming for 30 years, I've learned one thing. You'll learn AI much faster if you can devote focused, uninterrupted time to practice.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100" b="1" dirty="0">
                <a:effectLst/>
                <a:latin typeface="+mn-lt"/>
                <a:ea typeface="Calibri" panose="020F0502020204030204" pitchFamily="34" charset="0"/>
                <a:cs typeface="LMRoman12-Bold"/>
              </a:rPr>
              <a:t>Avoid the “copy and paste” approach to writing code</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Although copying and pasting may help you to avoid typing errors, it can also interfere with your learning</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process for two reasons:</a:t>
            </a:r>
          </a:p>
          <a:p>
            <a:pPr marL="1257300" marR="0" lvl="2"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Times New Roman" panose="02020603050405020304" pitchFamily="18" charset="0"/>
              </a:rPr>
              <a:t>Typing </a:t>
            </a:r>
            <a:r>
              <a:rPr lang="en-US" sz="1100" dirty="0">
                <a:effectLst/>
                <a:latin typeface="+mn-lt"/>
                <a:ea typeface="Calibri" panose="020F0502020204030204" pitchFamily="34" charset="0"/>
                <a:cs typeface="LMRoman10-Regular"/>
              </a:rPr>
              <a:t>errors can help you gain experience in writing code it provides informative feedback when you</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make mistakes. Making and correcting typing errors is an important skill to develop, particularly</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when you are typing a lot of code for your own data analysis.</a:t>
            </a:r>
          </a:p>
          <a:p>
            <a:pPr marL="1257300" marR="0" lvl="2"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Times New Roman" panose="02020603050405020304" pitchFamily="18" charset="0"/>
              </a:rPr>
              <a:t>Copying </a:t>
            </a:r>
            <a:r>
              <a:rPr lang="en-US" sz="1100" dirty="0">
                <a:effectLst/>
                <a:latin typeface="+mn-lt"/>
                <a:ea typeface="Calibri" panose="020F0502020204030204" pitchFamily="34" charset="0"/>
                <a:cs typeface="LMRoman10-Regular"/>
              </a:rPr>
              <a:t>and pasting code may give you the impression that you know what you are doing when – in reality – you probably do not fully understand what the individual blocks of code are actually doing.</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Furthermore, this problem will just get worse as you deal with increasingly longer and more complicated</a:t>
            </a:r>
            <a:r>
              <a:rPr lang="en-US" sz="1100" dirty="0">
                <a:effectLst/>
                <a:latin typeface="+mn-lt"/>
                <a:ea typeface="Calibri" panose="020F0502020204030204" pitchFamily="34" charset="0"/>
                <a:cs typeface="Times New Roman" panose="02020603050405020304" pitchFamily="18" charset="0"/>
              </a:rPr>
              <a:t> s</a:t>
            </a:r>
            <a:r>
              <a:rPr lang="en-US" sz="1100" dirty="0">
                <a:effectLst/>
                <a:latin typeface="+mn-lt"/>
                <a:ea typeface="Calibri" panose="020F0502020204030204" pitchFamily="34" charset="0"/>
                <a:cs typeface="LMRoman10-Regular"/>
              </a:rPr>
              <a:t>cripts.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100" b="1" dirty="0">
                <a:effectLst/>
                <a:latin typeface="+mn-lt"/>
                <a:ea typeface="Calibri" panose="020F0502020204030204" pitchFamily="34" charset="0"/>
                <a:cs typeface="LMRoman12-Bold"/>
              </a:rPr>
              <a:t>Study code block-by-block, line-by-line</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This means running one block of code at a time and making sure that you understand why the output is what</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it is. If things are not clear, it is important to spend more time with that piece of the code. Here are some</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tricks that are often helpful to understand a particular piece of code:</a:t>
            </a:r>
          </a:p>
          <a:p>
            <a:pPr marL="1257300" marR="0" lvl="2"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Break a line of code into its components and try to understand the individual pieces.  Sometimes functions are nested within functions.</a:t>
            </a:r>
            <a:endParaRPr lang="en-US" sz="1100" dirty="0">
              <a:effectLst/>
              <a:latin typeface="+mn-lt"/>
              <a:ea typeface="Calibri" panose="020F0502020204030204" pitchFamily="34" charset="0"/>
              <a:cs typeface="Times New Roman" panose="02020603050405020304" pitchFamily="18" charset="0"/>
            </a:endParaRPr>
          </a:p>
          <a:p>
            <a:pPr marL="1257300" marR="0" lvl="2"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Document what each block is doing. Clear documentation is critical as you may not remember what you did when you come back to a piece of code at some point in the future. As a wise programmer once said, “Write code for the future you.” Documentation is also useful when you want to adapt or reuse code in some other way. In situations like this, you will immediately know what a specific chunk of code does because it has been clearly documented.  </a:t>
            </a:r>
            <a:r>
              <a:rPr lang="en-US" sz="1100" b="1" dirty="0">
                <a:solidFill>
                  <a:schemeClr val="tx1">
                    <a:lumMod val="75000"/>
                    <a:lumOff val="25000"/>
                  </a:schemeClr>
                </a:solidFill>
                <a:effectLst/>
                <a:latin typeface="+mn-lt"/>
                <a:ea typeface="Calibri" panose="020F0502020204030204" pitchFamily="34" charset="0"/>
                <a:cs typeface="LMRoman10-Regular"/>
              </a:rPr>
              <a:t>Donald Knuth </a:t>
            </a:r>
            <a:r>
              <a:rPr lang="en-US" sz="1100" dirty="0">
                <a:effectLst/>
                <a:latin typeface="+mn-lt"/>
                <a:ea typeface="Calibri" panose="020F0502020204030204" pitchFamily="34" charset="0"/>
                <a:cs typeface="LMRoman10-Regular"/>
              </a:rPr>
              <a:t>– Literate Programming</a:t>
            </a:r>
            <a:endParaRPr lang="en-US" sz="1100" dirty="0">
              <a:effectLst/>
              <a:latin typeface="+mn-lt"/>
              <a:ea typeface="Calibri" panose="020F0502020204030204" pitchFamily="34" charset="0"/>
              <a:cs typeface="Times New Roman" panose="02020603050405020304" pitchFamily="18" charset="0"/>
            </a:endParaRPr>
          </a:p>
          <a:p>
            <a:pPr marL="1257300" marR="0" lvl="2"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Perform mini experiments: create a simpler example in which you can tinker with the code and see what happens to the output.</a:t>
            </a:r>
            <a:endParaRPr lang="en-US" sz="1100" dirty="0">
              <a:effectLst/>
              <a:latin typeface="+mn-lt"/>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100" b="1" dirty="0">
                <a:effectLst/>
                <a:latin typeface="+mn-lt"/>
                <a:ea typeface="Calibri" panose="020F0502020204030204" pitchFamily="34" charset="0"/>
                <a:cs typeface="LMRoman12-Bold"/>
              </a:rPr>
              <a:t>Use the internet to find answers</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Everybody (from novice to more experienced users) relies on the internet when they don’t understand</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something. It is likely that other people have already asked (and received useful answers) for the problem</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that you are facing. However, finding the exact piece of information that you need might be hard, especially</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if you don’t use the correct terms/key words. Learning how to search for the information that you need is</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a skill that also takes practice. “</a:t>
            </a:r>
            <a:r>
              <a:rPr lang="en-US" sz="1100" dirty="0" err="1">
                <a:effectLst/>
                <a:latin typeface="+mn-lt"/>
                <a:ea typeface="Calibri" panose="020F0502020204030204" pitchFamily="34" charset="0"/>
                <a:cs typeface="LMRoman10-Regular"/>
              </a:rPr>
              <a:t>Stackoverflow</a:t>
            </a:r>
            <a:r>
              <a:rPr lang="en-US" sz="1100" dirty="0">
                <a:effectLst/>
                <a:latin typeface="+mn-lt"/>
                <a:ea typeface="Calibri" panose="020F0502020204030204" pitchFamily="34" charset="0"/>
                <a:cs typeface="LMRoman10-Regular"/>
              </a:rPr>
              <a:t>” and existing </a:t>
            </a:r>
            <a:r>
              <a:rPr lang="en-US" sz="1100" dirty="0" err="1">
                <a:effectLst/>
                <a:latin typeface="+mn-lt"/>
                <a:ea typeface="Calibri" panose="020F0502020204030204" pitchFamily="34" charset="0"/>
                <a:cs typeface="LMRoman10-Regular"/>
              </a:rPr>
              <a:t>cheatsheets</a:t>
            </a:r>
            <a:r>
              <a:rPr lang="en-US" sz="1100" dirty="0">
                <a:effectLst/>
                <a:latin typeface="+mn-lt"/>
                <a:ea typeface="Calibri" panose="020F0502020204030204" pitchFamily="34" charset="0"/>
                <a:cs typeface="LMRoman10-Regular"/>
              </a:rPr>
              <a:t> can be very helpful.</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100" b="1" dirty="0">
                <a:effectLst/>
                <a:latin typeface="+mn-lt"/>
                <a:ea typeface="Calibri" panose="020F0502020204030204" pitchFamily="34" charset="0"/>
                <a:cs typeface="LMRoman10-Regular"/>
              </a:rPr>
              <a:t>Ask for Help</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b="0" dirty="0">
                <a:effectLst/>
                <a:latin typeface="+mn-lt"/>
                <a:ea typeface="Calibri" panose="020F0502020204030204" pitchFamily="34" charset="0"/>
                <a:cs typeface="LMRoman10-Regular"/>
              </a:rPr>
              <a:t>We’re all learning.  And some days, I feel like I’m the one who has the most to learn.  Alcoa story.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100" b="1" dirty="0">
                <a:effectLst/>
                <a:latin typeface="+mn-lt"/>
                <a:ea typeface="Calibri" panose="020F0502020204030204" pitchFamily="34" charset="0"/>
                <a:cs typeface="LMRoman12-Bold"/>
              </a:rPr>
              <a:t>Take your time</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It is important to realize that it takes time to learn AI. What this implies is that you should not</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rush to get things done if you want to master this skill. In particular, everybody goes through some level of</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struggle and frustration when learning AI. However, once you have mastered it, you will be amazed</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by what this skill can do for you.</a:t>
            </a:r>
            <a:endParaRPr lang="en-US" sz="1100" dirty="0">
              <a:effectLst/>
              <a:latin typeface="+mn-lt"/>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1955762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771029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Setup Instructions…</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279646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computer science, a variable is a named location in memory.  Consider this clear plastic container with a variety of objects in it.  Each object is a specific size and takes up a certain amount of space.  Now think of this container as your computer’s memory.  Each time you create and assign a specific value to a variable, the software allocates space in memory large enough to contain whatever you assign to it.  Or using a container analogy,  it creates a box to hold its value.  The variable’s </a:t>
            </a:r>
            <a:r>
              <a:rPr lang="en-US" b="1" baseline="0" dirty="0"/>
              <a:t>datatype </a:t>
            </a:r>
            <a:r>
              <a:rPr lang="en-US" b="0" baseline="0" dirty="0"/>
              <a:t>determines the amount of memory required to hold it, just as we see in this picture.  </a:t>
            </a:r>
            <a:r>
              <a:rPr lang="en-US" baseline="0" dirty="0"/>
              <a:t>Behind the name you use for a variable, there’s a hidden address or pointer to its location or compartment in memory.</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2360977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this graphic shows Python’s datatypes.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https://pynative.com/python-data-types/</a:t>
            </a: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62286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8/17/2022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8/17/2022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8/17/2022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8/17/2022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8/17/2022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8/17/2022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8/17/2022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8/17/2022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8/17/2022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8/17/2022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8/17/2022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8/17/2022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Introduction to Python</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ython Data Types – PYnative">
            <a:extLst>
              <a:ext uri="{FF2B5EF4-FFF2-40B4-BE49-F238E27FC236}">
                <a16:creationId xmlns:a16="http://schemas.microsoft.com/office/drawing/2014/main" id="{56597BF9-7BA9-4FF7-95D0-F8C4362F52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2775" y="862012"/>
            <a:ext cx="5886450" cy="51339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187EEFE-7DF5-468D-A426-71737BD128AA}"/>
              </a:ext>
            </a:extLst>
          </p:cNvPr>
          <p:cNvSpPr txBox="1"/>
          <p:nvPr/>
        </p:nvSpPr>
        <p:spPr>
          <a:xfrm>
            <a:off x="0" y="6550223"/>
            <a:ext cx="1219200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https://pynative.com/python-data-types/</a:t>
            </a:r>
          </a:p>
        </p:txBody>
      </p:sp>
    </p:spTree>
    <p:extLst>
      <p:ext uri="{BB962C8B-B14F-4D97-AF65-F5344CB8AC3E}">
        <p14:creationId xmlns:p14="http://schemas.microsoft.com/office/powerpoint/2010/main" val="170311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con of Adam Naming the Animals - 15th c. Meteora - (1AA10) - Uncut  Mountain Supply">
            <a:extLst>
              <a:ext uri="{FF2B5EF4-FFF2-40B4-BE49-F238E27FC236}">
                <a16:creationId xmlns:a16="http://schemas.microsoft.com/office/drawing/2014/main" id="{A8A604AE-38F9-4BA8-858C-E33429DF76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5598" y="1290062"/>
            <a:ext cx="6620804" cy="4277875"/>
          </a:xfrm>
          <a:prstGeom prst="rect">
            <a:avLst/>
          </a:prstGeom>
          <a:noFill/>
          <a:ln w="3175">
            <a:solidFill>
              <a:schemeClr val="tx1">
                <a:lumMod val="75000"/>
                <a:lumOff val="2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9F3E589-6F1A-4BB3-B969-F58FCA3DE9E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https://www.uncutmountainsupply.com/icons/of-saints/by-name/a/icon-of-adam-naming-the-animals-15th-c-meteora-1aa10/</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408316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212B4CC-59B9-452D-AFCB-6E4FCFC20CB8}"/>
              </a:ext>
            </a:extLst>
          </p:cNvPr>
          <p:cNvPicPr>
            <a:picLocks noChangeAspect="1"/>
          </p:cNvPicPr>
          <p:nvPr/>
        </p:nvPicPr>
        <p:blipFill>
          <a:blip r:embed="rId3"/>
          <a:stretch>
            <a:fillRect/>
          </a:stretch>
        </p:blipFill>
        <p:spPr>
          <a:xfrm>
            <a:off x="4038600" y="1566862"/>
            <a:ext cx="4114800" cy="3724275"/>
          </a:xfrm>
          <a:prstGeom prst="rect">
            <a:avLst/>
          </a:prstGeom>
        </p:spPr>
      </p:pic>
    </p:spTree>
    <p:extLst>
      <p:ext uri="{BB962C8B-B14F-4D97-AF65-F5344CB8AC3E}">
        <p14:creationId xmlns:p14="http://schemas.microsoft.com/office/powerpoint/2010/main" val="811428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tring (computer science) - Wikipedia">
            <a:extLst>
              <a:ext uri="{FF2B5EF4-FFF2-40B4-BE49-F238E27FC236}">
                <a16:creationId xmlns:a16="http://schemas.microsoft.com/office/drawing/2014/main" id="{15EFD3A0-1D45-4D8E-9A1A-B9ADD49D31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8813" y="1833563"/>
            <a:ext cx="8334375" cy="3190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250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16E95B-71E5-46A9-8486-2DA7BEE91608}"/>
              </a:ext>
            </a:extLst>
          </p:cNvPr>
          <p:cNvPicPr>
            <a:picLocks noChangeAspect="1"/>
          </p:cNvPicPr>
          <p:nvPr/>
        </p:nvPicPr>
        <p:blipFill>
          <a:blip r:embed="rId3"/>
          <a:stretch>
            <a:fillRect/>
          </a:stretch>
        </p:blipFill>
        <p:spPr>
          <a:xfrm>
            <a:off x="2194577" y="2846579"/>
            <a:ext cx="7802846" cy="1164842"/>
          </a:xfrm>
          <a:prstGeom prst="rect">
            <a:avLst/>
          </a:prstGeom>
        </p:spPr>
      </p:pic>
    </p:spTree>
    <p:extLst>
      <p:ext uri="{BB962C8B-B14F-4D97-AF65-F5344CB8AC3E}">
        <p14:creationId xmlns:p14="http://schemas.microsoft.com/office/powerpoint/2010/main" val="1132462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5BD16E-6F7E-4BB3-B14E-321F8EABC368}"/>
              </a:ext>
            </a:extLst>
          </p:cNvPr>
          <p:cNvPicPr>
            <a:picLocks noChangeAspect="1"/>
          </p:cNvPicPr>
          <p:nvPr/>
        </p:nvPicPr>
        <p:blipFill>
          <a:blip r:embed="rId3"/>
          <a:stretch>
            <a:fillRect/>
          </a:stretch>
        </p:blipFill>
        <p:spPr>
          <a:xfrm>
            <a:off x="2886075" y="1333500"/>
            <a:ext cx="6419850" cy="4191000"/>
          </a:xfrm>
          <a:prstGeom prst="rect">
            <a:avLst/>
          </a:prstGeom>
        </p:spPr>
      </p:pic>
      <p:sp>
        <p:nvSpPr>
          <p:cNvPr id="5" name="Title 4">
            <a:extLst>
              <a:ext uri="{FF2B5EF4-FFF2-40B4-BE49-F238E27FC236}">
                <a16:creationId xmlns:a16="http://schemas.microsoft.com/office/drawing/2014/main" id="{0BF7903E-A0BF-4F75-BE02-8F3B808B0F7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021418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ython Datatype conversion">
            <a:extLst>
              <a:ext uri="{FF2B5EF4-FFF2-40B4-BE49-F238E27FC236}">
                <a16:creationId xmlns:a16="http://schemas.microsoft.com/office/drawing/2014/main" id="{C5A4E410-78DF-44F2-BB04-9461EED29C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0255" y="2404008"/>
            <a:ext cx="7391489" cy="204998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20A1309-E55E-44DB-9811-96C67DA5C6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66897" y="4529137"/>
            <a:ext cx="2116085" cy="2328862"/>
          </a:xfrm>
          <a:prstGeom prst="rect">
            <a:avLst/>
          </a:prstGeom>
        </p:spPr>
      </p:pic>
      <p:sp>
        <p:nvSpPr>
          <p:cNvPr id="8" name="TextBox 7">
            <a:extLst>
              <a:ext uri="{FF2B5EF4-FFF2-40B4-BE49-F238E27FC236}">
                <a16:creationId xmlns:a16="http://schemas.microsoft.com/office/drawing/2014/main" id="{FBA9AB83-FE78-48D0-8549-1BCE5EAB6D3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rPr>
              <a:t>https://www.vectorstock.com/royalty-free-vector/cartoon-wizard-vector-1693529</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192052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365127"/>
            <a:ext cx="12191999" cy="827416"/>
          </a:xfrm>
        </p:spPr>
        <p:txBody>
          <a:bodyPr>
            <a:normAutofit/>
          </a:bodyPr>
          <a:lstStyle/>
          <a:p>
            <a:pPr algn="ctr"/>
            <a:r>
              <a:rPr lang="en-US" sz="4000" dirty="0">
                <a:latin typeface="Palatino Linotype" panose="02040502050505030304" pitchFamily="18" charset="0"/>
                <a:cs typeface="Segoe UI Light" panose="020B0502040204020203" pitchFamily="34" charset="0"/>
              </a:rPr>
              <a:t>Architecture (Interpreted Languages)</a:t>
            </a:r>
          </a:p>
        </p:txBody>
      </p:sp>
      <p:pic>
        <p:nvPicPr>
          <p:cNvPr id="5" name="Content Placeholder 12">
            <a:extLst>
              <a:ext uri="{FF2B5EF4-FFF2-40B4-BE49-F238E27FC236}">
                <a16:creationId xmlns:a16="http://schemas.microsoft.com/office/drawing/2014/main" id="{67D6BD1D-3F09-4338-B1FF-CD4EABF496E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13319" y="1982277"/>
            <a:ext cx="10149431" cy="3437166"/>
          </a:xfrm>
        </p:spPr>
      </p:pic>
    </p:spTree>
    <p:extLst>
      <p:ext uri="{BB962C8B-B14F-4D97-AF65-F5344CB8AC3E}">
        <p14:creationId xmlns:p14="http://schemas.microsoft.com/office/powerpoint/2010/main" val="791954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587613-F93D-2D34-3C37-414D671E7BB2}"/>
              </a:ext>
            </a:extLst>
          </p:cNvPr>
          <p:cNvPicPr>
            <a:picLocks noChangeAspect="1"/>
          </p:cNvPicPr>
          <p:nvPr/>
        </p:nvPicPr>
        <p:blipFill>
          <a:blip r:embed="rId3"/>
          <a:stretch>
            <a:fillRect/>
          </a:stretch>
        </p:blipFill>
        <p:spPr>
          <a:xfrm>
            <a:off x="1529787" y="0"/>
            <a:ext cx="9132425" cy="6858000"/>
          </a:xfrm>
          <a:prstGeom prst="rect">
            <a:avLst/>
          </a:prstGeom>
        </p:spPr>
      </p:pic>
    </p:spTree>
    <p:extLst>
      <p:ext uri="{BB962C8B-B14F-4D97-AF65-F5344CB8AC3E}">
        <p14:creationId xmlns:p14="http://schemas.microsoft.com/office/powerpoint/2010/main" val="1262685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ground&#10;&#10;Description automatically generated">
            <a:extLst>
              <a:ext uri="{FF2B5EF4-FFF2-40B4-BE49-F238E27FC236}">
                <a16:creationId xmlns:a16="http://schemas.microsoft.com/office/drawing/2014/main" id="{DA361941-1FBD-42B6-9C00-937616D8B9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313" y="1510369"/>
            <a:ext cx="2505161" cy="3340215"/>
          </a:xfrm>
          <a:prstGeom prst="rect">
            <a:avLst/>
          </a:prstGeom>
          <a:effectLst>
            <a:outerShdw blurRad="50800" dist="38100" dir="2700000" algn="tl" rotWithShape="0">
              <a:prstClr val="black">
                <a:alpha val="40000"/>
              </a:prstClr>
            </a:outerShdw>
          </a:effectLst>
        </p:spPr>
      </p:pic>
      <p:pic>
        <p:nvPicPr>
          <p:cNvPr id="7" name="Picture 6" descr="A picture containing ground, person&#10;&#10;Description automatically generated">
            <a:extLst>
              <a:ext uri="{FF2B5EF4-FFF2-40B4-BE49-F238E27FC236}">
                <a16:creationId xmlns:a16="http://schemas.microsoft.com/office/drawing/2014/main" id="{EDD1EDE0-E05A-AE06-0344-4584486336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4580" y="1510370"/>
            <a:ext cx="2505161" cy="3340215"/>
          </a:xfrm>
          <a:prstGeom prst="rect">
            <a:avLst/>
          </a:prstGeom>
          <a:effectLst>
            <a:outerShdw blurRad="50800" dist="38100" dir="2700000" algn="tl" rotWithShape="0">
              <a:prstClr val="black">
                <a:alpha val="40000"/>
              </a:prstClr>
            </a:outerShdw>
          </a:effectLst>
        </p:spPr>
      </p:pic>
      <p:pic>
        <p:nvPicPr>
          <p:cNvPr id="9" name="Picture 8" descr="A person in a garment&#10;&#10;Description automatically generated with medium confidence">
            <a:extLst>
              <a:ext uri="{FF2B5EF4-FFF2-40B4-BE49-F238E27FC236}">
                <a16:creationId xmlns:a16="http://schemas.microsoft.com/office/drawing/2014/main" id="{83240B77-D4CE-03B3-8DF7-D10E578E2A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1964" y="1510371"/>
            <a:ext cx="2505161" cy="334021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909552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365127"/>
            <a:ext cx="12191999" cy="827416"/>
          </a:xfrm>
        </p:spPr>
        <p:txBody>
          <a:bodyPr>
            <a:normAutofit/>
          </a:body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Today’s Agenda</a:t>
            </a:r>
          </a:p>
        </p:txBody>
      </p:sp>
      <p:sp>
        <p:nvSpPr>
          <p:cNvPr id="4" name="Content Placeholder 3">
            <a:extLst>
              <a:ext uri="{FF2B5EF4-FFF2-40B4-BE49-F238E27FC236}">
                <a16:creationId xmlns:a16="http://schemas.microsoft.com/office/drawing/2014/main" id="{659531AF-92C6-4F92-AA59-2FD12D624E53}"/>
              </a:ext>
            </a:extLst>
          </p:cNvPr>
          <p:cNvSpPr>
            <a:spLocks noGrp="1"/>
          </p:cNvSpPr>
          <p:nvPr>
            <p:ph idx="1"/>
          </p:nvPr>
        </p:nvSpPr>
        <p:spPr/>
        <p:txBody>
          <a:bodyPr>
            <a:normAutofit lnSpcReduction="10000"/>
          </a:bodyPr>
          <a:lstStyle/>
          <a:p>
            <a:pPr marL="514350" indent="-514350">
              <a:lnSpc>
                <a:spcPct val="150000"/>
              </a:lnSpc>
              <a:buFont typeface="+mj-lt"/>
              <a:buAutoNum type="arabicPeriod"/>
            </a:pPr>
            <a:r>
              <a:rPr lang="en-US" sz="3200" dirty="0">
                <a:solidFill>
                  <a:schemeClr val="tx1">
                    <a:lumMod val="75000"/>
                    <a:lumOff val="25000"/>
                  </a:schemeClr>
                </a:solidFill>
                <a:latin typeface="Palatino Linotype" panose="02040502050505030304" pitchFamily="18" charset="0"/>
              </a:rPr>
              <a:t>Python Intro (Part I)</a:t>
            </a:r>
          </a:p>
          <a:p>
            <a:pPr marL="514350" indent="-514350">
              <a:lnSpc>
                <a:spcPct val="150000"/>
              </a:lnSpc>
              <a:buFont typeface="+mj-lt"/>
              <a:buAutoNum type="arabicPeriod"/>
            </a:pPr>
            <a:r>
              <a:rPr lang="en-US" sz="3200" dirty="0">
                <a:solidFill>
                  <a:schemeClr val="tx1">
                    <a:lumMod val="75000"/>
                    <a:lumOff val="25000"/>
                  </a:schemeClr>
                </a:solidFill>
                <a:latin typeface="Palatino Linotype" panose="02040502050505030304" pitchFamily="18" charset="0"/>
              </a:rPr>
              <a:t>Python Intro (Part II) &amp; Libraries  </a:t>
            </a:r>
            <a:r>
              <a:rPr lang="en-US" sz="2400" dirty="0">
                <a:solidFill>
                  <a:schemeClr val="tx1">
                    <a:lumMod val="75000"/>
                    <a:lumOff val="25000"/>
                  </a:schemeClr>
                </a:solidFill>
                <a:latin typeface="Palatino Linotype" panose="02040502050505030304" pitchFamily="18" charset="0"/>
              </a:rPr>
              <a:t>(Subhash Nerella)</a:t>
            </a:r>
          </a:p>
          <a:p>
            <a:pPr marL="0" indent="0">
              <a:lnSpc>
                <a:spcPct val="150000"/>
              </a:lnSpc>
              <a:buNone/>
            </a:pPr>
            <a:r>
              <a:rPr lang="en-US" sz="3200" dirty="0">
                <a:solidFill>
                  <a:schemeClr val="tx1">
                    <a:lumMod val="75000"/>
                    <a:lumOff val="25000"/>
                  </a:schemeClr>
                </a:solidFill>
                <a:latin typeface="Palatino Linotype" panose="02040502050505030304" pitchFamily="18" charset="0"/>
              </a:rPr>
              <a:t>				</a:t>
            </a:r>
            <a:r>
              <a:rPr lang="en-US" sz="4000" dirty="0">
                <a:solidFill>
                  <a:schemeClr val="accent1">
                    <a:lumMod val="75000"/>
                  </a:schemeClr>
                </a:solidFill>
                <a:latin typeface="Palatino Linotype" panose="02040502050505030304" pitchFamily="18" charset="0"/>
              </a:rPr>
              <a:t>Tomorrow</a:t>
            </a:r>
          </a:p>
          <a:p>
            <a:pPr marL="514350" indent="-514350">
              <a:lnSpc>
                <a:spcPct val="150000"/>
              </a:lnSpc>
              <a:buFont typeface="+mj-lt"/>
              <a:buAutoNum type="arabicPeriod"/>
            </a:pPr>
            <a:r>
              <a:rPr lang="en-US" sz="3200" dirty="0">
                <a:solidFill>
                  <a:schemeClr val="accent1">
                    <a:lumMod val="75000"/>
                  </a:schemeClr>
                </a:solidFill>
                <a:latin typeface="Palatino Linotype" panose="02040502050505030304" pitchFamily="18" charset="0"/>
              </a:rPr>
              <a:t>Loops, Conditionals, Functions</a:t>
            </a:r>
          </a:p>
          <a:p>
            <a:pPr marL="514350" indent="-514350">
              <a:lnSpc>
                <a:spcPct val="150000"/>
              </a:lnSpc>
              <a:buFont typeface="+mj-lt"/>
              <a:buAutoNum type="arabicPeriod"/>
            </a:pPr>
            <a:r>
              <a:rPr lang="en-US" sz="3200" dirty="0">
                <a:solidFill>
                  <a:schemeClr val="accent1">
                    <a:lumMod val="75000"/>
                  </a:schemeClr>
                </a:solidFill>
                <a:latin typeface="Palatino Linotype" panose="02040502050505030304" pitchFamily="18" charset="0"/>
              </a:rPr>
              <a:t>Data Wrangling</a:t>
            </a:r>
          </a:p>
        </p:txBody>
      </p:sp>
    </p:spTree>
    <p:extLst>
      <p:ext uri="{BB962C8B-B14F-4D97-AF65-F5344CB8AC3E}">
        <p14:creationId xmlns:p14="http://schemas.microsoft.com/office/powerpoint/2010/main" val="3933901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365127"/>
            <a:ext cx="12191999" cy="827416"/>
          </a:xfrm>
        </p:spPr>
        <p:txBody>
          <a:bodyPr>
            <a:normAutofit/>
          </a:body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Audience</a:t>
            </a:r>
          </a:p>
        </p:txBody>
      </p:sp>
      <p:pic>
        <p:nvPicPr>
          <p:cNvPr id="1026" name="Picture 2" descr="Movie Audience Wearing 3d Glasses Print Cinema Spectators | Etsy in 2022 |  3d glasses, Glasses print, Photo art">
            <a:extLst>
              <a:ext uri="{FF2B5EF4-FFF2-40B4-BE49-F238E27FC236}">
                <a16:creationId xmlns:a16="http://schemas.microsoft.com/office/drawing/2014/main" id="{A97A21E1-767D-44BC-B0AD-D57A183ECF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4989" y="1628362"/>
            <a:ext cx="3342022" cy="417752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9374C58-4DB1-4DF7-A3B9-688B76E7FA7B}"/>
              </a:ext>
            </a:extLst>
          </p:cNvPr>
          <p:cNvSpPr txBox="1"/>
          <p:nvPr/>
        </p:nvSpPr>
        <p:spPr>
          <a:xfrm>
            <a:off x="0" y="6550223"/>
            <a:ext cx="12192000" cy="523220"/>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latin typeface="+mj-lt"/>
              </a:rPr>
              <a:t>https://www.pinterest.com/pin/movie-audience-wearing-3d-glasses-print-cinema-spectators--1125829606821478194/</a:t>
            </a:r>
          </a:p>
          <a:p>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037991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E17A22-518F-48AE-8AA1-8DFB9FA5D388}"/>
              </a:ext>
            </a:extLst>
          </p:cNvPr>
          <p:cNvSpPr>
            <a:spLocks noGrp="1"/>
          </p:cNvSpPr>
          <p:nvPr>
            <p:ph type="title"/>
          </p:nvPr>
        </p:nvSpPr>
        <p:spPr>
          <a:xfrm>
            <a:off x="0" y="365126"/>
            <a:ext cx="12192000" cy="920749"/>
          </a:xfrm>
        </p:spPr>
        <p:txBody>
          <a:bodyPr>
            <a:normAutofit/>
          </a:bodyPr>
          <a:lstStyle/>
          <a:p>
            <a:pPr algn="ctr"/>
            <a:r>
              <a:rPr lang="en-US" sz="4800" dirty="0">
                <a:solidFill>
                  <a:schemeClr val="tx1">
                    <a:lumMod val="75000"/>
                    <a:lumOff val="25000"/>
                  </a:schemeClr>
                </a:solidFill>
                <a:latin typeface="Palatino Linotype" panose="02040502050505030304" pitchFamily="18" charset="0"/>
              </a:rPr>
              <a:t>Learning Strategies</a:t>
            </a:r>
          </a:p>
        </p:txBody>
      </p:sp>
      <p:sp>
        <p:nvSpPr>
          <p:cNvPr id="2" name="TextBox 1">
            <a:extLst>
              <a:ext uri="{FF2B5EF4-FFF2-40B4-BE49-F238E27FC236}">
                <a16:creationId xmlns:a16="http://schemas.microsoft.com/office/drawing/2014/main" id="{E416CB39-468F-4B73-820F-75AA3E28FB7C}"/>
              </a:ext>
            </a:extLst>
          </p:cNvPr>
          <p:cNvSpPr txBox="1"/>
          <p:nvPr/>
        </p:nvSpPr>
        <p:spPr>
          <a:xfrm>
            <a:off x="1287162" y="1684278"/>
            <a:ext cx="10904837"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rPr>
              <a:t>Focus</a:t>
            </a:r>
          </a:p>
        </p:txBody>
      </p:sp>
      <p:sp>
        <p:nvSpPr>
          <p:cNvPr id="7" name="TextBox 6">
            <a:extLst>
              <a:ext uri="{FF2B5EF4-FFF2-40B4-BE49-F238E27FC236}">
                <a16:creationId xmlns:a16="http://schemas.microsoft.com/office/drawing/2014/main" id="{8FFE6C67-1278-4A0C-8656-5CAE9CC22ABA}"/>
              </a:ext>
            </a:extLst>
          </p:cNvPr>
          <p:cNvSpPr txBox="1"/>
          <p:nvPr/>
        </p:nvSpPr>
        <p:spPr>
          <a:xfrm>
            <a:off x="1287162" y="2418963"/>
            <a:ext cx="4634923" cy="523220"/>
          </a:xfrm>
          <a:prstGeom prst="rect">
            <a:avLst/>
          </a:prstGeom>
          <a:noFill/>
        </p:spPr>
        <p:txBody>
          <a:bodyPr wrap="non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rPr>
              <a:t>Avoid “Copy and Paste” </a:t>
            </a:r>
          </a:p>
        </p:txBody>
      </p:sp>
      <p:sp>
        <p:nvSpPr>
          <p:cNvPr id="8" name="TextBox 7">
            <a:extLst>
              <a:ext uri="{FF2B5EF4-FFF2-40B4-BE49-F238E27FC236}">
                <a16:creationId xmlns:a16="http://schemas.microsoft.com/office/drawing/2014/main" id="{983E00B9-2E69-4C3A-85EC-36241FBAF7D5}"/>
              </a:ext>
            </a:extLst>
          </p:cNvPr>
          <p:cNvSpPr txBox="1"/>
          <p:nvPr/>
        </p:nvSpPr>
        <p:spPr>
          <a:xfrm>
            <a:off x="1287162" y="3203782"/>
            <a:ext cx="7348487" cy="523220"/>
          </a:xfrm>
          <a:prstGeom prst="rect">
            <a:avLst/>
          </a:prstGeom>
          <a:noFill/>
        </p:spPr>
        <p:txBody>
          <a:bodyPr wrap="non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rPr>
              <a:t>Study Code Block-by-Block / Line-by-Line</a:t>
            </a:r>
          </a:p>
        </p:txBody>
      </p:sp>
      <p:sp>
        <p:nvSpPr>
          <p:cNvPr id="9" name="TextBox 8">
            <a:extLst>
              <a:ext uri="{FF2B5EF4-FFF2-40B4-BE49-F238E27FC236}">
                <a16:creationId xmlns:a16="http://schemas.microsoft.com/office/drawing/2014/main" id="{72CDE375-0181-454C-9F0A-A8D3CD5CEF8B}"/>
              </a:ext>
            </a:extLst>
          </p:cNvPr>
          <p:cNvSpPr txBox="1"/>
          <p:nvPr/>
        </p:nvSpPr>
        <p:spPr>
          <a:xfrm>
            <a:off x="1287162" y="3988601"/>
            <a:ext cx="5880264" cy="523220"/>
          </a:xfrm>
          <a:prstGeom prst="rect">
            <a:avLst/>
          </a:prstGeom>
          <a:noFill/>
        </p:spPr>
        <p:txBody>
          <a:bodyPr wrap="non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rPr>
              <a:t>Use the Internet to Find Answers</a:t>
            </a:r>
          </a:p>
        </p:txBody>
      </p:sp>
      <p:sp>
        <p:nvSpPr>
          <p:cNvPr id="10" name="TextBox 9">
            <a:extLst>
              <a:ext uri="{FF2B5EF4-FFF2-40B4-BE49-F238E27FC236}">
                <a16:creationId xmlns:a16="http://schemas.microsoft.com/office/drawing/2014/main" id="{E37D6076-18D3-4585-AAA3-1F4F2E84D145}"/>
              </a:ext>
            </a:extLst>
          </p:cNvPr>
          <p:cNvSpPr txBox="1"/>
          <p:nvPr/>
        </p:nvSpPr>
        <p:spPr>
          <a:xfrm>
            <a:off x="1287162" y="4773420"/>
            <a:ext cx="2704587" cy="523220"/>
          </a:xfrm>
          <a:prstGeom prst="rect">
            <a:avLst/>
          </a:prstGeom>
          <a:noFill/>
        </p:spPr>
        <p:txBody>
          <a:bodyPr wrap="non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rPr>
              <a:t>Ask for Help</a:t>
            </a:r>
          </a:p>
        </p:txBody>
      </p:sp>
      <p:sp>
        <p:nvSpPr>
          <p:cNvPr id="11" name="TextBox 10">
            <a:extLst>
              <a:ext uri="{FF2B5EF4-FFF2-40B4-BE49-F238E27FC236}">
                <a16:creationId xmlns:a16="http://schemas.microsoft.com/office/drawing/2014/main" id="{8F83BAB0-47A5-4A11-AEF3-5D9337D78F98}"/>
              </a:ext>
            </a:extLst>
          </p:cNvPr>
          <p:cNvSpPr txBox="1"/>
          <p:nvPr/>
        </p:nvSpPr>
        <p:spPr>
          <a:xfrm>
            <a:off x="1287161" y="5511191"/>
            <a:ext cx="10681061"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rPr>
              <a:t>Take Your Time</a:t>
            </a:r>
          </a:p>
        </p:txBody>
      </p:sp>
      <p:sp>
        <p:nvSpPr>
          <p:cNvPr id="12" name="TextBox 11">
            <a:extLst>
              <a:ext uri="{FF2B5EF4-FFF2-40B4-BE49-F238E27FC236}">
                <a16:creationId xmlns:a16="http://schemas.microsoft.com/office/drawing/2014/main" id="{095F6EAF-876B-4944-AE59-277B963164D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Valle, D.. (2016). How to learn a scripting language</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027155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rief History of Artificial Intelligence: What It Is, Where We Are, and Where We Are Going by [Michael Wooldridge]">
            <a:extLst>
              <a:ext uri="{FF2B5EF4-FFF2-40B4-BE49-F238E27FC236}">
                <a16:creationId xmlns:a16="http://schemas.microsoft.com/office/drawing/2014/main" id="{1BA2E76B-F723-4965-A1A5-68D2C5B684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1647" y="1047750"/>
            <a:ext cx="3086100" cy="47625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Picture 5" descr="Diagram, text&#10;&#10;Description automatically generated">
            <a:extLst>
              <a:ext uri="{FF2B5EF4-FFF2-40B4-BE49-F238E27FC236}">
                <a16:creationId xmlns:a16="http://schemas.microsoft.com/office/drawing/2014/main" id="{6706020F-E618-4544-8D79-F68CC71892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6444" y="1057275"/>
            <a:ext cx="3171825" cy="475297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550115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oject Jupyter - Wikipedia">
            <a:extLst>
              <a:ext uri="{FF2B5EF4-FFF2-40B4-BE49-F238E27FC236}">
                <a16:creationId xmlns:a16="http://schemas.microsoft.com/office/drawing/2014/main" id="{2E199D10-634D-4257-BA3C-C6BFAF6D0A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1999" y="1674108"/>
            <a:ext cx="3028001" cy="3509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3651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365127"/>
            <a:ext cx="12191999" cy="827416"/>
          </a:xfrm>
        </p:spPr>
        <p:txBody>
          <a:bodyPr>
            <a:normAutofit/>
          </a:bodyPr>
          <a:lstStyle/>
          <a:p>
            <a:pPr algn="ctr"/>
            <a:r>
              <a:rPr lang="en-US" sz="4000" dirty="0">
                <a:latin typeface="Palatino Linotype" panose="02040502050505030304" pitchFamily="18" charset="0"/>
                <a:cs typeface="Segoe UI Light" panose="020B0502040204020203" pitchFamily="34" charset="0"/>
              </a:rPr>
              <a:t> Variables</a:t>
            </a:r>
          </a:p>
        </p:txBody>
      </p:sp>
      <p:pic>
        <p:nvPicPr>
          <p:cNvPr id="7" name="Content Placeholder 3">
            <a:extLst>
              <a:ext uri="{FF2B5EF4-FFF2-40B4-BE49-F238E27FC236}">
                <a16:creationId xmlns:a16="http://schemas.microsoft.com/office/drawing/2014/main" id="{79EF0D20-244D-4570-B07B-49B241ECC7E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20331" y="1825625"/>
            <a:ext cx="4351338" cy="4351338"/>
          </a:xfrm>
          <a:solidFill>
            <a:schemeClr val="accent1">
              <a:lumMod val="20000"/>
              <a:lumOff val="80000"/>
            </a:schemeClr>
          </a:solidFill>
          <a:effectLst>
            <a:softEdge rad="0"/>
          </a:effectLst>
        </p:spPr>
      </p:pic>
    </p:spTree>
    <p:extLst>
      <p:ext uri="{BB962C8B-B14F-4D97-AF65-F5344CB8AC3E}">
        <p14:creationId xmlns:p14="http://schemas.microsoft.com/office/powerpoint/2010/main" val="337556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2850</TotalTime>
  <Words>1012</Words>
  <Application>Microsoft Office PowerPoint</Application>
  <PresentationFormat>Widescreen</PresentationFormat>
  <Paragraphs>66</Paragraphs>
  <Slides>17</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Courier New</vt:lpstr>
      <vt:lpstr>Palatino Linotype</vt:lpstr>
      <vt:lpstr>Times New Roman</vt:lpstr>
      <vt:lpstr>Wingdings</vt:lpstr>
      <vt:lpstr>Office Theme</vt:lpstr>
      <vt:lpstr>PowerPoint Presentation</vt:lpstr>
      <vt:lpstr>PowerPoint Presentation</vt:lpstr>
      <vt:lpstr>PowerPoint Presentation</vt:lpstr>
      <vt:lpstr>Today’s Agenda</vt:lpstr>
      <vt:lpstr>Audience</vt:lpstr>
      <vt:lpstr>Learning Strategies</vt:lpstr>
      <vt:lpstr>PowerPoint Presentation</vt:lpstr>
      <vt:lpstr>PowerPoint Presentation</vt:lpstr>
      <vt:lpstr> Variables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Architecture (Interpreted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310</cp:revision>
  <dcterms:created xsi:type="dcterms:W3CDTF">2020-06-14T19:48:25Z</dcterms:created>
  <dcterms:modified xsi:type="dcterms:W3CDTF">2022-08-17T17:44:44Z</dcterms:modified>
</cp:coreProperties>
</file>