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4" r:id="rId2"/>
    <p:sldId id="284" r:id="rId3"/>
    <p:sldId id="325" r:id="rId4"/>
    <p:sldId id="326" r:id="rId5"/>
    <p:sldId id="301" r:id="rId6"/>
    <p:sldId id="327" r:id="rId7"/>
    <p:sldId id="328" r:id="rId8"/>
    <p:sldId id="329" r:id="rId9"/>
    <p:sldId id="330" r:id="rId10"/>
    <p:sldId id="332" r:id="rId11"/>
    <p:sldId id="297" r:id="rId12"/>
    <p:sldId id="281" r:id="rId13"/>
    <p:sldId id="293" r:id="rId14"/>
    <p:sldId id="274" r:id="rId15"/>
    <p:sldId id="279" r:id="rId16"/>
    <p:sldId id="331" r:id="rId17"/>
    <p:sldId id="298" r:id="rId18"/>
    <p:sldId id="304"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35D"/>
    <a:srgbClr val="D2D3F1"/>
    <a:srgbClr val="5A5AA8"/>
    <a:srgbClr val="5EBB78"/>
    <a:srgbClr val="6E61BA"/>
    <a:srgbClr val="6D61CA"/>
    <a:srgbClr val="7970C9"/>
    <a:srgbClr val="6D6CCA"/>
    <a:srgbClr val="482DFF"/>
    <a:srgbClr val="306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16" autoAdjust="0"/>
    <p:restoredTop sz="95284" autoAdjust="0"/>
  </p:normalViewPr>
  <p:slideViewPr>
    <p:cSldViewPr snapToGrid="0" showGuides="1">
      <p:cViewPr varScale="1">
        <p:scale>
          <a:sx n="62" d="100"/>
          <a:sy n="62" d="100"/>
        </p:scale>
        <p:origin x="600"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Functions can (and usually do) return values</a:t>
            </a:r>
          </a:p>
          <a:p>
            <a:pPr lvl="1"/>
            <a:endParaRPr lang="en-US" dirty="0"/>
          </a:p>
          <a:p>
            <a:pPr marL="171450" indent="-171450">
              <a:buFont typeface="Courier New" panose="02070309020205020404" pitchFamily="49" charset="0"/>
              <a:buChar char="o"/>
            </a:pPr>
            <a:r>
              <a:rPr lang="en-US" dirty="0"/>
              <a:t>To specify the return values, use "</a:t>
            </a:r>
            <a:r>
              <a:rPr lang="en-US" dirty="0">
                <a:solidFill>
                  <a:srgbClr val="FF00FF"/>
                </a:solidFill>
              </a:rPr>
              <a:t>return</a:t>
            </a:r>
            <a:r>
              <a:rPr lang="en-US" dirty="0"/>
              <a:t>" followed by one or more values or variables</a:t>
            </a:r>
          </a:p>
          <a:p>
            <a:pPr marL="0" indent="0">
              <a:buNone/>
            </a:pPr>
            <a:r>
              <a:rPr lang="en-US" dirty="0"/>
              <a:t>	</a:t>
            </a:r>
            <a:r>
              <a:rPr lang="en-US" dirty="0">
                <a:solidFill>
                  <a:srgbClr val="FF00FF"/>
                </a:solidFill>
              </a:rPr>
              <a:t>return</a:t>
            </a:r>
            <a:r>
              <a:rPr lang="en-US" dirty="0"/>
              <a:t> </a:t>
            </a:r>
            <a:r>
              <a:rPr lang="en-US" dirty="0">
                <a:solidFill>
                  <a:srgbClr val="FFFF00"/>
                </a:solidFill>
              </a:rPr>
              <a:t>&lt;value1&gt;</a:t>
            </a:r>
            <a:r>
              <a:rPr lang="en-US" dirty="0"/>
              <a:t>,</a:t>
            </a:r>
            <a:r>
              <a:rPr lang="en-US" dirty="0">
                <a:solidFill>
                  <a:srgbClr val="FFFF00"/>
                </a:solidFill>
              </a:rPr>
              <a:t>&lt;value2&gt;</a:t>
            </a:r>
            <a:r>
              <a:rPr lang="en-US" dirty="0"/>
              <a:t>, </a:t>
            </a:r>
            <a:r>
              <a:rPr lang="en-US" dirty="0">
                <a:solidFill>
                  <a:srgbClr val="FFFF00"/>
                </a:solidFill>
              </a:rPr>
              <a:t>. . .</a:t>
            </a:r>
          </a:p>
          <a:p>
            <a:pPr lvl="1"/>
            <a:endParaRPr lang="en-US" dirty="0"/>
          </a:p>
          <a:p>
            <a:pPr marL="171450" indent="-171450">
              <a:buFont typeface="Courier New" panose="02070309020205020404" pitchFamily="49" charset="0"/>
              <a:buChar char="o"/>
            </a:pPr>
            <a:r>
              <a:rPr lang="en-US" dirty="0"/>
              <a:t>The returned value is usually assigned to a variable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br>
              <a:rPr lang="en-US" dirty="0"/>
            </a:br>
            <a:r>
              <a:rPr lang="en-US" dirty="0"/>
              <a:t>https://www.pinterest.com/pin/558024210062835602/</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Flowcharts and/or Pseudocode are your friends!</a:t>
            </a:r>
            <a:endParaRPr lang="en-US" sz="2400" dirty="0"/>
          </a:p>
          <a:p>
            <a:pPr marL="800100" lvl="1" indent="-342900">
              <a:buFont typeface="Arial" panose="020B0604020202020204" pitchFamily="34" charset="0"/>
              <a:buChar char="•"/>
            </a:pPr>
            <a:r>
              <a:rPr lang="en-US" sz="2400" dirty="0"/>
              <a:t>A picture is worth a thousand words.</a:t>
            </a:r>
          </a:p>
          <a:p>
            <a:pPr marL="800100" lvl="1" indent="-342900">
              <a:buFont typeface="Arial" panose="020B0604020202020204" pitchFamily="34" charset="0"/>
              <a:buChar char="•"/>
            </a:pPr>
            <a:r>
              <a:rPr lang="en-US" sz="2400" dirty="0"/>
              <a:t>Flowcharts and pseudocode are useful software design tools.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7493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830469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dirty="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92929"/>
                </a:solidFill>
                <a:effectLst/>
                <a:latin typeface="charter"/>
              </a:rPr>
              <a:t>In the previous slide, I indicated that an object is a particular instance of a class.  In technical terms, we say that objects are </a:t>
            </a:r>
            <a:r>
              <a:rPr lang="en-US" sz="1800" b="1" i="0" dirty="0">
                <a:solidFill>
                  <a:srgbClr val="292929"/>
                </a:solidFill>
                <a:effectLst/>
                <a:latin typeface="Charter"/>
              </a:rPr>
              <a:t>instantiated</a:t>
            </a:r>
            <a:r>
              <a:rPr lang="en-US" sz="1800" b="0" i="0" dirty="0">
                <a:solidFill>
                  <a:srgbClr val="292929"/>
                </a:solidFill>
                <a:effectLst/>
                <a:latin typeface="charter"/>
              </a:rPr>
              <a:t>.  That is, they are actual things you can manipulate in code.  Interestingly, we can create hierarchies of classes.  </a:t>
            </a:r>
            <a:r>
              <a:rPr lang="en-US" sz="2800" b="0" i="0" dirty="0">
                <a:solidFill>
                  <a:srgbClr val="212529"/>
                </a:solidFill>
                <a:effectLst/>
                <a:latin typeface="-apple-system"/>
              </a:rPr>
              <a:t>In Object-Oriented Programming, when a class derives from another class, it’s called </a:t>
            </a:r>
            <a:r>
              <a:rPr lang="en-US" sz="2800" b="1" i="0" dirty="0">
                <a:solidFill>
                  <a:srgbClr val="212529"/>
                </a:solidFill>
                <a:effectLst/>
                <a:latin typeface="-apple-system"/>
              </a:rPr>
              <a:t>inheritance</a:t>
            </a:r>
            <a:r>
              <a:rPr lang="en-US" sz="2800" b="0" i="0" dirty="0">
                <a:solidFill>
                  <a:srgbClr val="212529"/>
                </a:solidFill>
                <a:effectLst/>
                <a:latin typeface="-apple-system"/>
              </a:rPr>
              <a:t>.</a:t>
            </a:r>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function should perform a </a:t>
            </a:r>
            <a:r>
              <a:rPr lang="en-US" u="sng" dirty="0"/>
              <a:t>specific task</a:t>
            </a:r>
          </a:p>
          <a:p>
            <a:pPr lvl="1"/>
            <a:r>
              <a:rPr lang="en-US" dirty="0"/>
              <a:t>this allows our program to be "</a:t>
            </a:r>
            <a:r>
              <a:rPr lang="en-US" dirty="0">
                <a:solidFill>
                  <a:srgbClr val="FFFF00"/>
                </a:solidFill>
              </a:rPr>
              <a:t>modular</a:t>
            </a:r>
            <a:r>
              <a:rPr lang="en-US" dirty="0"/>
              <a:t>"</a:t>
            </a:r>
          </a:p>
          <a:p>
            <a:endParaRPr lang="en-US" dirty="0"/>
          </a:p>
          <a:p>
            <a:pPr marL="171450" indent="-171450">
              <a:buFont typeface="Arial" panose="020B0604020202020204" pitchFamily="34" charset="0"/>
              <a:buChar char="•"/>
            </a:pPr>
            <a:r>
              <a:rPr lang="en-US" dirty="0"/>
              <a:t>It can be </a:t>
            </a:r>
            <a:r>
              <a:rPr lang="en-US" dirty="0">
                <a:solidFill>
                  <a:srgbClr val="FFFF00"/>
                </a:solidFill>
              </a:rPr>
              <a:t>reused</a:t>
            </a:r>
          </a:p>
          <a:p>
            <a:pPr lvl="1"/>
            <a:r>
              <a:rPr lang="en-US" dirty="0"/>
              <a:t>avoids </a:t>
            </a:r>
            <a:r>
              <a:rPr lang="en-US" dirty="0">
                <a:solidFill>
                  <a:srgbClr val="FF00FF"/>
                </a:solidFill>
              </a:rPr>
              <a:t>repetition</a:t>
            </a:r>
            <a:endParaRPr lang="en-US" dirty="0"/>
          </a:p>
          <a:p>
            <a:pPr lvl="1"/>
            <a:r>
              <a:rPr lang="en-US" dirty="0"/>
              <a:t>increases </a:t>
            </a:r>
            <a:r>
              <a:rPr lang="en-US" dirty="0">
                <a:solidFill>
                  <a:srgbClr val="FF00FF"/>
                </a:solidFill>
              </a:rPr>
              <a:t>reliability</a:t>
            </a:r>
          </a:p>
          <a:p>
            <a:pPr lvl="1"/>
            <a:endParaRPr lang="en-US" dirty="0"/>
          </a:p>
          <a:p>
            <a:pPr marL="171450" indent="-171450">
              <a:buFont typeface="Arial" panose="020B0604020202020204" pitchFamily="34" charset="0"/>
              <a:buChar char="•"/>
            </a:pPr>
            <a:r>
              <a:rPr lang="en-US" dirty="0"/>
              <a:t>Easier </a:t>
            </a:r>
            <a:r>
              <a:rPr lang="en-US" dirty="0">
                <a:solidFill>
                  <a:srgbClr val="FFFF00"/>
                </a:solidFill>
              </a:rPr>
              <a:t>debugging</a:t>
            </a:r>
          </a:p>
          <a:p>
            <a:pPr lvl="1"/>
            <a:r>
              <a:rPr lang="en-US" dirty="0"/>
              <a:t>a function is easier to test and debug as it performs a single task</a:t>
            </a:r>
          </a:p>
          <a:p>
            <a:pPr lvl="1"/>
            <a:endParaRPr lang="en-US" dirty="0"/>
          </a:p>
          <a:p>
            <a:pPr marL="171450" indent="-171450">
              <a:buFont typeface="Arial" panose="020B0604020202020204" pitchFamily="34" charset="0"/>
              <a:buChar char="•"/>
            </a:pPr>
            <a:r>
              <a:rPr lang="en-US" dirty="0"/>
              <a:t>Avoiding </a:t>
            </a:r>
            <a:r>
              <a:rPr lang="en-US" dirty="0">
                <a:solidFill>
                  <a:srgbClr val="FFFF00"/>
                </a:solidFill>
              </a:rPr>
              <a:t>name collisions</a:t>
            </a:r>
          </a:p>
          <a:p>
            <a:pPr lvl="1"/>
            <a:r>
              <a:rPr lang="en-US" dirty="0"/>
              <a:t>variable "scope" allows us to </a:t>
            </a:r>
            <a:r>
              <a:rPr lang="en-US" dirty="0">
                <a:solidFill>
                  <a:srgbClr val="FFFF00"/>
                </a:solidFill>
              </a:rPr>
              <a:t>reuse</a:t>
            </a:r>
            <a:r>
              <a:rPr lang="en-US" dirty="0"/>
              <a:t> variable names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(same rules as variables)</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program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a:t>
            </a:r>
          </a:p>
          <a:p>
            <a:endParaRPr lang="en-US" dirty="0"/>
          </a:p>
          <a:p>
            <a:pPr marL="171450" indent="-171450">
              <a:buFont typeface="Courier New" panose="02070309020205020404" pitchFamily="49" charset="0"/>
              <a:buChar char="o"/>
            </a:pPr>
            <a:r>
              <a:rPr lang="en-US" dirty="0"/>
              <a:t>A function can be (and usually is!)  called many times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 parameters are input variables defined ("declared") in the function definition</a:t>
            </a:r>
          </a:p>
          <a:p>
            <a:pPr lvl="1"/>
            <a:endParaRPr lang="en-US" dirty="0"/>
          </a:p>
          <a:p>
            <a:pPr lvl="1"/>
            <a:r>
              <a:rPr lang="en-US" dirty="0"/>
              <a:t>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When calling a function, you must specify </a:t>
            </a:r>
            <a:r>
              <a:rPr lang="en-US" dirty="0">
                <a:solidFill>
                  <a:srgbClr val="FFFF00"/>
                </a:solidFill>
              </a:rPr>
              <a:t>arguments</a:t>
            </a:r>
            <a:r>
              <a:rPr lang="en-US" dirty="0"/>
              <a:t> for each required </a:t>
            </a:r>
            <a:r>
              <a:rPr lang="en-US" dirty="0">
                <a:solidFill>
                  <a:srgbClr val="FFFF00"/>
                </a:solidFill>
              </a:rPr>
              <a:t>parameter</a:t>
            </a:r>
          </a:p>
          <a:p>
            <a:endParaRPr lang="en-US" dirty="0"/>
          </a:p>
          <a:p>
            <a:pPr lvl="1"/>
            <a:r>
              <a:rPr lang="en-US" dirty="0"/>
              <a:t>Arguments are passed to parameters by </a:t>
            </a:r>
            <a:r>
              <a:rPr lang="en-US" dirty="0">
                <a:solidFill>
                  <a:schemeClr val="tx1"/>
                </a:solidFill>
              </a:rPr>
              <a:t>position </a:t>
            </a:r>
            <a:r>
              <a:rPr lang="en-US" dirty="0">
                <a:solidFill>
                  <a:srgbClr val="FFFF00"/>
                </a:solidFill>
              </a:rPr>
              <a:t>NOT</a:t>
            </a:r>
            <a:r>
              <a:rPr lang="en-US" dirty="0">
                <a:solidFill>
                  <a:schemeClr val="tx1"/>
                </a:solidFill>
              </a:rPr>
              <a:t> name!</a:t>
            </a:r>
          </a:p>
          <a:p>
            <a:pPr lvl="1"/>
            <a:r>
              <a:rPr lang="en-US" dirty="0">
                <a:solidFill>
                  <a:schemeClr val="tx1"/>
                </a:solidFill>
              </a:rPr>
              <a:t>We’ll cover a second way of calling functions in just a moment</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984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The 2 terms are often used interchangeably</a:t>
            </a:r>
          </a:p>
          <a:p>
            <a:pPr lvl="1"/>
            <a:r>
              <a:rPr lang="en-US" dirty="0"/>
              <a:t>Even the </a:t>
            </a:r>
            <a:r>
              <a:rPr lang="en-US" dirty="0">
                <a:solidFill>
                  <a:srgbClr val="FFFF00"/>
                </a:solidFill>
              </a:rPr>
              <a:t>textbook</a:t>
            </a:r>
            <a:r>
              <a:rPr lang="en-US" dirty="0"/>
              <a:t> is inconsistent!</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952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436904" y="5379437"/>
            <a:ext cx="10515600" cy="670560"/>
          </a:xfrm>
        </p:spPr>
        <p:txBody>
          <a:bodyPr/>
          <a:lstStyle/>
          <a:p>
            <a:r>
              <a:rPr lang="en-US" dirty="0">
                <a:latin typeface="Avenir" panose="02000503020000020003" pitchFamily="2" charset="0"/>
                <a:cs typeface="Segoe UI" panose="020B0502040204020203" pitchFamily="34" charset="0"/>
              </a:rPr>
              <a:t>Python Functions</a:t>
            </a:r>
          </a:p>
        </p:txBody>
      </p:sp>
      <p:pic>
        <p:nvPicPr>
          <p:cNvPr id="6" name="Graphic 5">
            <a:extLst>
              <a:ext uri="{FF2B5EF4-FFF2-40B4-BE49-F238E27FC236}">
                <a16:creationId xmlns:a16="http://schemas.microsoft.com/office/drawing/2014/main" id="{D035209F-C587-7FC6-E954-C27464E4EB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Logo&#10;&#10;Description automatically generated">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return &lt;value1&gt;,&lt;value2&gt;, . . .</a:t>
            </a:r>
          </a:p>
        </p:txBody>
      </p:sp>
      <p:sp>
        <p:nvSpPr>
          <p:cNvPr id="4" name="TextBox 3">
            <a:extLst>
              <a:ext uri="{FF2B5EF4-FFF2-40B4-BE49-F238E27FC236}">
                <a16:creationId xmlns:a16="http://schemas.microsoft.com/office/drawing/2014/main" id="{78960E0B-5C06-77AC-FED6-CDA019AED9AD}"/>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Returning Values</a:t>
            </a:r>
            <a:endParaRPr lang="en-US" sz="3600" b="1" dirty="0">
              <a:solidFill>
                <a:schemeClr val="bg2">
                  <a:lumMod val="25000"/>
                </a:schemeClr>
              </a:solidFill>
              <a:latin typeface="Avenir Heavy" panose="02000503020000020003" pitchFamily="2" charset="0"/>
            </a:endParaRP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.format(name))</a:t>
            </a:r>
          </a:p>
          <a:p>
            <a:r>
              <a:rPr lang="en-US" sz="2400" dirty="0">
                <a:solidFill>
                  <a:srgbClr val="007C00"/>
                </a:solidFill>
                <a:latin typeface="Consolas" panose="020B0609020204030204" pitchFamily="49" charset="0"/>
              </a:rPr>
              <a:t>	return True</a:t>
            </a:r>
          </a:p>
          <a:p>
            <a:endParaRPr lang="en-US" sz="2400" dirty="0">
              <a:solidFill>
                <a:srgbClr val="007C00"/>
              </a:solidFill>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a:t>
            </a:r>
            <a:r>
              <a:rPr lang="en-US" sz="2400" dirty="0">
                <a:solidFill>
                  <a:srgbClr val="BD62FF"/>
                </a:solidFill>
                <a:latin typeface="Consolas" panose="020B0609020204030204" pitchFamily="49" charset="0"/>
              </a:rPr>
              <a:t>=</a:t>
            </a:r>
            <a:r>
              <a:rPr lang="en-US" sz="2400" dirty="0">
                <a:solidFill>
                  <a:srgbClr val="FFC000"/>
                </a:solidFill>
                <a:latin typeface="Consolas" panose="020B0609020204030204" pitchFamily="49" charset="0"/>
              </a:rPr>
              <a:t> </a:t>
            </a:r>
            <a:r>
              <a:rPr lang="en-US" sz="2400" dirty="0">
                <a:latin typeface="Consolas" panose="020B0609020204030204" pitchFamily="49" charset="0"/>
              </a:rPr>
              <a:t>hello(myName)</a:t>
            </a:r>
          </a:p>
          <a:p>
            <a:r>
              <a:rPr lang="en-US" sz="2400" dirty="0">
                <a:solidFill>
                  <a:srgbClr val="007C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solidFill>
          <a:ln>
            <a:noFill/>
          </a:ln>
        </p:spPr>
        <p:txBody>
          <a:bodyPr wrap="square">
            <a:spAutoFit/>
          </a:bodyPr>
          <a:lstStyle/>
          <a:p>
            <a:r>
              <a:rPr lang="en-US" sz="2400" dirty="0">
                <a:latin typeface="Consolas" panose="020B0609020204030204" pitchFamily="49" charset="0"/>
              </a:rPr>
              <a:t>Name? Randy</a:t>
            </a:r>
          </a:p>
          <a:p>
            <a:r>
              <a:rPr lang="en-US" sz="2400" dirty="0">
                <a:latin typeface="Consolas" panose="020B0609020204030204" pitchFamily="49" charset="0"/>
              </a:rPr>
              <a:t>Hello Randy!</a:t>
            </a:r>
          </a:p>
          <a:p>
            <a:r>
              <a:rPr lang="en-US" sz="2400" dirty="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10" name="Picture 9" descr="A picture containing dark, gauge&#10;&#10;Description automatically generated">
            <a:extLst>
              <a:ext uri="{FF2B5EF4-FFF2-40B4-BE49-F238E27FC236}">
                <a16:creationId xmlns:a16="http://schemas.microsoft.com/office/drawing/2014/main" id="{73FA8EC0-0B6C-E6EB-0CB4-16072AA21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a:t>
            </a:r>
            <a:r>
              <a:rPr lang="en-US" sz="2400" dirty="0">
                <a:solidFill>
                  <a:srgbClr val="4D5EB6"/>
                </a:solidFill>
                <a:latin typeface="Consolas" panose="020B0609020204030204" pitchFamily="49" charset="0"/>
              </a:rPr>
              <a:t>format</a:t>
            </a:r>
            <a:r>
              <a:rPr lang="en-US" sz="2400" dirty="0">
                <a:latin typeface="Consolas" panose="020B0609020204030204" pitchFamily="49" charset="0"/>
              </a:rPr>
              <a:t>(name))</a:t>
            </a:r>
          </a:p>
          <a:p>
            <a:endParaRPr lang="en-US" sz="2400" dirty="0">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a:t>
            </a:r>
            <a:r>
              <a:rPr lang="en-US" sz="2400" dirty="0">
                <a:solidFill>
                  <a:srgbClr val="BA2020"/>
                </a:solidFill>
                <a:latin typeface="Consolas" panose="020B0609020204030204" pitchFamily="49" charset="0"/>
              </a:rPr>
              <a:t>'Name? '</a:t>
            </a:r>
            <a:r>
              <a:rPr lang="en-US" sz="2400" dirty="0">
                <a:latin typeface="Consolas" panose="020B0609020204030204" pitchFamily="49" charset="0"/>
              </a:rPr>
              <a:t>)</a:t>
            </a:r>
          </a:p>
          <a:p>
            <a:endParaRPr lang="en-US" sz="2400" dirty="0">
              <a:solidFill>
                <a:srgbClr val="FFC000"/>
              </a:solidFill>
              <a:latin typeface="Consolas" panose="020B0609020204030204" pitchFamily="49" charset="0"/>
            </a:endParaRPr>
          </a:p>
          <a:p>
            <a:r>
              <a:rPr lang="en-US" sz="2400" dirty="0">
                <a:solidFill>
                  <a:srgbClr val="698F91"/>
                </a:solidFill>
                <a:latin typeface="Consolas" panose="020B0609020204030204" pitchFamily="49" charset="0"/>
              </a:rPr>
              <a:t># Call by position</a:t>
            </a:r>
          </a:p>
          <a:p>
            <a:r>
              <a:rPr lang="en-US" sz="2400" dirty="0">
                <a:latin typeface="Consolas" panose="020B0609020204030204" pitchFamily="49" charset="0"/>
              </a:rPr>
              <a:t>hello(myName)</a:t>
            </a:r>
          </a:p>
          <a:p>
            <a:endParaRPr lang="en-US" sz="2400" dirty="0">
              <a:latin typeface="Consolas" panose="020B0609020204030204" pitchFamily="49" charset="0"/>
            </a:endParaRPr>
          </a:p>
          <a:p>
            <a:r>
              <a:rPr lang="en-US" sz="2400" dirty="0">
                <a:solidFill>
                  <a:srgbClr val="698F91"/>
                </a:solidFill>
                <a:latin typeface="Consolas" panose="020B0609020204030204" pitchFamily="49" charset="0"/>
              </a:rPr>
              <a:t># Call by keyword</a:t>
            </a:r>
          </a:p>
          <a:p>
            <a:r>
              <a:rPr lang="en-US" sz="2400" dirty="0">
                <a:latin typeface="Consolas" panose="020B0609020204030204" pitchFamily="49" charset="0"/>
              </a:rPr>
              <a:t>hello(name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myName)</a:t>
            </a:r>
          </a:p>
        </p:txBody>
      </p:sp>
      <p:sp>
        <p:nvSpPr>
          <p:cNvPr id="4" name="TextBox 3">
            <a:extLst>
              <a:ext uri="{FF2B5EF4-FFF2-40B4-BE49-F238E27FC236}">
                <a16:creationId xmlns:a16="http://schemas.microsoft.com/office/drawing/2014/main" id="{22704BC7-6FCC-4C57-AA4D-D71A548FD91A}"/>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Call by Position or Keyword</a:t>
            </a:r>
            <a:endParaRPr lang="en-US" sz="3600" b="1" dirty="0">
              <a:solidFill>
                <a:schemeClr val="bg2">
                  <a:lumMod val="25000"/>
                </a:schemeClr>
              </a:solidFill>
              <a:latin typeface="Avenir Heavy" panose="02000503020000020003" pitchFamily="2" charset="0"/>
            </a:endParaRPr>
          </a:p>
        </p:txBody>
      </p:sp>
      <p:pic>
        <p:nvPicPr>
          <p:cNvPr id="5" name="Picture 4" descr="A picture containing dark, gauge&#10;&#10;Description automatically generated">
            <a:extLst>
              <a:ext uri="{FF2B5EF4-FFF2-40B4-BE49-F238E27FC236}">
                <a16:creationId xmlns:a16="http://schemas.microsoft.com/office/drawing/2014/main" id="{FABCADEC-E214-2DA1-88C0-A90E0DEE3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55051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0" y="6550223"/>
            <a:ext cx="12192000" cy="307777"/>
          </a:xfrm>
          <a:prstGeom prst="rect">
            <a:avLst/>
          </a:prstGeom>
          <a:solidFill>
            <a:schemeClr val="bg1"/>
          </a:solidFill>
        </p:spPr>
        <p:txBody>
          <a:bodyPr wrap="square" rtlCol="0">
            <a:spAutoFit/>
          </a:bodyPr>
          <a:lstStyle/>
          <a:p>
            <a:pPr>
              <a:defRPr/>
            </a:pPr>
            <a:r>
              <a:rPr lang="en-US" sz="1400" dirty="0">
                <a:solidFill>
                  <a:schemeClr val="bg2">
                    <a:lumMod val="75000"/>
                  </a:schemeClr>
                </a:solidFill>
                <a:latin typeface="+mj-lt"/>
                <a:ea typeface="Verdana" panose="020B0604030504040204" pitchFamily="34" charset="0"/>
              </a:rPr>
              <a:t>Image Credit: </a:t>
            </a:r>
            <a:r>
              <a:rPr lang="en-US" sz="1400" dirty="0">
                <a:solidFill>
                  <a:schemeClr val="bg2">
                    <a:lumMod val="75000"/>
                  </a:schemeClr>
                </a:solidFill>
              </a:rPr>
              <a:t>https://www.pinterest.com/pin/558024210062835602/</a:t>
            </a:r>
            <a:endParaRPr lang="en-US" sz="1400" dirty="0">
              <a:solidFill>
                <a:schemeClr val="bg2">
                  <a:lumMod val="75000"/>
                </a:schemeClr>
              </a:solidFill>
              <a:latin typeface="+mj-lt"/>
            </a:endParaRPr>
          </a:p>
        </p:txBody>
      </p:sp>
      <p:pic>
        <p:nvPicPr>
          <p:cNvPr id="5" name="Picture 4" descr="A picture containing dark, gauge&#10;&#10;Description automatically generated">
            <a:extLst>
              <a:ext uri="{FF2B5EF4-FFF2-40B4-BE49-F238E27FC236}">
                <a16:creationId xmlns:a16="http://schemas.microsoft.com/office/drawing/2014/main" id="{47C94F79-35DD-30CD-E442-1D0600DED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698E5-8354-4A59-ABB7-0349000614A5}"/>
              </a:ext>
            </a:extLst>
          </p:cNvPr>
          <p:cNvSpPr txBox="1"/>
          <p:nvPr/>
        </p:nvSpPr>
        <p:spPr>
          <a:xfrm>
            <a:off x="1812470" y="556972"/>
            <a:ext cx="7995557" cy="1754326"/>
          </a:xfrm>
          <a:prstGeom prst="rect">
            <a:avLst/>
          </a:prstGeom>
          <a:noFill/>
        </p:spPr>
        <p:txBody>
          <a:bodyPr wrap="square" rtlCol="0">
            <a:spAutoFit/>
          </a:bodyPr>
          <a:lstStyle/>
          <a:p>
            <a:pPr algn="ctr"/>
            <a:r>
              <a:rPr lang="en-US" sz="3600" b="1" dirty="0">
                <a:solidFill>
                  <a:schemeClr val="bg2">
                    <a:lumMod val="25000"/>
                  </a:schemeClr>
                </a:solidFill>
                <a:effectLst/>
                <a:latin typeface="Avenir Heavy" panose="02000503020000020003" pitchFamily="2" charset="0"/>
                <a:cs typeface="Courier New" panose="02070309020205020404" pitchFamily="49" charset="0"/>
              </a:rPr>
              <a:t>Specification</a:t>
            </a:r>
          </a:p>
          <a:p>
            <a:pPr algn="ctr"/>
            <a:endParaRPr lang="en-US" sz="2400" b="0" i="0" dirty="0">
              <a:solidFill>
                <a:srgbClr val="000000"/>
              </a:solidFill>
              <a:effectLst/>
              <a:latin typeface="Consolas" panose="020B0609020204030204" pitchFamily="49" charset="0"/>
              <a:cs typeface="Courier New" panose="02070309020205020404" pitchFamily="49" charset="0"/>
            </a:endParaRPr>
          </a:p>
          <a:p>
            <a:pPr algn="ctr"/>
            <a:r>
              <a:rPr lang="en-US" sz="2400" dirty="0">
                <a:solidFill>
                  <a:srgbClr val="000000"/>
                </a:solidFill>
                <a:effectLst/>
                <a:latin typeface="Avenir" panose="02000503020000020003" pitchFamily="2" charset="0"/>
                <a:cs typeface="Courier New" panose="02070309020205020404" pitchFamily="49" charset="0"/>
              </a:rPr>
              <a:t>The </a:t>
            </a:r>
            <a:r>
              <a:rPr lang="en-US" sz="2400" dirty="0">
                <a:solidFill>
                  <a:srgbClr val="5A5AA8"/>
                </a:solidFill>
                <a:effectLst/>
                <a:latin typeface="Consolas" panose="020B0609020204030204" pitchFamily="49" charset="0"/>
                <a:cs typeface="Consolas" panose="020B0609020204030204" pitchFamily="49" charset="0"/>
              </a:rPr>
              <a:t>multiply()</a:t>
            </a:r>
            <a:r>
              <a:rPr lang="en-US" sz="2400" dirty="0">
                <a:solidFill>
                  <a:srgbClr val="5A5AA8"/>
                </a:solidFill>
                <a:effectLst/>
                <a:latin typeface="Avenir" panose="02000503020000020003" pitchFamily="2" charset="0"/>
                <a:cs typeface="Courier New" panose="02070309020205020404" pitchFamily="49" charset="0"/>
              </a:rPr>
              <a:t> </a:t>
            </a:r>
            <a:r>
              <a:rPr lang="en-US" sz="2400" dirty="0">
                <a:solidFill>
                  <a:srgbClr val="000000"/>
                </a:solidFill>
                <a:effectLst/>
                <a:latin typeface="Avenir" panose="02000503020000020003" pitchFamily="2" charset="0"/>
                <a:cs typeface="Courier New" panose="02070309020205020404" pitchFamily="49" charset="0"/>
              </a:rPr>
              <a:t>function takes two arguments </a:t>
            </a:r>
          </a:p>
          <a:p>
            <a:pPr algn="ctr"/>
            <a:r>
              <a:rPr lang="en-US" sz="2400" dirty="0">
                <a:solidFill>
                  <a:srgbClr val="000000"/>
                </a:solidFill>
                <a:effectLst/>
                <a:latin typeface="Consolas" panose="020B0609020204030204" pitchFamily="49" charset="0"/>
                <a:cs typeface="Consolas" panose="020B0609020204030204" pitchFamily="49" charset="0"/>
              </a:rPr>
              <a:t>(arg_1, arg_2)</a:t>
            </a:r>
            <a:r>
              <a:rPr lang="en-US" sz="2400" dirty="0">
                <a:solidFill>
                  <a:srgbClr val="000000"/>
                </a:solidFill>
                <a:effectLst/>
                <a:latin typeface="Avenir" panose="02000503020000020003" pitchFamily="2" charset="0"/>
                <a:cs typeface="Courier New" panose="02070309020205020404" pitchFamily="49" charset="0"/>
              </a:rPr>
              <a:t>, multiplies them, and returns the result.</a:t>
            </a:r>
          </a:p>
        </p:txBody>
      </p:sp>
      <p:pic>
        <p:nvPicPr>
          <p:cNvPr id="4" name="Picture 3">
            <a:extLst>
              <a:ext uri="{FF2B5EF4-FFF2-40B4-BE49-F238E27FC236}">
                <a16:creationId xmlns:a16="http://schemas.microsoft.com/office/drawing/2014/main" id="{A8933D68-98AC-47F5-9FFC-512B6F2F59EC}"/>
              </a:ext>
            </a:extLst>
          </p:cNvPr>
          <p:cNvPicPr>
            <a:picLocks noChangeAspect="1"/>
          </p:cNvPicPr>
          <p:nvPr/>
        </p:nvPicPr>
        <p:blipFill>
          <a:blip r:embed="rId3"/>
          <a:stretch>
            <a:fillRect/>
          </a:stretch>
        </p:blipFill>
        <p:spPr>
          <a:xfrm>
            <a:off x="470004" y="5020519"/>
            <a:ext cx="11560631" cy="1280509"/>
          </a:xfrm>
          <a:prstGeom prst="rect">
            <a:avLst/>
          </a:prstGeom>
        </p:spPr>
      </p:pic>
      <p:sp>
        <p:nvSpPr>
          <p:cNvPr id="3" name="TextBox 2">
            <a:extLst>
              <a:ext uri="{FF2B5EF4-FFF2-40B4-BE49-F238E27FC236}">
                <a16:creationId xmlns:a16="http://schemas.microsoft.com/office/drawing/2014/main" id="{47BAE984-51CD-B104-D209-59934E44EA8A}"/>
              </a:ext>
            </a:extLst>
          </p:cNvPr>
          <p:cNvSpPr txBox="1"/>
          <p:nvPr/>
        </p:nvSpPr>
        <p:spPr>
          <a:xfrm>
            <a:off x="470006" y="2619075"/>
            <a:ext cx="11560630"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1600" dirty="0">
                <a:solidFill>
                  <a:srgbClr val="007C00"/>
                </a:solidFill>
                <a:latin typeface="Consolas" panose="020B0609020204030204" pitchFamily="49" charset="0"/>
              </a:rPr>
              <a:t>def</a:t>
            </a:r>
            <a:r>
              <a:rPr lang="en-US" sz="1600" dirty="0">
                <a:solidFill>
                  <a:srgbClr val="FF00FF"/>
                </a:solidFill>
                <a:latin typeface="Consolas" panose="020B0609020204030204" pitchFamily="49" charset="0"/>
              </a:rPr>
              <a:t> </a:t>
            </a:r>
            <a:r>
              <a:rPr lang="en-US" sz="1600" dirty="0">
                <a:solidFill>
                  <a:srgbClr val="482DFF"/>
                </a:solidFill>
                <a:latin typeface="Consolas" panose="020B0609020204030204" pitchFamily="49" charset="0"/>
              </a:rPr>
              <a:t>multiply</a:t>
            </a:r>
            <a:r>
              <a:rPr lang="en-US" sz="1600" dirty="0">
                <a:latin typeface="Consolas" panose="020B0609020204030204" pitchFamily="49" charset="0"/>
              </a:rPr>
              <a:t>(arg_1, arg_2):</a:t>
            </a:r>
          </a:p>
          <a:p>
            <a:r>
              <a:rPr lang="en-US" sz="1600" dirty="0">
                <a:latin typeface="Consolas" panose="020B0609020204030204" pitchFamily="49" charset="0"/>
              </a:rPr>
              <a:t>    </a:t>
            </a:r>
            <a:r>
              <a:rPr lang="en-US" sz="1600" dirty="0">
                <a:solidFill>
                  <a:srgbClr val="BA2020"/>
                </a:solidFill>
                <a:latin typeface="Avenir Medium" panose="02000503020000020003" pitchFamily="2" charset="0"/>
              </a:rPr>
              <a:t>’ ’ ’</a:t>
            </a:r>
            <a:r>
              <a:rPr lang="en-US" sz="1600" i="1" dirty="0">
                <a:solidFill>
                  <a:srgbClr val="BA2020"/>
                </a:solidFill>
                <a:latin typeface="Consolas" panose="020B0609020204030204" pitchFamily="49" charset="0"/>
                <a:cs typeface="Consolas" panose="020B0609020204030204" pitchFamily="49" charset="0"/>
              </a:rPr>
              <a:t>This function takes two arguments (arg_1, arg2), multiplies them, and returns the result.</a:t>
            </a:r>
          </a:p>
          <a:p>
            <a:r>
              <a:rPr lang="en-US" sz="1600" dirty="0">
                <a:solidFill>
                  <a:srgbClr val="BA2020"/>
                </a:solidFill>
                <a:latin typeface="Avenir Medium" panose="02000503020000020003" pitchFamily="2" charset="0"/>
              </a:rPr>
              <a:t>        ’ ‘ ’</a:t>
            </a:r>
            <a:endParaRPr lang="en-US" sz="1600" dirty="0">
              <a:latin typeface="Consolas" panose="020B0609020204030204" pitchFamily="49" charset="0"/>
            </a:endParaRPr>
          </a:p>
          <a:p>
            <a:r>
              <a:rPr lang="en-US" sz="1600" dirty="0">
                <a:solidFill>
                  <a:srgbClr val="007C00"/>
                </a:solidFill>
                <a:latin typeface="Consolas" panose="020B0609020204030204" pitchFamily="49" charset="0"/>
              </a:rPr>
              <a:t>    return</a:t>
            </a:r>
            <a:r>
              <a:rPr lang="en-US" sz="1600" dirty="0">
                <a:latin typeface="Consolas" panose="020B0609020204030204" pitchFamily="49" charset="0"/>
              </a:rPr>
              <a:t>(arg_1 * arg_2)</a:t>
            </a:r>
          </a:p>
          <a:p>
            <a:endParaRPr lang="en-US" sz="1600" dirty="0">
              <a:solidFill>
                <a:srgbClr val="FFC000"/>
              </a:solidFill>
              <a:latin typeface="Consolas" panose="020B0609020204030204" pitchFamily="49" charset="0"/>
            </a:endParaRPr>
          </a:p>
          <a:p>
            <a:r>
              <a:rPr lang="en-US" sz="1600" i="1" dirty="0">
                <a:solidFill>
                  <a:srgbClr val="698F91"/>
                </a:solidFill>
                <a:latin typeface="Consolas" panose="020B0609020204030204" pitchFamily="49" charset="0"/>
                <a:cs typeface="Consolas" panose="020B0609020204030204" pitchFamily="49" charset="0"/>
              </a:rPr>
              <a:t># end multiply()</a:t>
            </a:r>
          </a:p>
        </p:txBody>
      </p:sp>
      <p:sp>
        <p:nvSpPr>
          <p:cNvPr id="5" name="TextBox 4">
            <a:extLst>
              <a:ext uri="{FF2B5EF4-FFF2-40B4-BE49-F238E27FC236}">
                <a16:creationId xmlns:a16="http://schemas.microsoft.com/office/drawing/2014/main" id="{6DCE841E-5D74-D59C-F3B8-2DC5C1E8BAB4}"/>
              </a:ext>
            </a:extLst>
          </p:cNvPr>
          <p:cNvSpPr txBox="1"/>
          <p:nvPr/>
        </p:nvSpPr>
        <p:spPr>
          <a:xfrm>
            <a:off x="470006" y="4511901"/>
            <a:ext cx="11560630" cy="338554"/>
          </a:xfrm>
          <a:prstGeom prst="rect">
            <a:avLst/>
          </a:prstGeom>
          <a:solidFill>
            <a:schemeClr val="bg1">
              <a:lumMod val="95000"/>
            </a:schemeClr>
          </a:solidFill>
          <a:ln>
            <a:solidFill>
              <a:schemeClr val="bg1">
                <a:lumMod val="85000"/>
              </a:schemeClr>
            </a:solidFill>
          </a:ln>
        </p:spPr>
        <p:txBody>
          <a:bodyPr wrap="square">
            <a:spAutoFit/>
          </a:bodyPr>
          <a:lstStyle/>
          <a:p>
            <a:r>
              <a:rPr lang="en-US" sz="1600" dirty="0">
                <a:latin typeface="Consolas" panose="020B0609020204030204" pitchFamily="49" charset="0"/>
                <a:cs typeface="Consolas" panose="020B0609020204030204" pitchFamily="49" charset="0"/>
              </a:rPr>
              <a:t>help(multiply)</a:t>
            </a:r>
          </a:p>
        </p:txBody>
      </p:sp>
      <p:pic>
        <p:nvPicPr>
          <p:cNvPr id="7" name="Picture 6" descr="A picture containing dark, gauge&#10;&#10;Description automatically generated">
            <a:extLst>
              <a:ext uri="{FF2B5EF4-FFF2-40B4-BE49-F238E27FC236}">
                <a16:creationId xmlns:a16="http://schemas.microsoft.com/office/drawing/2014/main" id="{49C8AD2F-E589-606E-1D72-D210295BB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477-2F27-43DA-A448-3AE11C8CB1B0}"/>
              </a:ext>
            </a:extLst>
          </p:cNvPr>
          <p:cNvSpPr>
            <a:spLocks noGrp="1"/>
          </p:cNvSpPr>
          <p:nvPr>
            <p:ph type="title"/>
          </p:nvPr>
        </p:nvSpPr>
        <p:spPr>
          <a:xfrm>
            <a:off x="0" y="36949"/>
            <a:ext cx="12192000" cy="1325563"/>
          </a:xfrm>
        </p:spPr>
        <p:txBody>
          <a:bodyPr anchor="ctr">
            <a:normAutofit/>
          </a:bodyPr>
          <a:lstStyle/>
          <a:p>
            <a:pPr algn="ctr"/>
            <a:r>
              <a:rPr lang="en-US" sz="4000" dirty="0">
                <a:solidFill>
                  <a:schemeClr val="tx1">
                    <a:lumMod val="75000"/>
                    <a:lumOff val="25000"/>
                  </a:schemeClr>
                </a:solidFill>
                <a:latin typeface="Avenir Heavy"/>
              </a:rPr>
              <a:t>Flowcharts and Pseudocode</a:t>
            </a:r>
          </a:p>
        </p:txBody>
      </p:sp>
      <p:grpSp>
        <p:nvGrpSpPr>
          <p:cNvPr id="58" name="Group 57">
            <a:extLst>
              <a:ext uri="{FF2B5EF4-FFF2-40B4-BE49-F238E27FC236}">
                <a16:creationId xmlns:a16="http://schemas.microsoft.com/office/drawing/2014/main" id="{628B0EC7-8708-11D0-F586-64B8BC792616}"/>
              </a:ext>
            </a:extLst>
          </p:cNvPr>
          <p:cNvGrpSpPr/>
          <p:nvPr/>
        </p:nvGrpSpPr>
        <p:grpSpPr>
          <a:xfrm>
            <a:off x="3966057" y="1133333"/>
            <a:ext cx="4797043" cy="5391952"/>
            <a:chOff x="4222089" y="1169909"/>
            <a:chExt cx="4797043" cy="5391952"/>
          </a:xfrm>
        </p:grpSpPr>
        <p:cxnSp>
          <p:nvCxnSpPr>
            <p:cNvPr id="49" name="Straight Connector 48">
              <a:extLst>
                <a:ext uri="{FF2B5EF4-FFF2-40B4-BE49-F238E27FC236}">
                  <a16:creationId xmlns:a16="http://schemas.microsoft.com/office/drawing/2014/main" id="{7D5A9692-74A7-0EC0-385A-F48B2C27D4C5}"/>
                </a:ext>
              </a:extLst>
            </p:cNvPr>
            <p:cNvCxnSpPr>
              <a:cxnSpLocks/>
            </p:cNvCxnSpPr>
            <p:nvPr/>
          </p:nvCxnSpPr>
          <p:spPr>
            <a:xfrm>
              <a:off x="8128734" y="1668578"/>
              <a:ext cx="0" cy="1712319"/>
            </a:xfrm>
            <a:prstGeom prst="line">
              <a:avLst/>
            </a:prstGeom>
            <a:ln w="28575">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EC34E9-B547-D51A-7BC9-4F3A00D9BF5F}"/>
                </a:ext>
              </a:extLst>
            </p:cNvPr>
            <p:cNvCxnSpPr>
              <a:cxnSpLocks/>
            </p:cNvCxnSpPr>
            <p:nvPr/>
          </p:nvCxnSpPr>
          <p:spPr>
            <a:xfrm>
              <a:off x="5998464" y="4860152"/>
              <a:ext cx="2122337" cy="0"/>
            </a:xfrm>
            <a:prstGeom prst="line">
              <a:avLst/>
            </a:prstGeom>
            <a:ln w="25400">
              <a:solidFill>
                <a:srgbClr val="30335D"/>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88AE685E-E8E2-DE99-9C69-E977376F985B}"/>
                </a:ext>
              </a:extLst>
            </p:cNvPr>
            <p:cNvSpPr/>
            <p:nvPr/>
          </p:nvSpPr>
          <p:spPr>
            <a:xfrm>
              <a:off x="4499602" y="1823017"/>
              <a:ext cx="1937774" cy="630716"/>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970AA77-0A5F-4A6B-FBDB-E379F5355FE4}"/>
                </a:ext>
              </a:extLst>
            </p:cNvPr>
            <p:cNvSpPr txBox="1"/>
            <p:nvPr/>
          </p:nvSpPr>
          <p:spPr>
            <a:xfrm>
              <a:off x="4499601" y="1887025"/>
              <a:ext cx="1937774" cy="523220"/>
            </a:xfrm>
            <a:prstGeom prst="rect">
              <a:avLst/>
            </a:prstGeom>
            <a:noFill/>
            <a:ln>
              <a:noFill/>
            </a:ln>
          </p:spPr>
          <p:txBody>
            <a:bodyPr wrap="square" rtlCol="0">
              <a:spAutoFit/>
            </a:bodyPr>
            <a:lstStyle/>
            <a:p>
              <a:pPr algn="ctr"/>
              <a:r>
                <a:rPr lang="en-US" sz="1400" dirty="0">
                  <a:latin typeface="Avenir" panose="02000503020000020003" pitchFamily="2" charset="0"/>
                </a:rPr>
                <a:t>Read input from </a:t>
              </a:r>
            </a:p>
            <a:p>
              <a:pPr algn="ctr"/>
              <a:r>
                <a:rPr lang="en-US" sz="1400" dirty="0">
                  <a:latin typeface="Avenir" panose="02000503020000020003" pitchFamily="2" charset="0"/>
                </a:rPr>
                <a:t>pin 13 Arduino</a:t>
              </a:r>
            </a:p>
          </p:txBody>
        </p:sp>
        <p:sp>
          <p:nvSpPr>
            <p:cNvPr id="6" name="Rounded Rectangle 5">
              <a:extLst>
                <a:ext uri="{FF2B5EF4-FFF2-40B4-BE49-F238E27FC236}">
                  <a16:creationId xmlns:a16="http://schemas.microsoft.com/office/drawing/2014/main" id="{E78920A2-3C52-A093-8F9A-7C36926E9C7D}"/>
                </a:ext>
              </a:extLst>
            </p:cNvPr>
            <p:cNvSpPr/>
            <p:nvPr/>
          </p:nvSpPr>
          <p:spPr>
            <a:xfrm>
              <a:off x="4500271" y="3543131"/>
              <a:ext cx="1937775" cy="830997"/>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704B6F-4E5D-0B19-AB99-2014B7889D8D}"/>
                </a:ext>
              </a:extLst>
            </p:cNvPr>
            <p:cNvSpPr txBox="1"/>
            <p:nvPr/>
          </p:nvSpPr>
          <p:spPr>
            <a:xfrm>
              <a:off x="4222089" y="3591936"/>
              <a:ext cx="2486416" cy="738664"/>
            </a:xfrm>
            <a:prstGeom prst="rect">
              <a:avLst/>
            </a:prstGeom>
            <a:noFill/>
            <a:ln>
              <a:noFill/>
            </a:ln>
          </p:spPr>
          <p:txBody>
            <a:bodyPr wrap="square" rtlCol="0">
              <a:spAutoFit/>
            </a:bodyPr>
            <a:lstStyle/>
            <a:p>
              <a:pPr algn="ctr"/>
              <a:r>
                <a:rPr lang="en-US" sz="1400" dirty="0">
                  <a:latin typeface="Avenir" panose="02000503020000020003" pitchFamily="2" charset="0"/>
                </a:rPr>
                <a:t>Capture the image</a:t>
              </a:r>
            </a:p>
            <a:p>
              <a:pPr algn="ctr"/>
              <a:r>
                <a:rPr lang="en-US" sz="1400" dirty="0">
                  <a:latin typeface="Avenir" panose="02000503020000020003" pitchFamily="2" charset="0"/>
                </a:rPr>
                <a:t>Get a confirmation </a:t>
              </a:r>
            </a:p>
            <a:p>
              <a:pPr algn="ctr"/>
              <a:r>
                <a:rPr lang="en-US" sz="1400" dirty="0">
                  <a:latin typeface="Avenir" panose="02000503020000020003" pitchFamily="2" charset="0"/>
                </a:rPr>
                <a:t>from user</a:t>
              </a:r>
            </a:p>
          </p:txBody>
        </p:sp>
        <p:sp>
          <p:nvSpPr>
            <p:cNvPr id="8" name="Rounded Rectangle 7">
              <a:extLst>
                <a:ext uri="{FF2B5EF4-FFF2-40B4-BE49-F238E27FC236}">
                  <a16:creationId xmlns:a16="http://schemas.microsoft.com/office/drawing/2014/main" id="{D1FCDD96-A6E9-BAFF-479E-B2AEF81E9074}"/>
                </a:ext>
              </a:extLst>
            </p:cNvPr>
            <p:cNvSpPr/>
            <p:nvPr/>
          </p:nvSpPr>
          <p:spPr>
            <a:xfrm>
              <a:off x="7193380" y="3317480"/>
              <a:ext cx="1728217" cy="841028"/>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18D8449-316C-D0DD-39A9-8168907A7AF1}"/>
                </a:ext>
              </a:extLst>
            </p:cNvPr>
            <p:cNvSpPr txBox="1"/>
            <p:nvPr/>
          </p:nvSpPr>
          <p:spPr>
            <a:xfrm>
              <a:off x="7081358" y="3378440"/>
              <a:ext cx="1937774" cy="954107"/>
            </a:xfrm>
            <a:prstGeom prst="rect">
              <a:avLst/>
            </a:prstGeom>
            <a:noFill/>
            <a:ln>
              <a:noFill/>
            </a:ln>
          </p:spPr>
          <p:txBody>
            <a:bodyPr wrap="square" rtlCol="0">
              <a:spAutoFit/>
            </a:bodyPr>
            <a:lstStyle/>
            <a:p>
              <a:pPr algn="ctr"/>
              <a:r>
                <a:rPr lang="en-US" sz="1400" dirty="0">
                  <a:latin typeface="Avenir" panose="02000503020000020003" pitchFamily="2" charset="0"/>
                </a:rPr>
                <a:t>Send HIGH output </a:t>
              </a:r>
            </a:p>
            <a:p>
              <a:pPr algn="ctr"/>
              <a:r>
                <a:rPr lang="en-US" sz="1400" dirty="0">
                  <a:latin typeface="Avenir" panose="02000503020000020003" pitchFamily="2" charset="0"/>
                </a:rPr>
                <a:t>to pin 11 Arduino</a:t>
              </a:r>
            </a:p>
            <a:p>
              <a:pPr algn="ctr"/>
              <a:r>
                <a:rPr lang="en-US" sz="1400" dirty="0">
                  <a:latin typeface="Avenir" panose="02000503020000020003" pitchFamily="2" charset="0"/>
                </a:rPr>
                <a:t>Delete the image</a:t>
              </a:r>
            </a:p>
            <a:p>
              <a:pPr algn="ctr"/>
              <a:endParaRPr lang="en-US" sz="1400" dirty="0">
                <a:latin typeface="Avenir" panose="02000503020000020003" pitchFamily="2" charset="0"/>
              </a:endParaRPr>
            </a:p>
          </p:txBody>
        </p:sp>
        <p:sp>
          <p:nvSpPr>
            <p:cNvPr id="10" name="Rounded Rectangle 9">
              <a:extLst>
                <a:ext uri="{FF2B5EF4-FFF2-40B4-BE49-F238E27FC236}">
                  <a16:creationId xmlns:a16="http://schemas.microsoft.com/office/drawing/2014/main" id="{E8A3320B-9EAB-36DA-C0CE-74113D1CD958}"/>
                </a:ext>
              </a:extLst>
            </p:cNvPr>
            <p:cNvSpPr/>
            <p:nvPr/>
          </p:nvSpPr>
          <p:spPr>
            <a:xfrm>
              <a:off x="5047488" y="1169909"/>
              <a:ext cx="795528" cy="450751"/>
            </a:xfrm>
            <a:prstGeom prst="roundRect">
              <a:avLst>
                <a:gd name="adj" fmla="val 50000"/>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0094E26-933B-7A97-1D85-0ABC52548F93}"/>
                </a:ext>
              </a:extLst>
            </p:cNvPr>
            <p:cNvSpPr txBox="1"/>
            <p:nvPr/>
          </p:nvSpPr>
          <p:spPr>
            <a:xfrm>
              <a:off x="4892039" y="1222778"/>
              <a:ext cx="1106425" cy="307777"/>
            </a:xfrm>
            <a:prstGeom prst="rect">
              <a:avLst/>
            </a:prstGeom>
            <a:noFill/>
            <a:ln>
              <a:noFill/>
            </a:ln>
          </p:spPr>
          <p:txBody>
            <a:bodyPr wrap="square" rtlCol="0">
              <a:spAutoFit/>
            </a:bodyPr>
            <a:lstStyle/>
            <a:p>
              <a:pPr algn="ctr"/>
              <a:r>
                <a:rPr lang="en-US" sz="1400" dirty="0">
                  <a:latin typeface="Avenir" panose="02000503020000020003" pitchFamily="2" charset="0"/>
                </a:rPr>
                <a:t>Start</a:t>
              </a:r>
            </a:p>
          </p:txBody>
        </p:sp>
        <p:sp>
          <p:nvSpPr>
            <p:cNvPr id="12" name="Rounded Rectangle 11">
              <a:extLst>
                <a:ext uri="{FF2B5EF4-FFF2-40B4-BE49-F238E27FC236}">
                  <a16:creationId xmlns:a16="http://schemas.microsoft.com/office/drawing/2014/main" id="{838703AF-ACE8-5736-E74C-80B81531EE4A}"/>
                </a:ext>
              </a:extLst>
            </p:cNvPr>
            <p:cNvSpPr/>
            <p:nvPr/>
          </p:nvSpPr>
          <p:spPr>
            <a:xfrm>
              <a:off x="5060492" y="6111110"/>
              <a:ext cx="749809" cy="450751"/>
            </a:xfrm>
            <a:prstGeom prst="roundRect">
              <a:avLst>
                <a:gd name="adj" fmla="val 50000"/>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688490-3A32-15E7-4742-3973A0007F1F}"/>
                </a:ext>
              </a:extLst>
            </p:cNvPr>
            <p:cNvSpPr txBox="1"/>
            <p:nvPr/>
          </p:nvSpPr>
          <p:spPr>
            <a:xfrm>
              <a:off x="4892039" y="6163979"/>
              <a:ext cx="1106425" cy="307777"/>
            </a:xfrm>
            <a:prstGeom prst="rect">
              <a:avLst/>
            </a:prstGeom>
            <a:noFill/>
            <a:ln>
              <a:noFill/>
            </a:ln>
          </p:spPr>
          <p:txBody>
            <a:bodyPr wrap="square" rtlCol="0">
              <a:spAutoFit/>
            </a:bodyPr>
            <a:lstStyle/>
            <a:p>
              <a:pPr algn="ctr"/>
              <a:r>
                <a:rPr lang="en-US" sz="1400" dirty="0">
                  <a:latin typeface="Avenir" panose="02000503020000020003" pitchFamily="2" charset="0"/>
                </a:rPr>
                <a:t>End</a:t>
              </a:r>
            </a:p>
          </p:txBody>
        </p:sp>
        <p:sp>
          <p:nvSpPr>
            <p:cNvPr id="14" name="Rounded Rectangle 13">
              <a:extLst>
                <a:ext uri="{FF2B5EF4-FFF2-40B4-BE49-F238E27FC236}">
                  <a16:creationId xmlns:a16="http://schemas.microsoft.com/office/drawing/2014/main" id="{1C95024C-E684-CD7B-1218-59AD7F51ACCC}"/>
                </a:ext>
              </a:extLst>
            </p:cNvPr>
            <p:cNvSpPr/>
            <p:nvPr/>
          </p:nvSpPr>
          <p:spPr>
            <a:xfrm>
              <a:off x="4499602" y="5352614"/>
              <a:ext cx="1937775" cy="621388"/>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5D747BC-451F-40B4-63D2-408A274D2362}"/>
                </a:ext>
              </a:extLst>
            </p:cNvPr>
            <p:cNvSpPr txBox="1"/>
            <p:nvPr/>
          </p:nvSpPr>
          <p:spPr>
            <a:xfrm>
              <a:off x="4499601" y="5398371"/>
              <a:ext cx="1937775" cy="523220"/>
            </a:xfrm>
            <a:prstGeom prst="rect">
              <a:avLst/>
            </a:prstGeom>
            <a:noFill/>
            <a:ln>
              <a:noFill/>
            </a:ln>
          </p:spPr>
          <p:txBody>
            <a:bodyPr wrap="square" rtlCol="0">
              <a:spAutoFit/>
            </a:bodyPr>
            <a:lstStyle/>
            <a:p>
              <a:pPr algn="ctr"/>
              <a:r>
                <a:rPr lang="en-US" sz="1400" dirty="0">
                  <a:latin typeface="Avenir" panose="02000503020000020003" pitchFamily="2" charset="0"/>
                </a:rPr>
                <a:t>Send output to </a:t>
              </a:r>
            </a:p>
            <a:p>
              <a:pPr algn="ctr"/>
              <a:r>
                <a:rPr lang="en-US" sz="1400" dirty="0">
                  <a:latin typeface="Avenir" panose="02000503020000020003" pitchFamily="2" charset="0"/>
                </a:rPr>
                <a:t>pin 12 Arduino</a:t>
              </a:r>
            </a:p>
          </p:txBody>
        </p:sp>
        <p:sp>
          <p:nvSpPr>
            <p:cNvPr id="16" name="Decision 15">
              <a:extLst>
                <a:ext uri="{FF2B5EF4-FFF2-40B4-BE49-F238E27FC236}">
                  <a16:creationId xmlns:a16="http://schemas.microsoft.com/office/drawing/2014/main" id="{CEE12BCE-E5F1-8B63-E658-33E13B9A8AB6}"/>
                </a:ext>
              </a:extLst>
            </p:cNvPr>
            <p:cNvSpPr/>
            <p:nvPr/>
          </p:nvSpPr>
          <p:spPr>
            <a:xfrm>
              <a:off x="4674008" y="2573987"/>
              <a:ext cx="1582582" cy="830998"/>
            </a:xfrm>
            <a:prstGeom prst="flowChartDecision">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A849DAC-0458-29D3-7FC0-2926557EE4BE}"/>
                </a:ext>
              </a:extLst>
            </p:cNvPr>
            <p:cNvSpPr txBox="1"/>
            <p:nvPr/>
          </p:nvSpPr>
          <p:spPr>
            <a:xfrm>
              <a:off x="4686198" y="2596140"/>
              <a:ext cx="1582583" cy="738664"/>
            </a:xfrm>
            <a:prstGeom prst="rect">
              <a:avLst/>
            </a:prstGeom>
            <a:noFill/>
            <a:ln>
              <a:noFill/>
            </a:ln>
          </p:spPr>
          <p:txBody>
            <a:bodyPr wrap="square" rtlCol="0">
              <a:spAutoFit/>
            </a:bodyPr>
            <a:lstStyle/>
            <a:p>
              <a:pPr algn="ctr"/>
              <a:r>
                <a:rPr lang="en-US" sz="1400" dirty="0">
                  <a:latin typeface="Avenir" panose="02000503020000020003" pitchFamily="2" charset="0"/>
                </a:rPr>
                <a:t>Is </a:t>
              </a:r>
            </a:p>
            <a:p>
              <a:pPr algn="ctr"/>
              <a:r>
                <a:rPr lang="en-US" sz="1400" dirty="0">
                  <a:latin typeface="Avenir" panose="02000503020000020003" pitchFamily="2" charset="0"/>
                </a:rPr>
                <a:t>the input </a:t>
              </a:r>
            </a:p>
            <a:p>
              <a:pPr algn="ctr"/>
              <a:r>
                <a:rPr lang="en-US" sz="1400" dirty="0">
                  <a:latin typeface="Avenir" panose="02000503020000020003" pitchFamily="2" charset="0"/>
                </a:rPr>
                <a:t>HIGH?</a:t>
              </a:r>
            </a:p>
          </p:txBody>
        </p:sp>
        <p:sp>
          <p:nvSpPr>
            <p:cNvPr id="18" name="Decision 17">
              <a:extLst>
                <a:ext uri="{FF2B5EF4-FFF2-40B4-BE49-F238E27FC236}">
                  <a16:creationId xmlns:a16="http://schemas.microsoft.com/office/drawing/2014/main" id="{78CFA859-36E7-295E-AAB7-FCA363486836}"/>
                </a:ext>
              </a:extLst>
            </p:cNvPr>
            <p:cNvSpPr/>
            <p:nvPr/>
          </p:nvSpPr>
          <p:spPr>
            <a:xfrm>
              <a:off x="4760976" y="4491889"/>
              <a:ext cx="1325880" cy="730634"/>
            </a:xfrm>
            <a:prstGeom prst="flowChartDecision">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1555E8F-A61B-3016-F048-F0C1E1848A43}"/>
                </a:ext>
              </a:extLst>
            </p:cNvPr>
            <p:cNvSpPr txBox="1"/>
            <p:nvPr/>
          </p:nvSpPr>
          <p:spPr>
            <a:xfrm>
              <a:off x="4760976" y="4596558"/>
              <a:ext cx="1325880" cy="523220"/>
            </a:xfrm>
            <a:prstGeom prst="rect">
              <a:avLst/>
            </a:prstGeom>
            <a:noFill/>
            <a:ln>
              <a:noFill/>
            </a:ln>
          </p:spPr>
          <p:txBody>
            <a:bodyPr wrap="square" rtlCol="0">
              <a:spAutoFit/>
            </a:bodyPr>
            <a:lstStyle/>
            <a:p>
              <a:pPr algn="ctr"/>
              <a:r>
                <a:rPr lang="en-US" sz="1400" dirty="0">
                  <a:latin typeface="Avenir" panose="02000503020000020003" pitchFamily="2" charset="0"/>
                </a:rPr>
                <a:t>Is it </a:t>
              </a:r>
            </a:p>
            <a:p>
              <a:pPr algn="ctr"/>
              <a:r>
                <a:rPr lang="en-US" sz="1400" dirty="0">
                  <a:latin typeface="Avenir" panose="02000503020000020003" pitchFamily="2" charset="0"/>
                </a:rPr>
                <a:t>True?</a:t>
              </a:r>
            </a:p>
          </p:txBody>
        </p:sp>
        <p:cxnSp>
          <p:nvCxnSpPr>
            <p:cNvPr id="29" name="Straight Arrow Connector 28">
              <a:extLst>
                <a:ext uri="{FF2B5EF4-FFF2-40B4-BE49-F238E27FC236}">
                  <a16:creationId xmlns:a16="http://schemas.microsoft.com/office/drawing/2014/main" id="{BC2810F3-5C41-5457-97E0-A12BAA0755DB}"/>
                </a:ext>
              </a:extLst>
            </p:cNvPr>
            <p:cNvCxnSpPr>
              <a:stCxn id="10" idx="2"/>
            </p:cNvCxnSpPr>
            <p:nvPr/>
          </p:nvCxnSpPr>
          <p:spPr>
            <a:xfrm flipH="1">
              <a:off x="5445251" y="1620660"/>
              <a:ext cx="1" cy="202357"/>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4D0E66E-F829-FCA1-357C-5E75877506C2}"/>
                </a:ext>
              </a:extLst>
            </p:cNvPr>
            <p:cNvCxnSpPr>
              <a:cxnSpLocks/>
              <a:stCxn id="3" idx="2"/>
            </p:cNvCxnSpPr>
            <p:nvPr/>
          </p:nvCxnSpPr>
          <p:spPr>
            <a:xfrm>
              <a:off x="5468489" y="2453733"/>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B1004C-900D-8487-3FEF-2A61A316EC74}"/>
                </a:ext>
              </a:extLst>
            </p:cNvPr>
            <p:cNvCxnSpPr>
              <a:cxnSpLocks/>
            </p:cNvCxnSpPr>
            <p:nvPr/>
          </p:nvCxnSpPr>
          <p:spPr>
            <a:xfrm>
              <a:off x="5465297" y="3405129"/>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299620-896C-F177-D06D-326EA5351DF9}"/>
                </a:ext>
              </a:extLst>
            </p:cNvPr>
            <p:cNvCxnSpPr>
              <a:cxnSpLocks/>
            </p:cNvCxnSpPr>
            <p:nvPr/>
          </p:nvCxnSpPr>
          <p:spPr>
            <a:xfrm>
              <a:off x="5422328" y="4371037"/>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342E1B-31F3-0B2F-CAE5-562C9B612260}"/>
                </a:ext>
              </a:extLst>
            </p:cNvPr>
            <p:cNvCxnSpPr>
              <a:cxnSpLocks/>
            </p:cNvCxnSpPr>
            <p:nvPr/>
          </p:nvCxnSpPr>
          <p:spPr>
            <a:xfrm>
              <a:off x="5427644" y="5213418"/>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207701D-B3A5-F988-F963-52D73F1BCF0D}"/>
                </a:ext>
              </a:extLst>
            </p:cNvPr>
            <p:cNvCxnSpPr>
              <a:cxnSpLocks/>
            </p:cNvCxnSpPr>
            <p:nvPr/>
          </p:nvCxnSpPr>
          <p:spPr>
            <a:xfrm>
              <a:off x="5429232" y="5983183"/>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389EE0-B527-5BE8-3B47-670D85B9B096}"/>
                </a:ext>
              </a:extLst>
            </p:cNvPr>
            <p:cNvCxnSpPr>
              <a:cxnSpLocks/>
            </p:cNvCxnSpPr>
            <p:nvPr/>
          </p:nvCxnSpPr>
          <p:spPr>
            <a:xfrm flipV="1">
              <a:off x="8120801" y="4170620"/>
              <a:ext cx="0" cy="698698"/>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EECF3A4-672D-7D11-41B7-0991F3A3A20A}"/>
                </a:ext>
              </a:extLst>
            </p:cNvPr>
            <p:cNvCxnSpPr>
              <a:cxnSpLocks/>
            </p:cNvCxnSpPr>
            <p:nvPr/>
          </p:nvCxnSpPr>
          <p:spPr>
            <a:xfrm flipH="1">
              <a:off x="5465297" y="1680420"/>
              <a:ext cx="2655504" cy="832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305F71-3A1E-C995-485D-F46B8272D7C3}"/>
                </a:ext>
              </a:extLst>
            </p:cNvPr>
            <p:cNvCxnSpPr>
              <a:cxnSpLocks/>
            </p:cNvCxnSpPr>
            <p:nvPr/>
          </p:nvCxnSpPr>
          <p:spPr>
            <a:xfrm>
              <a:off x="6256589" y="2989486"/>
              <a:ext cx="1864212" cy="0"/>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1380BC0-B1FC-C995-C2F1-5AA43116166E}"/>
                </a:ext>
              </a:extLst>
            </p:cNvPr>
            <p:cNvSpPr txBox="1"/>
            <p:nvPr/>
          </p:nvSpPr>
          <p:spPr>
            <a:xfrm>
              <a:off x="5597786" y="3278601"/>
              <a:ext cx="657080" cy="307777"/>
            </a:xfrm>
            <a:prstGeom prst="rect">
              <a:avLst/>
            </a:prstGeom>
            <a:noFill/>
            <a:ln>
              <a:noFill/>
            </a:ln>
          </p:spPr>
          <p:txBody>
            <a:bodyPr wrap="square" rtlCol="0">
              <a:spAutoFit/>
            </a:bodyPr>
            <a:lstStyle/>
            <a:p>
              <a:pPr algn="ctr"/>
              <a:r>
                <a:rPr lang="en-US" sz="1400" dirty="0">
                  <a:latin typeface="Avenir Medium" panose="02000503020000020003" pitchFamily="2" charset="0"/>
                </a:rPr>
                <a:t>Yes</a:t>
              </a:r>
            </a:p>
          </p:txBody>
        </p:sp>
        <p:sp>
          <p:nvSpPr>
            <p:cNvPr id="55" name="TextBox 54">
              <a:extLst>
                <a:ext uri="{FF2B5EF4-FFF2-40B4-BE49-F238E27FC236}">
                  <a16:creationId xmlns:a16="http://schemas.microsoft.com/office/drawing/2014/main" id="{216BDB90-80DB-6A5F-F4D7-E6F970D13F64}"/>
                </a:ext>
              </a:extLst>
            </p:cNvPr>
            <p:cNvSpPr txBox="1"/>
            <p:nvPr/>
          </p:nvSpPr>
          <p:spPr>
            <a:xfrm>
              <a:off x="5514476" y="5088365"/>
              <a:ext cx="657080" cy="307777"/>
            </a:xfrm>
            <a:prstGeom prst="rect">
              <a:avLst/>
            </a:prstGeom>
            <a:noFill/>
            <a:ln>
              <a:noFill/>
            </a:ln>
          </p:spPr>
          <p:txBody>
            <a:bodyPr wrap="square" rtlCol="0">
              <a:spAutoFit/>
            </a:bodyPr>
            <a:lstStyle/>
            <a:p>
              <a:pPr algn="ctr"/>
              <a:r>
                <a:rPr lang="en-US" sz="1400" dirty="0">
                  <a:latin typeface="Avenir Medium" panose="02000503020000020003" pitchFamily="2" charset="0"/>
                </a:rPr>
                <a:t>Yes</a:t>
              </a:r>
            </a:p>
          </p:txBody>
        </p:sp>
        <p:sp>
          <p:nvSpPr>
            <p:cNvPr id="56" name="TextBox 55">
              <a:extLst>
                <a:ext uri="{FF2B5EF4-FFF2-40B4-BE49-F238E27FC236}">
                  <a16:creationId xmlns:a16="http://schemas.microsoft.com/office/drawing/2014/main" id="{0ECE48B7-1688-04F5-8BAE-A9F15646E653}"/>
                </a:ext>
              </a:extLst>
            </p:cNvPr>
            <p:cNvSpPr txBox="1"/>
            <p:nvPr/>
          </p:nvSpPr>
          <p:spPr>
            <a:xfrm>
              <a:off x="6662632" y="4579416"/>
              <a:ext cx="657080" cy="307777"/>
            </a:xfrm>
            <a:prstGeom prst="rect">
              <a:avLst/>
            </a:prstGeom>
            <a:noFill/>
            <a:ln>
              <a:noFill/>
            </a:ln>
          </p:spPr>
          <p:txBody>
            <a:bodyPr wrap="square" rtlCol="0">
              <a:spAutoFit/>
            </a:bodyPr>
            <a:lstStyle/>
            <a:p>
              <a:pPr algn="ctr"/>
              <a:r>
                <a:rPr lang="en-US" sz="1400" dirty="0">
                  <a:latin typeface="Avenir Medium" panose="02000503020000020003" pitchFamily="2" charset="0"/>
                </a:rPr>
                <a:t>No</a:t>
              </a:r>
            </a:p>
          </p:txBody>
        </p:sp>
        <p:sp>
          <p:nvSpPr>
            <p:cNvPr id="57" name="TextBox 56">
              <a:extLst>
                <a:ext uri="{FF2B5EF4-FFF2-40B4-BE49-F238E27FC236}">
                  <a16:creationId xmlns:a16="http://schemas.microsoft.com/office/drawing/2014/main" id="{14116BE4-91E1-54C4-8626-C71E1BADAF9B}"/>
                </a:ext>
              </a:extLst>
            </p:cNvPr>
            <p:cNvSpPr txBox="1"/>
            <p:nvPr/>
          </p:nvSpPr>
          <p:spPr>
            <a:xfrm>
              <a:off x="6687016" y="2719383"/>
              <a:ext cx="657080" cy="307777"/>
            </a:xfrm>
            <a:prstGeom prst="rect">
              <a:avLst/>
            </a:prstGeom>
            <a:noFill/>
            <a:ln>
              <a:noFill/>
            </a:ln>
          </p:spPr>
          <p:txBody>
            <a:bodyPr wrap="square" rtlCol="0">
              <a:spAutoFit/>
            </a:bodyPr>
            <a:lstStyle/>
            <a:p>
              <a:pPr algn="ctr"/>
              <a:r>
                <a:rPr lang="en-US" sz="1400" dirty="0">
                  <a:latin typeface="Avenir Medium" panose="02000503020000020003" pitchFamily="2" charset="0"/>
                </a:rPr>
                <a:t>No</a:t>
              </a:r>
            </a:p>
          </p:txBody>
        </p:sp>
      </p:grpSp>
    </p:spTree>
    <p:extLst>
      <p:ext uri="{BB962C8B-B14F-4D97-AF65-F5344CB8AC3E}">
        <p14:creationId xmlns:p14="http://schemas.microsoft.com/office/powerpoint/2010/main" val="263300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rPr>
              <a:t>Functions</a:t>
            </a:r>
          </a:p>
          <a:p>
            <a:pPr algn="ctr"/>
            <a:r>
              <a:rPr lang="en-US" sz="3600" b="1" dirty="0">
                <a:solidFill>
                  <a:schemeClr val="tx1">
                    <a:lumMod val="65000"/>
                    <a:lumOff val="35000"/>
                  </a:schemeClr>
                </a:solidFill>
                <a:latin typeface="Avenir Heavy" panose="02000503020000020003" pitchFamily="2" charset="0"/>
              </a:rPr>
              <a:t>03.3_functions.ipynb</a:t>
            </a:r>
            <a:endParaRPr lang="en-US" sz="3600" b="1" dirty="0">
              <a:latin typeface="Avenir Heavy" panose="02000503020000020003" pitchFamily="2" charset="0"/>
            </a:endParaRPr>
          </a:p>
        </p:txBody>
      </p:sp>
      <p:sp>
        <p:nvSpPr>
          <p:cNvPr id="6" name="TextBox 5">
            <a:extLst>
              <a:ext uri="{FF2B5EF4-FFF2-40B4-BE49-F238E27FC236}">
                <a16:creationId xmlns:a16="http://schemas.microsoft.com/office/drawing/2014/main" id="{526DFB79-4A76-8D4D-24AD-AF60D9EBA903}"/>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nvGrpSpPr>
          <p:cNvPr id="3" name="Group 2">
            <a:extLst>
              <a:ext uri="{FF2B5EF4-FFF2-40B4-BE49-F238E27FC236}">
                <a16:creationId xmlns:a16="http://schemas.microsoft.com/office/drawing/2014/main" id="{D0F036F9-E9EB-3D60-ECFA-F044AD7E7A9B}"/>
              </a:ext>
            </a:extLst>
          </p:cNvPr>
          <p:cNvGrpSpPr/>
          <p:nvPr/>
        </p:nvGrpSpPr>
        <p:grpSpPr>
          <a:xfrm>
            <a:off x="-116541" y="559959"/>
            <a:ext cx="3088342" cy="805143"/>
            <a:chOff x="-116541" y="559959"/>
            <a:chExt cx="3088342" cy="805143"/>
          </a:xfrm>
        </p:grpSpPr>
        <p:sp>
          <p:nvSpPr>
            <p:cNvPr id="8" name="Pentagon 7">
              <a:extLst>
                <a:ext uri="{FF2B5EF4-FFF2-40B4-BE49-F238E27FC236}">
                  <a16:creationId xmlns:a16="http://schemas.microsoft.com/office/drawing/2014/main" id="{3D11DA76-C67D-59DB-D6EF-33B0D17A4DF5}"/>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99920E-2FA2-78B4-8562-A076034038D7}"/>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10" name="Picture 9" descr="A picture containing dark, gauge&#10;&#10;Description automatically generated">
            <a:extLst>
              <a:ext uri="{FF2B5EF4-FFF2-40B4-BE49-F238E27FC236}">
                <a16:creationId xmlns:a16="http://schemas.microsoft.com/office/drawing/2014/main" id="{2BE5B1F9-E767-04E2-D406-B8269E6F0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215-911C-92F7-589B-2174816E3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68106-D854-8DEE-8072-FE9B9FDFF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12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b="1" dirty="0">
                <a:solidFill>
                  <a:srgbClr val="30335D"/>
                </a:solidFill>
                <a:latin typeface="Avenir Heavy" panose="02000503020000020003" pitchFamily="2" charset="0"/>
              </a:rPr>
              <a:t>Iterative Functions</a:t>
            </a:r>
          </a:p>
        </p:txBody>
      </p:sp>
      <p:pic>
        <p:nvPicPr>
          <p:cNvPr id="7" name="Graphic 6" descr="Repeat with solid fill">
            <a:extLst>
              <a:ext uri="{FF2B5EF4-FFF2-40B4-BE49-F238E27FC236}">
                <a16:creationId xmlns:a16="http://schemas.microsoft.com/office/drawing/2014/main" id="{4940B1E0-0CE0-550E-DED9-62715005FC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15256">
            <a:off x="3896904" y="1364961"/>
            <a:ext cx="4128076" cy="4128076"/>
          </a:xfrm>
          <a:prstGeom prst="rect">
            <a:avLst/>
          </a:prstGeom>
          <a:effectLst>
            <a:reflection blurRad="6350" stA="52000" endA="300" endPos="35000" dir="5400000" sy="-100000" algn="bl" rotWithShape="0"/>
          </a:effectLst>
        </p:spPr>
      </p:pic>
      <p:pic>
        <p:nvPicPr>
          <p:cNvPr id="5" name="Picture 4" descr="A picture containing dark, gauge&#10;&#10;Description automatically generated">
            <a:extLst>
              <a:ext uri="{FF2B5EF4-FFF2-40B4-BE49-F238E27FC236}">
                <a16:creationId xmlns:a16="http://schemas.microsoft.com/office/drawing/2014/main" id="{F7115C99-330F-0BB0-C69E-EF160FA23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99127"/>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sz="1400" dirty="0">
              <a:solidFill>
                <a:schemeClr val="tx1">
                  <a:lumMod val="65000"/>
                  <a:lumOff val="35000"/>
                </a:schemeClr>
              </a:solidFill>
              <a:latin typeface="+mj-lt"/>
            </a:endParaRPr>
          </a:p>
        </p:txBody>
      </p:sp>
      <p:pic>
        <p:nvPicPr>
          <p:cNvPr id="6" name="Picture 5" descr="A picture containing dark, gauge&#10;&#10;Description automatically generated">
            <a:extLst>
              <a:ext uri="{FF2B5EF4-FFF2-40B4-BE49-F238E27FC236}">
                <a16:creationId xmlns:a16="http://schemas.microsoft.com/office/drawing/2014/main" id="{F9D0A188-A97D-DF1B-FA96-7D019CD5C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1E8D7-CD38-44CA-9725-1DBF57DB487C}"/>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https://tutorials.supunkavinda.blog/php/oop-inheritance</a:t>
            </a:r>
            <a:endParaRPr lang="en-US" sz="1400" dirty="0">
              <a:solidFill>
                <a:schemeClr val="tx1">
                  <a:lumMod val="65000"/>
                  <a:lumOff val="35000"/>
                </a:schemeClr>
              </a:solidFill>
              <a:latin typeface="+mj-lt"/>
            </a:endParaRPr>
          </a:p>
        </p:txBody>
      </p:sp>
      <p:pic>
        <p:nvPicPr>
          <p:cNvPr id="2" name="Picture 1">
            <a:extLst>
              <a:ext uri="{FF2B5EF4-FFF2-40B4-BE49-F238E27FC236}">
                <a16:creationId xmlns:a16="http://schemas.microsoft.com/office/drawing/2014/main" id="{C6A4991D-3279-E683-3BA9-4325D79B8300}"/>
              </a:ext>
            </a:extLst>
          </p:cNvPr>
          <p:cNvPicPr>
            <a:picLocks noChangeAspect="1"/>
          </p:cNvPicPr>
          <p:nvPr/>
        </p:nvPicPr>
        <p:blipFill>
          <a:blip r:embed="rId3"/>
          <a:stretch>
            <a:fillRect/>
          </a:stretch>
        </p:blipFill>
        <p:spPr>
          <a:xfrm>
            <a:off x="3239943" y="930563"/>
            <a:ext cx="5712114" cy="4569691"/>
          </a:xfrm>
          <a:prstGeom prst="rect">
            <a:avLst/>
          </a:prstGeom>
        </p:spPr>
      </p:pic>
      <p:pic>
        <p:nvPicPr>
          <p:cNvPr id="5" name="Picture 4" descr="A picture containing dark, gauge&#10;&#10;Description automatically generated">
            <a:extLst>
              <a:ext uri="{FF2B5EF4-FFF2-40B4-BE49-F238E27FC236}">
                <a16:creationId xmlns:a16="http://schemas.microsoft.com/office/drawing/2014/main" id="{F652B3EB-A3A0-F53E-066E-99238E8F6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183112"/>
            <a:ext cx="10515600" cy="5551714"/>
          </a:xfrm>
        </p:spPr>
        <p:txBody>
          <a:bodyPr>
            <a:normAutofit/>
          </a:bodyPr>
          <a:lstStyle/>
          <a:p>
            <a:pPr marL="0" indent="0" algn="ctr">
              <a:lnSpc>
                <a:spcPct val="120000"/>
              </a:lnSpc>
              <a:buNone/>
            </a:pPr>
            <a:r>
              <a:rPr lang="en-US" i="1" dirty="0">
                <a:solidFill>
                  <a:schemeClr val="bg1"/>
                </a:solidFill>
                <a:latin typeface="Avenir Light Oblique" panose="020B0402020203090204" pitchFamily="34" charset="77"/>
              </a:rPr>
              <a:t>“You can think of a function as a small program inside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a program. The basic idea of a function is that we write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a sequence of statements and give that sequence a name.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dirty="0">
              <a:solidFill>
                <a:schemeClr val="bg1"/>
              </a:solidFill>
              <a:latin typeface="Avenir Light Oblique" panose="020B0402020203090204" pitchFamily="34" charset="77"/>
            </a:endParaRPr>
          </a:p>
          <a:p>
            <a:pPr marL="0" indent="0" algn="ctr">
              <a:lnSpc>
                <a:spcPct val="120000"/>
              </a:lnSpc>
              <a:buNone/>
            </a:pPr>
            <a:r>
              <a:rPr lang="en-US" i="1" dirty="0">
                <a:solidFill>
                  <a:schemeClr val="bg1"/>
                </a:solidFill>
                <a:latin typeface="Avenir Light Oblique" panose="020B0402020203090204" pitchFamily="34" charset="77"/>
              </a:rPr>
              <a:t>When a function is subsequently used in a program,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we say that the definition is </a:t>
            </a:r>
            <a:r>
              <a:rPr lang="en-US" b="1" i="1" dirty="0">
                <a:solidFill>
                  <a:schemeClr val="accent4">
                    <a:lumMod val="60000"/>
                    <a:lumOff val="40000"/>
                  </a:schemeClr>
                </a:solidFill>
                <a:latin typeface="Avenir Black Oblique" panose="02000503020000020003" pitchFamily="2" charset="0"/>
              </a:rPr>
              <a:t>called</a:t>
            </a:r>
            <a:r>
              <a:rPr lang="en-US" i="1" dirty="0">
                <a:solidFill>
                  <a:schemeClr val="bg1"/>
                </a:solidFill>
                <a:latin typeface="Avenir Light Oblique" panose="020B0402020203090204" pitchFamily="34" charset="77"/>
              </a:rPr>
              <a:t> or </a:t>
            </a:r>
            <a:r>
              <a:rPr lang="en-US" b="1" i="1" dirty="0">
                <a:solidFill>
                  <a:schemeClr val="accent4">
                    <a:lumMod val="60000"/>
                    <a:lumOff val="40000"/>
                  </a:schemeClr>
                </a:solidFill>
                <a:latin typeface="Avenir Black Oblique" panose="02000503020000020003" pitchFamily="2" charset="0"/>
              </a:rPr>
              <a:t>invoked</a:t>
            </a:r>
            <a:r>
              <a:rPr lang="en-US" b="1" i="1" dirty="0">
                <a:solidFill>
                  <a:schemeClr val="bg1"/>
                </a:solidFill>
                <a:latin typeface="Avenir Black Oblique" panose="02000503020000020003" pitchFamily="2" charset="0"/>
              </a:rPr>
              <a:t>.</a:t>
            </a:r>
            <a:r>
              <a:rPr lang="en-US" i="1" dirty="0">
                <a:solidFill>
                  <a:schemeClr val="bg1"/>
                </a:solidFill>
                <a:latin typeface="Avenir Light Oblique" panose="020B0402020203090204" pitchFamily="34" charset="77"/>
              </a:rPr>
              <a:t>”</a:t>
            </a:r>
          </a:p>
          <a:p>
            <a:pPr marL="0" indent="0" algn="ctr">
              <a:lnSpc>
                <a:spcPct val="120000"/>
              </a:lnSpc>
              <a:buNone/>
            </a:pPr>
            <a:r>
              <a:rPr lang="en-US" sz="2400" dirty="0">
                <a:solidFill>
                  <a:schemeClr val="bg1"/>
                </a:solidFill>
                <a:latin typeface="Avenir" panose="02000503020000020003" pitchFamily="2" charset="0"/>
              </a:rPr>
              <a:t>				                                  </a:t>
            </a:r>
            <a:r>
              <a:rPr lang="en-US" sz="1800" dirty="0">
                <a:solidFill>
                  <a:schemeClr val="bg1"/>
                </a:solidFill>
                <a:latin typeface="Avenir" panose="02000503020000020003" pitchFamily="2" charset="0"/>
              </a:rPr>
              <a:t>John Zelle</a:t>
            </a:r>
            <a:endParaRPr lang="en-US" sz="2400" dirty="0">
              <a:solidFill>
                <a:schemeClr val="bg1"/>
              </a:solidFill>
              <a:latin typeface="Avenir" panose="02000503020000020003" pitchFamily="2" charset="0"/>
            </a:endParaRPr>
          </a:p>
          <a:p>
            <a:pPr marL="0" indent="0">
              <a:lnSpc>
                <a:spcPct val="120000"/>
              </a:lnSpc>
              <a:buNone/>
            </a:pPr>
            <a:endParaRPr lang="en-US" i="1" dirty="0">
              <a:solidFill>
                <a:schemeClr val="bg1"/>
              </a:solidFill>
              <a:latin typeface="Avenir Light Oblique" panose="020B0402020203090204" pitchFamily="34" charset="77"/>
            </a:endParaRPr>
          </a:p>
        </p:txBody>
      </p:sp>
      <p:pic>
        <p:nvPicPr>
          <p:cNvPr id="5" name="Picture 4" descr="A picture containing dark, gauge&#10;&#10;Description automatically generated">
            <a:extLst>
              <a:ext uri="{FF2B5EF4-FFF2-40B4-BE49-F238E27FC236}">
                <a16:creationId xmlns:a16="http://schemas.microsoft.com/office/drawing/2014/main" id="{09731AEF-C8DE-26ED-75BD-5EEF5DCBE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A53311-E9AB-8000-76B7-B5294CE0B931}"/>
              </a:ext>
            </a:extLst>
          </p:cNvPr>
          <p:cNvSpPr txBox="1"/>
          <p:nvPr/>
        </p:nvSpPr>
        <p:spPr>
          <a:xfrm>
            <a:off x="960120" y="724540"/>
            <a:ext cx="10430256" cy="646331"/>
          </a:xfrm>
          <a:prstGeom prst="rect">
            <a:avLst/>
          </a:prstGeom>
          <a:noFill/>
        </p:spPr>
        <p:txBody>
          <a:bodyPr wrap="square">
            <a:spAutoFit/>
          </a:bodyPr>
          <a:lstStyle/>
          <a:p>
            <a:r>
              <a:rPr lang="en-US" sz="3600" b="1" dirty="0">
                <a:solidFill>
                  <a:schemeClr val="bg2">
                    <a:lumMod val="25000"/>
                  </a:schemeClr>
                </a:solidFill>
                <a:latin typeface="Avenir Black" panose="02000503020000020003" pitchFamily="2" charset="0"/>
                <a:cs typeface="Arial" panose="020B0604020202020204" pitchFamily="34" charset="0"/>
              </a:rPr>
              <a:t>A function is a self-contained block of code…</a:t>
            </a:r>
            <a:endParaRPr lang="en-US" sz="3600" b="1" dirty="0">
              <a:solidFill>
                <a:schemeClr val="bg2">
                  <a:lumMod val="25000"/>
                </a:schemeClr>
              </a:solidFill>
              <a:latin typeface="Avenir Black" panose="02000503020000020003" pitchFamily="2" charset="0"/>
            </a:endParaRP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a:t>
            </a:r>
            <a:r>
              <a:rPr lang="en-US" sz="2800" u="sng" dirty="0">
                <a:solidFill>
                  <a:srgbClr val="5A5AA8"/>
                </a:solidFill>
                <a:latin typeface="Avenir" panose="02000503020000020003" pitchFamily="2" charset="0"/>
                <a:cs typeface="Futura Medium" panose="020B0602020204020303"/>
              </a:rPr>
              <a:t>may</a:t>
            </a:r>
            <a:r>
              <a:rPr lang="en-US" sz="2800" dirty="0">
                <a:latin typeface="Avenir" panose="02000503020000020003" pitchFamily="2" charset="0"/>
                <a:cs typeface="Futura Medium" panose="020B0602020204020303"/>
              </a:rPr>
              <a:t> accept inputs (</a:t>
            </a:r>
            <a:r>
              <a:rPr lang="en-US" sz="2800" dirty="0">
                <a:solidFill>
                  <a:srgbClr val="5A5AA8"/>
                </a:solidFill>
                <a:latin typeface="Avenir" panose="02000503020000020003" pitchFamily="2" charset="0"/>
                <a:cs typeface="Futura Medium" panose="020B0602020204020303"/>
              </a:rPr>
              <a:t>parameters</a:t>
            </a:r>
            <a:r>
              <a:rPr lang="en-US" sz="2800" dirty="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will output (return) one or more results</a:t>
            </a:r>
          </a:p>
          <a:p>
            <a:pPr lvl="1"/>
            <a:r>
              <a:rPr lang="en-US" sz="2800" dirty="0">
                <a:latin typeface="Avenir" panose="02000503020000020003" pitchFamily="2" charset="0"/>
                <a:cs typeface="Futura Medium" panose="020B0602020204020303"/>
              </a:rPr>
              <a:t>the result may be nothing! (</a:t>
            </a:r>
            <a:r>
              <a:rPr lang="en-US" sz="2800" dirty="0">
                <a:solidFill>
                  <a:srgbClr val="5A5AA8"/>
                </a:solidFill>
                <a:latin typeface="Avenir" panose="02000503020000020003" pitchFamily="2" charset="0"/>
                <a:cs typeface="Futura Medium" panose="020B0602020204020303"/>
              </a:rPr>
              <a:t>None</a:t>
            </a:r>
            <a:r>
              <a:rPr lang="en-US" sz="2800" dirty="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815882"/>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We've already encountered functions</a:t>
            </a:r>
          </a:p>
          <a:p>
            <a:pPr lvl="1"/>
            <a:r>
              <a:rPr lang="en-US" sz="2800" dirty="0">
                <a:latin typeface="Avenir" panose="02000503020000020003" pitchFamily="2" charset="0"/>
                <a:cs typeface="Futura Medium" panose="020B0602020204020303"/>
              </a:rPr>
              <a:t>i.e., </a:t>
            </a:r>
            <a:r>
              <a:rPr lang="en-US" sz="2800" dirty="0">
                <a:solidFill>
                  <a:srgbClr val="5A5AA8"/>
                </a:solidFill>
                <a:latin typeface="Avenir" panose="02000503020000020003" pitchFamily="2" charset="0"/>
                <a:cs typeface="Futura Medium" panose="020B0602020204020303"/>
              </a:rPr>
              <a:t>set</a:t>
            </a:r>
            <a:r>
              <a:rPr lang="en-US" sz="2800" dirty="0">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list</a:t>
            </a:r>
            <a:r>
              <a:rPr lang="en-US" sz="2800" dirty="0">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range</a:t>
            </a:r>
            <a:r>
              <a:rPr lang="en-US" sz="2800" dirty="0">
                <a:latin typeface="Avenir" panose="02000503020000020003" pitchFamily="2" charset="0"/>
                <a:cs typeface="Futura Medium" panose="020B0602020204020303"/>
              </a:rPr>
              <a:t>(), many more – these are "</a:t>
            </a:r>
            <a:r>
              <a:rPr lang="en-US" sz="2800" dirty="0">
                <a:solidFill>
                  <a:srgbClr val="5A5AA8"/>
                </a:solidFill>
                <a:latin typeface="Avenir" panose="02000503020000020003" pitchFamily="2" charset="0"/>
                <a:cs typeface="Futura Medium" panose="020B0602020204020303"/>
              </a:rPr>
              <a:t>built-in</a:t>
            </a:r>
            <a:r>
              <a:rPr lang="en-US" sz="2800" dirty="0">
                <a:solidFill>
                  <a:srgbClr val="5EBB78"/>
                </a:solidFill>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functions</a:t>
            </a:r>
            <a:r>
              <a:rPr lang="en-US" sz="2800" dirty="0">
                <a:latin typeface="Avenir" panose="02000503020000020003" pitchFamily="2" charset="0"/>
                <a:cs typeface="Futura Medium" panose="020B0602020204020303"/>
              </a:rPr>
              <a:t>"</a:t>
            </a:r>
          </a:p>
          <a:p>
            <a:pPr lvl="1"/>
            <a:r>
              <a:rPr lang="en-US" sz="2800" dirty="0">
                <a:latin typeface="Avenir" panose="02000503020000020003" pitchFamily="2" charset="0"/>
                <a:cs typeface="Futura Medium" panose="020B0602020204020303"/>
              </a:rPr>
              <a:t>Functions we write ourselves are "</a:t>
            </a:r>
            <a:r>
              <a:rPr lang="en-US" sz="2800" dirty="0">
                <a:solidFill>
                  <a:srgbClr val="5A5AA8"/>
                </a:solidFill>
                <a:latin typeface="Avenir" panose="02000503020000020003" pitchFamily="2" charset="0"/>
                <a:cs typeface="Futura Medium" panose="020B0602020204020303"/>
              </a:rPr>
              <a:t>user-defined</a:t>
            </a:r>
            <a:r>
              <a:rPr lang="en-US" sz="2800" dirty="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15" name="Picture 14" descr="A picture containing dark, gauge&#10;&#10;Description automatically generated">
            <a:extLst>
              <a:ext uri="{FF2B5EF4-FFF2-40B4-BE49-F238E27FC236}">
                <a16:creationId xmlns:a16="http://schemas.microsoft.com/office/drawing/2014/main" id="{C2690AFE-6FD7-643A-6EDE-1B57C956A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8C5FE6-2435-5793-70E6-C76888EE0554}"/>
              </a:ext>
            </a:extLst>
          </p:cNvPr>
          <p:cNvSpPr txBox="1"/>
          <p:nvPr/>
        </p:nvSpPr>
        <p:spPr>
          <a:xfrm>
            <a:off x="0" y="578094"/>
            <a:ext cx="12192000" cy="646331"/>
          </a:xfrm>
          <a:prstGeom prst="rect">
            <a:avLst/>
          </a:prstGeom>
          <a:noFill/>
        </p:spPr>
        <p:txBody>
          <a:bodyPr wrap="square">
            <a:spAutoFit/>
          </a:bodyPr>
          <a:lstStyle/>
          <a:p>
            <a:pPr algn="ctr"/>
            <a:r>
              <a:rPr lang="en-US" sz="3600" b="1" dirty="0">
                <a:solidFill>
                  <a:srgbClr val="30335D"/>
                </a:solidFill>
                <a:latin typeface="Avenir Heavy" panose="02000503020000020003" pitchFamily="2" charset="0"/>
                <a:cs typeface="Arial" panose="020B0604020202020204" pitchFamily="34" charset="0"/>
              </a:rPr>
              <a:t>Why use Functions?</a:t>
            </a:r>
            <a:endParaRPr lang="en-US" sz="3600" b="1" dirty="0">
              <a:solidFill>
                <a:srgbClr val="30335D"/>
              </a:solidFill>
              <a:latin typeface="Avenir Heavy" panose="02000503020000020003" pitchFamily="2" charset="0"/>
            </a:endParaRPr>
          </a:p>
        </p:txBody>
      </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grpSp>
        <p:nvGrpSpPr>
          <p:cNvPr id="2" name="Group 1">
            <a:extLst>
              <a:ext uri="{FF2B5EF4-FFF2-40B4-BE49-F238E27FC236}">
                <a16:creationId xmlns:a16="http://schemas.microsoft.com/office/drawing/2014/main" id="{6C5D0102-34E4-40E9-EE83-8E7179C932E2}"/>
              </a:ext>
            </a:extLst>
          </p:cNvPr>
          <p:cNvGrpSpPr/>
          <p:nvPr/>
        </p:nvGrpSpPr>
        <p:grpSpPr>
          <a:xfrm>
            <a:off x="3498831" y="2743452"/>
            <a:ext cx="5058572" cy="2059386"/>
            <a:chOff x="3498831" y="2743452"/>
            <a:chExt cx="5058572" cy="2059386"/>
          </a:xfrm>
        </p:grpSpPr>
        <p:cxnSp>
          <p:nvCxnSpPr>
            <p:cNvPr id="3" name="Straight Connector 2">
              <a:extLst>
                <a:ext uri="{FF2B5EF4-FFF2-40B4-BE49-F238E27FC236}">
                  <a16:creationId xmlns:a16="http://schemas.microsoft.com/office/drawing/2014/main" id="{EADFB7D8-755D-32DF-799A-CBBEA64D5E2A}"/>
                </a:ext>
              </a:extLst>
            </p:cNvPr>
            <p:cNvCxnSpPr>
              <a:cxnSpLocks/>
            </p:cNvCxnSpPr>
            <p:nvPr/>
          </p:nvCxnSpPr>
          <p:spPr>
            <a:xfrm>
              <a:off x="4444619" y="424237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FEA13FF-09C1-B530-A740-EFF84CDD320A}"/>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0D5735-EC15-9F98-BE5D-BBECABA9E89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8" name="Left Bracket 7">
              <a:extLst>
                <a:ext uri="{FF2B5EF4-FFF2-40B4-BE49-F238E27FC236}">
                  <a16:creationId xmlns:a16="http://schemas.microsoft.com/office/drawing/2014/main" id="{0DD81E97-7710-8C8F-D943-44CF1829AB35}"/>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5" name="Left Bracket 24">
              <a:extLst>
                <a:ext uri="{FF2B5EF4-FFF2-40B4-BE49-F238E27FC236}">
                  <a16:creationId xmlns:a16="http://schemas.microsoft.com/office/drawing/2014/main" id="{C9D5DF46-BEB2-F226-C8C2-DB5F074C8D08}"/>
                </a:ext>
              </a:extLst>
            </p:cNvPr>
            <p:cNvSpPr/>
            <p:nvPr/>
          </p:nvSpPr>
          <p:spPr>
            <a:xfrm rot="5400000">
              <a:off x="4374372" y="3636874"/>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7" name="Rounded Rectangle 26">
            <a:extLst>
              <a:ext uri="{FF2B5EF4-FFF2-40B4-BE49-F238E27FC236}">
                <a16:creationId xmlns:a16="http://schemas.microsoft.com/office/drawing/2014/main" id="{0B65DC04-2643-90F3-2806-F131EE092525}"/>
              </a:ext>
            </a:extLst>
          </p:cNvPr>
          <p:cNvSpPr/>
          <p:nvPr/>
        </p:nvSpPr>
        <p:spPr>
          <a:xfrm>
            <a:off x="5615170" y="1600153"/>
            <a:ext cx="1769477" cy="1143299"/>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AB763AB-EB4B-5F4E-3B8B-038574D96E67}"/>
              </a:ext>
            </a:extLst>
          </p:cNvPr>
          <p:cNvGrpSpPr/>
          <p:nvPr/>
        </p:nvGrpSpPr>
        <p:grpSpPr>
          <a:xfrm>
            <a:off x="2646022" y="3187817"/>
            <a:ext cx="6837019" cy="2725199"/>
            <a:chOff x="2646022" y="3187817"/>
            <a:chExt cx="6837019" cy="2725199"/>
          </a:xfrm>
          <a:solidFill>
            <a:srgbClr val="D6EDCF"/>
          </a:solidFill>
        </p:grpSpPr>
        <p:sp>
          <p:nvSpPr>
            <p:cNvPr id="33" name="Rounded Rectangle 32">
              <a:extLst>
                <a:ext uri="{FF2B5EF4-FFF2-40B4-BE49-F238E27FC236}">
                  <a16:creationId xmlns:a16="http://schemas.microsoft.com/office/drawing/2014/main" id="{60048279-AC2C-7C94-0692-5CE2C803BF02}"/>
                </a:ext>
              </a:extLst>
            </p:cNvPr>
            <p:cNvSpPr/>
            <p:nvPr/>
          </p:nvSpPr>
          <p:spPr>
            <a:xfrm>
              <a:off x="4613990" y="474062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16F4C18A-EBBF-71DE-F9F8-3D6E91AC6159}"/>
                </a:ext>
              </a:extLst>
            </p:cNvPr>
            <p:cNvSpPr/>
            <p:nvPr/>
          </p:nvSpPr>
          <p:spPr>
            <a:xfrm>
              <a:off x="7713564" y="31878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E8BC468-DB78-A850-CB8B-5375E89B3AF2}"/>
                </a:ext>
              </a:extLst>
            </p:cNvPr>
            <p:cNvSpPr/>
            <p:nvPr/>
          </p:nvSpPr>
          <p:spPr>
            <a:xfrm>
              <a:off x="2646022" y="4717138"/>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7301E0CE-FDC3-329E-2C28-65B5F275A05F}"/>
                </a:ext>
              </a:extLst>
            </p:cNvPr>
            <p:cNvSpPr/>
            <p:nvPr/>
          </p:nvSpPr>
          <p:spPr>
            <a:xfrm>
              <a:off x="5615170" y="319007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1A070BC-079B-50C1-70C7-B3542E1CF611}"/>
                </a:ext>
              </a:extLst>
            </p:cNvPr>
            <p:cNvSpPr/>
            <p:nvPr/>
          </p:nvSpPr>
          <p:spPr>
            <a:xfrm>
              <a:off x="7693790" y="47697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53EEEF5-56B0-5136-B470-CCFBFFE52735}"/>
                </a:ext>
              </a:extLst>
            </p:cNvPr>
            <p:cNvSpPr/>
            <p:nvPr/>
          </p:nvSpPr>
          <p:spPr>
            <a:xfrm>
              <a:off x="3555598" y="320134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C7379117-A2ED-9EF7-264B-1BC691A910A0}"/>
              </a:ext>
            </a:extLst>
          </p:cNvPr>
          <p:cNvSpPr txBox="1"/>
          <p:nvPr/>
        </p:nvSpPr>
        <p:spPr>
          <a:xfrm>
            <a:off x="5615146" y="1987136"/>
            <a:ext cx="1769477" cy="400110"/>
          </a:xfrm>
          <a:prstGeom prst="rect">
            <a:avLst/>
          </a:prstGeom>
          <a:noFill/>
          <a:ln>
            <a:noFill/>
          </a:ln>
        </p:spPr>
        <p:txBody>
          <a:bodyPr wrap="square" rtlCol="0">
            <a:spAutoFit/>
          </a:bodyPr>
          <a:lstStyle/>
          <a:p>
            <a:pPr algn="ctr"/>
            <a:r>
              <a:rPr lang="en-US" sz="2000" dirty="0"/>
              <a:t>Main Program</a:t>
            </a:r>
          </a:p>
        </p:txBody>
      </p:sp>
      <p:sp>
        <p:nvSpPr>
          <p:cNvPr id="40" name="TextBox 39">
            <a:extLst>
              <a:ext uri="{FF2B5EF4-FFF2-40B4-BE49-F238E27FC236}">
                <a16:creationId xmlns:a16="http://schemas.microsoft.com/office/drawing/2014/main" id="{02B53A79-839E-FDC8-E828-91E9295A075E}"/>
              </a:ext>
            </a:extLst>
          </p:cNvPr>
          <p:cNvSpPr txBox="1"/>
          <p:nvPr/>
        </p:nvSpPr>
        <p:spPr>
          <a:xfrm>
            <a:off x="3555587" y="3618990"/>
            <a:ext cx="1769480" cy="400110"/>
          </a:xfrm>
          <a:prstGeom prst="rect">
            <a:avLst/>
          </a:prstGeom>
          <a:noFill/>
          <a:ln>
            <a:noFill/>
          </a:ln>
        </p:spPr>
        <p:txBody>
          <a:bodyPr wrap="square" rtlCol="0">
            <a:spAutoFit/>
          </a:bodyPr>
          <a:lstStyle/>
          <a:p>
            <a:pPr algn="ctr"/>
            <a:r>
              <a:rPr lang="en-US" sz="2000" dirty="0"/>
              <a:t>Module-M1</a:t>
            </a:r>
          </a:p>
        </p:txBody>
      </p:sp>
      <p:sp>
        <p:nvSpPr>
          <p:cNvPr id="41" name="TextBox 40">
            <a:extLst>
              <a:ext uri="{FF2B5EF4-FFF2-40B4-BE49-F238E27FC236}">
                <a16:creationId xmlns:a16="http://schemas.microsoft.com/office/drawing/2014/main" id="{2AC5544C-F5B8-EC08-5213-C60144F63693}"/>
              </a:ext>
            </a:extLst>
          </p:cNvPr>
          <p:cNvSpPr txBox="1"/>
          <p:nvPr/>
        </p:nvSpPr>
        <p:spPr>
          <a:xfrm>
            <a:off x="5615168" y="3618990"/>
            <a:ext cx="1769467" cy="400110"/>
          </a:xfrm>
          <a:prstGeom prst="rect">
            <a:avLst/>
          </a:prstGeom>
          <a:noFill/>
          <a:ln>
            <a:noFill/>
          </a:ln>
        </p:spPr>
        <p:txBody>
          <a:bodyPr wrap="square" rtlCol="0">
            <a:spAutoFit/>
          </a:bodyPr>
          <a:lstStyle/>
          <a:p>
            <a:pPr algn="ctr"/>
            <a:r>
              <a:rPr lang="en-US" sz="2000" dirty="0"/>
              <a:t>Module-M2</a:t>
            </a:r>
          </a:p>
        </p:txBody>
      </p:sp>
      <p:sp>
        <p:nvSpPr>
          <p:cNvPr id="42" name="TextBox 41">
            <a:extLst>
              <a:ext uri="{FF2B5EF4-FFF2-40B4-BE49-F238E27FC236}">
                <a16:creationId xmlns:a16="http://schemas.microsoft.com/office/drawing/2014/main" id="{1C825DA9-0650-B94C-344D-141CD369F190}"/>
              </a:ext>
            </a:extLst>
          </p:cNvPr>
          <p:cNvSpPr txBox="1"/>
          <p:nvPr/>
        </p:nvSpPr>
        <p:spPr>
          <a:xfrm>
            <a:off x="7713564" y="3618990"/>
            <a:ext cx="1749696" cy="400110"/>
          </a:xfrm>
          <a:prstGeom prst="rect">
            <a:avLst/>
          </a:prstGeom>
          <a:noFill/>
          <a:ln>
            <a:noFill/>
          </a:ln>
        </p:spPr>
        <p:txBody>
          <a:bodyPr wrap="square" rtlCol="0">
            <a:spAutoFit/>
          </a:bodyPr>
          <a:lstStyle/>
          <a:p>
            <a:pPr algn="ctr"/>
            <a:r>
              <a:rPr lang="en-US" sz="2000" dirty="0"/>
              <a:t>Module-M3</a:t>
            </a:r>
          </a:p>
        </p:txBody>
      </p:sp>
      <p:sp>
        <p:nvSpPr>
          <p:cNvPr id="43" name="TextBox 42">
            <a:extLst>
              <a:ext uri="{FF2B5EF4-FFF2-40B4-BE49-F238E27FC236}">
                <a16:creationId xmlns:a16="http://schemas.microsoft.com/office/drawing/2014/main" id="{7AF78C24-5923-9756-8310-C71A719A6546}"/>
              </a:ext>
            </a:extLst>
          </p:cNvPr>
          <p:cNvSpPr txBox="1"/>
          <p:nvPr/>
        </p:nvSpPr>
        <p:spPr>
          <a:xfrm>
            <a:off x="7713565" y="5153335"/>
            <a:ext cx="1749692" cy="400110"/>
          </a:xfrm>
          <a:prstGeom prst="rect">
            <a:avLst/>
          </a:prstGeom>
          <a:noFill/>
          <a:ln>
            <a:noFill/>
          </a:ln>
        </p:spPr>
        <p:txBody>
          <a:bodyPr wrap="square" rtlCol="0">
            <a:spAutoFit/>
          </a:bodyPr>
          <a:lstStyle/>
          <a:p>
            <a:pPr algn="ctr"/>
            <a:r>
              <a:rPr lang="en-US" sz="2000" dirty="0"/>
              <a:t>Module-M6</a:t>
            </a:r>
          </a:p>
        </p:txBody>
      </p:sp>
      <p:sp>
        <p:nvSpPr>
          <p:cNvPr id="44" name="TextBox 43">
            <a:extLst>
              <a:ext uri="{FF2B5EF4-FFF2-40B4-BE49-F238E27FC236}">
                <a16:creationId xmlns:a16="http://schemas.microsoft.com/office/drawing/2014/main" id="{302CED13-B9CD-B5B9-F48D-A93818EB120D}"/>
              </a:ext>
            </a:extLst>
          </p:cNvPr>
          <p:cNvSpPr txBox="1"/>
          <p:nvPr/>
        </p:nvSpPr>
        <p:spPr>
          <a:xfrm>
            <a:off x="4613980" y="5129585"/>
            <a:ext cx="1769477" cy="400110"/>
          </a:xfrm>
          <a:prstGeom prst="rect">
            <a:avLst/>
          </a:prstGeom>
          <a:noFill/>
          <a:ln>
            <a:noFill/>
          </a:ln>
        </p:spPr>
        <p:txBody>
          <a:bodyPr wrap="square" rtlCol="0">
            <a:spAutoFit/>
          </a:bodyPr>
          <a:lstStyle/>
          <a:p>
            <a:pPr algn="ctr"/>
            <a:r>
              <a:rPr lang="en-US" sz="2000" dirty="0"/>
              <a:t>Module-M5</a:t>
            </a:r>
          </a:p>
        </p:txBody>
      </p:sp>
      <p:sp>
        <p:nvSpPr>
          <p:cNvPr id="45" name="TextBox 44">
            <a:extLst>
              <a:ext uri="{FF2B5EF4-FFF2-40B4-BE49-F238E27FC236}">
                <a16:creationId xmlns:a16="http://schemas.microsoft.com/office/drawing/2014/main" id="{71348A11-4A85-8A69-C385-9EC3A6AFD153}"/>
              </a:ext>
            </a:extLst>
          </p:cNvPr>
          <p:cNvSpPr txBox="1"/>
          <p:nvPr/>
        </p:nvSpPr>
        <p:spPr>
          <a:xfrm>
            <a:off x="2646022" y="5129585"/>
            <a:ext cx="1769477" cy="400110"/>
          </a:xfrm>
          <a:prstGeom prst="rect">
            <a:avLst/>
          </a:prstGeom>
          <a:noFill/>
          <a:ln>
            <a:noFill/>
          </a:ln>
        </p:spPr>
        <p:txBody>
          <a:bodyPr wrap="square" rtlCol="0">
            <a:spAutoFit/>
          </a:bodyPr>
          <a:lstStyle/>
          <a:p>
            <a:pPr algn="ctr"/>
            <a:r>
              <a:rPr lang="en-US" sz="2000" dirty="0"/>
              <a:t>Module-M4</a:t>
            </a:r>
          </a:p>
        </p:txBody>
      </p:sp>
      <p:pic>
        <p:nvPicPr>
          <p:cNvPr id="26" name="Picture 25" descr="A picture containing dark, gauge&#10;&#10;Description automatically generated">
            <a:extLst>
              <a:ext uri="{FF2B5EF4-FFF2-40B4-BE49-F238E27FC236}">
                <a16:creationId xmlns:a16="http://schemas.microsoft.com/office/drawing/2014/main" id="{EB5C53BF-7E87-C5B9-B272-8C33ADC39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77E605A-7720-49C5-A32C-BE23908AA888}"/>
              </a:ext>
            </a:extLst>
          </p:cNvPr>
          <p:cNvSpPr txBox="1">
            <a:spLocks/>
          </p:cNvSpPr>
          <p:nvPr/>
        </p:nvSpPr>
        <p:spPr>
          <a:xfrm>
            <a:off x="0" y="1512379"/>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descr="A picture containing dark, gauge&#10;&#10;Description automatically generated">
            <a:extLst>
              <a:ext uri="{FF2B5EF4-FFF2-40B4-BE49-F238E27FC236}">
                <a16:creationId xmlns:a16="http://schemas.microsoft.com/office/drawing/2014/main" id="{0D03915A-8C1E-F637-B8F5-8AECBE10B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a:t>
            </a:r>
            <a:r>
              <a:rPr lang="en-US" sz="2800" dirty="0">
                <a:latin typeface="Consolas" panose="020B0609020204030204" pitchFamily="49" charset="0"/>
              </a:rPr>
              <a:t>)</a:t>
            </a:r>
          </a:p>
        </p:txBody>
      </p:sp>
      <p:sp>
        <p:nvSpPr>
          <p:cNvPr id="4" name="TextBox 3">
            <a:extLst>
              <a:ext uri="{FF2B5EF4-FFF2-40B4-BE49-F238E27FC236}">
                <a16:creationId xmlns:a16="http://schemas.microsoft.com/office/drawing/2014/main" id="{CBE84ED4-056A-9FA2-F61C-74E7A994D55B}"/>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Syntax for Creating a Function</a:t>
            </a:r>
            <a:endParaRPr lang="en-US" sz="3600" b="1" dirty="0">
              <a:solidFill>
                <a:schemeClr val="bg2">
                  <a:lumMod val="25000"/>
                </a:schemeClr>
              </a:solidFill>
              <a:latin typeface="Avenir Heavy" panose="02000503020000020003" pitchFamily="2" charset="0"/>
            </a:endParaRPr>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def &lt;name&gt;():</a:t>
            </a:r>
          </a:p>
          <a:p>
            <a:pPr marL="0" indent="0">
              <a:buNone/>
            </a:pPr>
            <a:r>
              <a:rPr lang="en-US" sz="2800" dirty="0">
                <a:solidFill>
                  <a:schemeClr val="tx1">
                    <a:lumMod val="65000"/>
                    <a:lumOff val="35000"/>
                  </a:schemeClr>
                </a:solidFill>
                <a:latin typeface="Consolas" panose="020B0609020204030204" pitchFamily="49" charset="0"/>
              </a:rPr>
              <a:t>	&lt;statements&gt;</a:t>
            </a:r>
          </a:p>
          <a:p>
            <a:pPr marL="0" indent="0">
              <a:buNone/>
            </a:pPr>
            <a:r>
              <a:rPr lang="en-US" sz="2800" dirty="0">
                <a:solidFill>
                  <a:schemeClr val="tx1">
                    <a:lumMod val="65000"/>
                    <a:lumOff val="35000"/>
                  </a:schemeClr>
                </a:solidFill>
                <a:latin typeface="Consolas" panose="020B0609020204030204" pitchFamily="49" charset="0"/>
              </a:rPr>
              <a:t>	return &lt;values&gt;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8" name="Picture 7" descr="A picture containing dark, gauge&#10;&#10;Description automatically generated">
            <a:extLst>
              <a:ext uri="{FF2B5EF4-FFF2-40B4-BE49-F238E27FC236}">
                <a16:creationId xmlns:a16="http://schemas.microsoft.com/office/drawing/2014/main" id="{C4D04E40-614D-E29F-B261-C4F52DA8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B623C-CFB7-A64E-0392-2A4FE3CB9763}"/>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Syntax for Calling a Function</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dirty="0">
                <a:solidFill>
                  <a:schemeClr val="tx1">
                    <a:lumMod val="65000"/>
                    <a:lumOff val="35000"/>
                  </a:schemeClr>
                </a:solidFill>
                <a:latin typeface="Consolas" panose="020B0609020204030204" pitchFamily="49" charset="0"/>
              </a:rPr>
              <a:t>&lt;</a:t>
            </a:r>
            <a:r>
              <a:rPr lang="en-US" sz="2800" dirty="0" err="1">
                <a:solidFill>
                  <a:schemeClr val="tx1">
                    <a:lumMod val="65000"/>
                    <a:lumOff val="35000"/>
                  </a:schemeClr>
                </a:solidFill>
                <a:latin typeface="Consolas" panose="020B0609020204030204" pitchFamily="49" charset="0"/>
              </a:rPr>
              <a:t>function_name</a:t>
            </a:r>
            <a:r>
              <a:rPr lang="en-US" sz="2800" dirty="0">
                <a:solidFill>
                  <a:schemeClr val="tx1">
                    <a:lumMod val="65000"/>
                    <a:lumOff val="35000"/>
                  </a:schemeClr>
                </a:solidFill>
                <a:latin typeface="Consolas" panose="020B0609020204030204" pitchFamily="49" charset="0"/>
              </a:rPr>
              <a:t>&gt;()</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C00000"/>
                </a:solidFill>
                <a:latin typeface="Consolas" panose="020B0609020204030204" pitchFamily="49" charset="0"/>
              </a:rPr>
              <a:t>'Hello!'</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solidFill>
          <a:ln>
            <a:noFill/>
          </a:ln>
        </p:spPr>
        <p:txBody>
          <a:bodyPr wrap="square">
            <a:spAutoFit/>
          </a:bodyPr>
          <a:lstStyle/>
          <a:p>
            <a:r>
              <a:rPr lang="en-US" sz="2800" dirty="0">
                <a:latin typeface="Consolas" panose="020B0609020204030204" pitchFamily="49" charset="0"/>
              </a:rPr>
              <a:t>Hello!</a:t>
            </a:r>
          </a:p>
        </p:txBody>
      </p:sp>
      <p:pic>
        <p:nvPicPr>
          <p:cNvPr id="8" name="Picture 7" descr="A picture containing dark, gauge&#10;&#10;Description automatically generated">
            <a:extLst>
              <a:ext uri="{FF2B5EF4-FFF2-40B4-BE49-F238E27FC236}">
                <a16:creationId xmlns:a16="http://schemas.microsoft.com/office/drawing/2014/main" id="{263179B5-46D4-0574-14B4-A46FB1D22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23DC7-04C3-9F1C-DA39-41C2EC9D7AE5}"/>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Function Parameters and Arguments</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dirty="0">
                <a:solidFill>
                  <a:schemeClr val="tx1">
                    <a:lumMod val="65000"/>
                    <a:lumOff val="35000"/>
                  </a:schemeClr>
                </a:solidFill>
                <a:latin typeface="Consolas" panose="020B0609020204030204" pitchFamily="49" charset="0"/>
              </a:rPr>
              <a:t>def &lt;function_name&gt;(param1, param2,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6" name="Picture 5" descr="A picture containing dark, gauge&#10;&#10;Description automatically generated">
            <a:extLst>
              <a:ext uri="{FF2B5EF4-FFF2-40B4-BE49-F238E27FC236}">
                <a16:creationId xmlns:a16="http://schemas.microsoft.com/office/drawing/2014/main" id="{030A29F4-F5A6-1CDE-0E71-FA5B09737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67234"/>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AAF2D-A6F8-7511-A919-9619DAE82C67}"/>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Parameters vs Arguments</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707085"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 {}!'</a:t>
            </a:r>
            <a:r>
              <a:rPr lang="en-US" sz="2800" dirty="0">
                <a:latin typeface="Consolas" panose="020B0609020204030204" pitchFamily="49" charset="0"/>
              </a:rPr>
              <a:t>.</a:t>
            </a:r>
            <a:r>
              <a:rPr lang="en-US" sz="2800" dirty="0">
                <a:solidFill>
                  <a:srgbClr val="4D5EB6"/>
                </a:solidFill>
                <a:latin typeface="Consolas" panose="020B0609020204030204" pitchFamily="49" charset="0"/>
              </a:rPr>
              <a:t>format</a:t>
            </a:r>
            <a:r>
              <a:rPr lang="en-US" sz="2800" dirty="0">
                <a:latin typeface="Consolas" panose="020B0609020204030204" pitchFamily="49" charset="0"/>
              </a:rPr>
              <a:t>(name))</a:t>
            </a:r>
          </a:p>
          <a:p>
            <a:endParaRPr lang="en-US" sz="2800" dirty="0">
              <a:latin typeface="Consolas" panose="020B0609020204030204" pitchFamily="49" charset="0"/>
            </a:endParaRPr>
          </a:p>
          <a:p>
            <a:r>
              <a:rPr lang="en-US" sz="2800" dirty="0">
                <a:latin typeface="Consolas" panose="020B0609020204030204" pitchFamily="49" charset="0"/>
              </a:rPr>
              <a:t>myName </a:t>
            </a:r>
            <a:r>
              <a:rPr lang="en-US" sz="2800" dirty="0">
                <a:solidFill>
                  <a:srgbClr val="BD62FF"/>
                </a:solidFill>
                <a:latin typeface="Consolas" panose="020B0609020204030204" pitchFamily="49" charset="0"/>
              </a:rPr>
              <a:t>=</a:t>
            </a:r>
            <a:r>
              <a:rPr lang="en-US" sz="2800" dirty="0">
                <a:latin typeface="Consolas" panose="020B0609020204030204" pitchFamily="49" charset="0"/>
              </a:rPr>
              <a:t> </a:t>
            </a:r>
            <a:r>
              <a:rPr lang="en-US" sz="2800" dirty="0">
                <a:solidFill>
                  <a:srgbClr val="007C00"/>
                </a:solidFill>
                <a:latin typeface="Consolas" panose="020B0609020204030204" pitchFamily="49" charset="0"/>
              </a:rPr>
              <a:t>input</a:t>
            </a:r>
            <a:r>
              <a:rPr lang="en-US" sz="2800" dirty="0">
                <a:latin typeface="Consolas" panose="020B0609020204030204" pitchFamily="49" charset="0"/>
              </a:rPr>
              <a:t>(</a:t>
            </a:r>
            <a:r>
              <a:rPr lang="en-US" sz="2800" dirty="0">
                <a:solidFill>
                  <a:srgbClr val="BA2020"/>
                </a:solidFill>
                <a:latin typeface="Consolas" panose="020B0609020204030204" pitchFamily="49" charset="0"/>
              </a:rPr>
              <a:t>'Name? '</a:t>
            </a:r>
            <a:r>
              <a:rPr lang="en-US" sz="2800" dirty="0">
                <a:latin typeface="Consolas" panose="020B0609020204030204" pitchFamily="49" charset="0"/>
              </a:rPr>
              <a:t>)</a:t>
            </a:r>
          </a:p>
          <a:p>
            <a:r>
              <a:rPr lang="en-US" sz="2800" dirty="0">
                <a:latin typeface="Consolas" panose="020B0609020204030204" pitchFamily="49" charset="0"/>
              </a:rPr>
              <a:t>hello(myName)</a:t>
            </a:r>
          </a:p>
        </p:txBody>
      </p:sp>
      <p:sp>
        <p:nvSpPr>
          <p:cNvPr id="6" name="TextBox 5">
            <a:extLst>
              <a:ext uri="{FF2B5EF4-FFF2-40B4-BE49-F238E27FC236}">
                <a16:creationId xmlns:a16="http://schemas.microsoft.com/office/drawing/2014/main" id="{236135A0-412A-86C5-8E70-A3DFFD7CFCD5}"/>
              </a:ext>
            </a:extLst>
          </p:cNvPr>
          <p:cNvSpPr txBox="1"/>
          <p:nvPr/>
        </p:nvSpPr>
        <p:spPr>
          <a:xfrm>
            <a:off x="4622292" y="1757133"/>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dirty="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Lst>
          </p:cNvPr>
          <p:cNvSpPr txBox="1"/>
          <p:nvPr/>
        </p:nvSpPr>
        <p:spPr>
          <a:xfrm>
            <a:off x="4012692" y="5212158"/>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dirty="0">
              <a:latin typeface="Avenir Light" panose="020B0402020203020204" pitchFamily="34" charset="77"/>
            </a:endParaRP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own Arrow 4">
            <a:extLst>
              <a:ext uri="{FF2B5EF4-FFF2-40B4-BE49-F238E27FC236}">
                <a16:creationId xmlns:a16="http://schemas.microsoft.com/office/drawing/2014/main" id="{B9068EC3-9A4D-1D00-01C2-83E6C585C4EE}"/>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dark, gauge&#10;&#10;Description automatically generated">
            <a:extLst>
              <a:ext uri="{FF2B5EF4-FFF2-40B4-BE49-F238E27FC236}">
                <a16:creationId xmlns:a16="http://schemas.microsoft.com/office/drawing/2014/main" id="{95CD789F-0A1C-B16C-055A-8AEB96CEB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5886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3364</TotalTime>
  <Words>2075</Words>
  <Application>Microsoft Office PowerPoint</Application>
  <PresentationFormat>Widescreen</PresentationFormat>
  <Paragraphs>216</Paragraphs>
  <Slides>19</Slides>
  <Notes>18</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19</vt:i4>
      </vt:variant>
    </vt:vector>
  </HeadingPairs>
  <TitlesOfParts>
    <vt:vector size="41" baseType="lpstr">
      <vt:lpstr>-apple-system</vt:lpstr>
      <vt:lpstr>Arial</vt:lpstr>
      <vt:lpstr>Avenir</vt:lpstr>
      <vt:lpstr>Avenir Black</vt:lpstr>
      <vt:lpstr>Avenir Black Oblique</vt:lpstr>
      <vt:lpstr>Avenir Heavy</vt:lpstr>
      <vt:lpstr>Avenir Light</vt:lpstr>
      <vt:lpstr>Avenir Light Oblique</vt:lpstr>
      <vt:lpstr>Avenir Medium</vt:lpstr>
      <vt:lpstr>Calibri</vt:lpstr>
      <vt:lpstr>Calibri Light</vt:lpstr>
      <vt:lpstr>Charter</vt:lpstr>
      <vt:lpstr>Charter</vt:lpstr>
      <vt:lpstr>Consolas</vt:lpstr>
      <vt:lpstr>Courier New</vt:lpstr>
      <vt:lpstr>Helvetica Neue</vt:lpstr>
      <vt:lpstr>Lora-Italic</vt:lpstr>
      <vt:lpstr>Lora-Regular</vt:lpstr>
      <vt:lpstr>OpenSans-Semibold</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Flowcharts and Pseudocode</vt:lpstr>
      <vt:lpstr>PowerPoint Presentation</vt:lpstr>
      <vt:lpstr>PowerPoint Presentation</vt:lpstr>
      <vt:lpstr>Iterative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404</cp:revision>
  <dcterms:created xsi:type="dcterms:W3CDTF">2020-06-14T19:48:25Z</dcterms:created>
  <dcterms:modified xsi:type="dcterms:W3CDTF">2023-01-11T20:35:37Z</dcterms:modified>
</cp:coreProperties>
</file>