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24" r:id="rId2"/>
    <p:sldId id="284" r:id="rId3"/>
    <p:sldId id="325" r:id="rId4"/>
    <p:sldId id="326" r:id="rId5"/>
    <p:sldId id="301" r:id="rId6"/>
    <p:sldId id="327" r:id="rId7"/>
    <p:sldId id="328" r:id="rId8"/>
    <p:sldId id="329" r:id="rId9"/>
    <p:sldId id="330" r:id="rId10"/>
    <p:sldId id="332" r:id="rId11"/>
    <p:sldId id="297" r:id="rId12"/>
    <p:sldId id="281" r:id="rId13"/>
    <p:sldId id="293" r:id="rId14"/>
    <p:sldId id="279" r:id="rId15"/>
    <p:sldId id="331" r:id="rId16"/>
    <p:sldId id="298" r:id="rId17"/>
    <p:sldId id="304" r:id="rId18"/>
    <p:sldId id="30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AA8"/>
    <a:srgbClr val="30335D"/>
    <a:srgbClr val="5EBB78"/>
    <a:srgbClr val="6E61BA"/>
    <a:srgbClr val="6D61CA"/>
    <a:srgbClr val="7970C9"/>
    <a:srgbClr val="6D6CCA"/>
    <a:srgbClr val="482DFF"/>
    <a:srgbClr val="306777"/>
    <a:srgbClr val="4D5E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92" autoAdjust="0"/>
    <p:restoredTop sz="78503" autoAdjust="0"/>
  </p:normalViewPr>
  <p:slideViewPr>
    <p:cSldViewPr snapToGrid="0" showGuides="1">
      <p:cViewPr varScale="1">
        <p:scale>
          <a:sx n="58" d="100"/>
          <a:sy n="58" d="100"/>
        </p:scale>
        <p:origin x="732" y="44"/>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ourier New" panose="02070309020205020404" pitchFamily="49" charset="0"/>
              <a:buChar char="o"/>
            </a:pPr>
            <a:r>
              <a:rPr lang="en-US" dirty="0"/>
              <a:t>Functions can (and usually do) return values</a:t>
            </a:r>
          </a:p>
          <a:p>
            <a:pPr lvl="1"/>
            <a:endParaRPr lang="en-US" dirty="0"/>
          </a:p>
          <a:p>
            <a:pPr marL="171450" indent="-171450">
              <a:buFont typeface="Courier New" panose="02070309020205020404" pitchFamily="49" charset="0"/>
              <a:buChar char="o"/>
            </a:pPr>
            <a:r>
              <a:rPr lang="en-US" dirty="0"/>
              <a:t>To specify the return values, use "</a:t>
            </a:r>
            <a:r>
              <a:rPr lang="en-US" dirty="0">
                <a:solidFill>
                  <a:srgbClr val="FF00FF"/>
                </a:solidFill>
              </a:rPr>
              <a:t>return</a:t>
            </a:r>
            <a:r>
              <a:rPr lang="en-US" dirty="0"/>
              <a:t>" followed by one or more values or variables</a:t>
            </a:r>
          </a:p>
          <a:p>
            <a:pPr marL="0" indent="0">
              <a:buNone/>
            </a:pPr>
            <a:r>
              <a:rPr lang="en-US" dirty="0"/>
              <a:t>	</a:t>
            </a:r>
            <a:r>
              <a:rPr lang="en-US" dirty="0">
                <a:solidFill>
                  <a:srgbClr val="FF00FF"/>
                </a:solidFill>
              </a:rPr>
              <a:t>return</a:t>
            </a:r>
            <a:r>
              <a:rPr lang="en-US" dirty="0"/>
              <a:t> </a:t>
            </a:r>
            <a:r>
              <a:rPr lang="en-US" dirty="0">
                <a:solidFill>
                  <a:srgbClr val="FFFF00"/>
                </a:solidFill>
              </a:rPr>
              <a:t>&lt;value1&gt;</a:t>
            </a:r>
            <a:r>
              <a:rPr lang="en-US" dirty="0"/>
              <a:t>,</a:t>
            </a:r>
            <a:r>
              <a:rPr lang="en-US" dirty="0">
                <a:solidFill>
                  <a:srgbClr val="FFFF00"/>
                </a:solidFill>
              </a:rPr>
              <a:t>&lt;value2&gt;</a:t>
            </a:r>
            <a:r>
              <a:rPr lang="en-US" dirty="0"/>
              <a:t>, </a:t>
            </a:r>
            <a:r>
              <a:rPr lang="en-US" dirty="0">
                <a:solidFill>
                  <a:srgbClr val="FFFF00"/>
                </a:solidFill>
              </a:rPr>
              <a:t>. . .</a:t>
            </a:r>
          </a:p>
          <a:p>
            <a:pPr lvl="1"/>
            <a:endParaRPr lang="en-US" dirty="0"/>
          </a:p>
          <a:p>
            <a:pPr marL="171450" indent="-171450">
              <a:buFont typeface="Courier New" panose="02070309020205020404" pitchFamily="49" charset="0"/>
              <a:buChar char="o"/>
            </a:pPr>
            <a:r>
              <a:rPr lang="en-US" dirty="0"/>
              <a:t>The returned value is usually assigned to a variable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514196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calling a function and passing arguments to it, you can do so in two ways – by position or by keyword.  Although you can pass arguments to a function in multiple ways, my personal preference is to pass arguments to functions by KEYWORD.  When you do that, you know exactly what's being passed to the function.  And your code becomes self-documenting.  This is important when you come back to a piece of code after a lapse of time.  Write code for the </a:t>
            </a:r>
            <a:r>
              <a:rPr lang="en-US" b="1" dirty="0"/>
              <a:t>future</a:t>
            </a:r>
            <a:r>
              <a:rPr lang="en-US" dirty="0"/>
              <a:t> you!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314382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At this point, I want to briefly discuss an important yet often overlooked point.</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In the </a:t>
            </a:r>
            <a:r>
              <a:rPr lang="en-US" b="0" i="1" dirty="0">
                <a:solidFill>
                  <a:srgbClr val="000000"/>
                </a:solidFill>
                <a:effectLst/>
                <a:latin typeface="Helvetica Neue"/>
              </a:rPr>
              <a:t>Big Bang Theory</a:t>
            </a:r>
            <a:r>
              <a:rPr lang="en-US" b="0" i="0" dirty="0">
                <a:solidFill>
                  <a:srgbClr val="000000"/>
                </a:solidFill>
                <a:effectLst/>
                <a:latin typeface="Helvetica Neue"/>
              </a:rPr>
              <a:t> TV series, the show's resident genius - Sheldon Cooper - enjoys creating legally-binding agreements that specify the particulars of any relationship he is presently in. His romance with Amy is regulated by a relationship agreement, as is his relationship with his roommate, Leonard Hofstadter.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r>
              <a:rPr lang="en-US" b="1" i="0" dirty="0">
                <a:solidFill>
                  <a:srgbClr val="000000"/>
                </a:solidFill>
                <a:effectLst/>
                <a:latin typeface="Helvetica Neue"/>
              </a:rPr>
              <a:t>Python Functions</a:t>
            </a:r>
          </a:p>
          <a:p>
            <a:pPr algn="just"/>
            <a:r>
              <a:rPr lang="en-US" b="0" i="0" dirty="0">
                <a:solidFill>
                  <a:srgbClr val="000000"/>
                </a:solidFill>
                <a:effectLst/>
                <a:latin typeface="Helvetica Neue"/>
              </a:rPr>
              <a:t>The fundamental concept behind functions is the notion of a contract. Just as Sheldon's relationship and roommate agreements ensure that the parties involved will act in regular and predictable ways, so too the interface to a function is like a contract. If a call to a function passes the correct arguments in the correct order, a well written function responds in a predictable way, providing the promised output.</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Counterintuitively, the first step in creating a function is to define what it will do. I say "counterintuitively" because most programmers simply dive right in and start writing code. This strategy works well for small and rather simple programs. However, you'll quickly run into trouble when the complexity begins to increase. For that reason, seasoned software developers usually begin by writing a specification (spec) - a document that spells out the terms of the contract. A well-written specification typically includes interface documentation as well as pseudocode, a clear statement in plain English of the steps to be taken to accomplish the function's task.</a:t>
            </a:r>
          </a:p>
          <a:p>
            <a:br>
              <a:rPr lang="en-US" dirty="0"/>
            </a:br>
            <a:r>
              <a:rPr lang="en-US" dirty="0"/>
              <a:t>https://www.pinterest.com/pin/558024210062835602/</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880453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000000"/>
                </a:solidFill>
                <a:effectLst/>
                <a:latin typeface="Helvetica Neue"/>
              </a:rPr>
              <a:t>Let's illustrate this process by writing a spec for a rather simple function called </a:t>
            </a:r>
            <a:r>
              <a:rPr lang="en-US" b="0" i="1" dirty="0">
                <a:solidFill>
                  <a:srgbClr val="000000"/>
                </a:solidFill>
                <a:effectLst/>
                <a:latin typeface="Helvetica Neue"/>
              </a:rPr>
              <a:t>multiply.</a:t>
            </a:r>
            <a:r>
              <a:rPr lang="en-US" b="0" i="0" dirty="0">
                <a:solidFill>
                  <a:srgbClr val="000000"/>
                </a:solidFill>
                <a:effectLst/>
                <a:latin typeface="Helvetica Neue"/>
              </a:rPr>
              <a:t> Here's the initial specification.  Simple enough!</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Because this function is so simple, we won't bother with the pseudocode at this point. For more complex functions, however, pseudocode is strongly recommended as it helps you understand the flow and logic of your program before you start coding. With all that said, here's a first look at the code.</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This is a straightforward function, if there ever was one. Even so, a couple points need to be highlighted. Consider, for example, the documentation (doc) string immediately following the function definition. As you can see, this string is enclosed by three single quotes '''. The information in a doc string displays whenever one runs help() on a given function.</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In his wonderful book, </a:t>
            </a:r>
            <a:r>
              <a:rPr lang="en-US" b="0" i="1" dirty="0">
                <a:solidFill>
                  <a:srgbClr val="000000"/>
                </a:solidFill>
                <a:effectLst/>
                <a:latin typeface="Helvetica Neue"/>
              </a:rPr>
              <a:t>Python without Fear,</a:t>
            </a:r>
            <a:r>
              <a:rPr lang="en-US" b="0" i="0" dirty="0">
                <a:solidFill>
                  <a:srgbClr val="000000"/>
                </a:solidFill>
                <a:effectLst/>
                <a:latin typeface="Helvetica Neue"/>
              </a:rPr>
              <a:t> Brian Overland makes the following points about doc strings (p. 322). You'll want to keep these in mind as you create doc strings for your functions.</a:t>
            </a:r>
          </a:p>
          <a:p>
            <a:pPr algn="just"/>
            <a:endParaRPr lang="en-US" b="0" i="0" dirty="0">
              <a:solidFill>
                <a:srgbClr val="000000"/>
              </a:solidFill>
              <a:effectLst/>
              <a:latin typeface="Helvetica Neue"/>
            </a:endParaRPr>
          </a:p>
          <a:p>
            <a:pPr algn="l">
              <a:buFont typeface="+mj-lt"/>
              <a:buAutoNum type="arabicPeriod"/>
            </a:pPr>
            <a:r>
              <a:rPr lang="en-US" b="0" i="0" dirty="0">
                <a:solidFill>
                  <a:srgbClr val="000000"/>
                </a:solidFill>
                <a:effectLst/>
                <a:latin typeface="Helvetica Neue"/>
              </a:rPr>
              <a:t> The doc string must be the first statement after the beginning (header) of the function definition.</a:t>
            </a:r>
          </a:p>
          <a:p>
            <a:pPr algn="l">
              <a:buFont typeface="+mj-lt"/>
              <a:buAutoNum type="arabicPeriod"/>
            </a:pPr>
            <a:r>
              <a:rPr lang="en-US" b="0" i="0" dirty="0">
                <a:solidFill>
                  <a:srgbClr val="000000"/>
                </a:solidFill>
                <a:effectLst/>
                <a:latin typeface="Helvetica Neue"/>
              </a:rPr>
              <a:t> Normal indentation rules apply. The doc string must be indented under the heading of the definition, just as any statement.</a:t>
            </a:r>
          </a:p>
          <a:p>
            <a:pPr algn="l">
              <a:buFont typeface="+mj-lt"/>
              <a:buAutoNum type="arabicPeriod"/>
            </a:pPr>
            <a:r>
              <a:rPr lang="en-US" b="0" i="0" dirty="0">
                <a:solidFill>
                  <a:srgbClr val="000000"/>
                </a:solidFill>
                <a:effectLst/>
                <a:latin typeface="Helvetica Neue"/>
              </a:rPr>
              <a:t> The indentation requirement applies only to the first physical line. However, the cleanest style is to continue the indentation of the first line.</a:t>
            </a:r>
          </a:p>
          <a:p>
            <a:pPr algn="l">
              <a:buFont typeface="+mj-lt"/>
              <a:buAutoNum type="arabicPeriod"/>
            </a:pPr>
            <a:r>
              <a:rPr lang="en-US" b="0" i="0" dirty="0">
                <a:solidFill>
                  <a:srgbClr val="000000"/>
                </a:solidFill>
                <a:effectLst/>
                <a:latin typeface="Helvetica Neue"/>
              </a:rPr>
              <a:t> You can use any kind of quotation marks. However, the literal quote marks (''') enable you to write doc strings that span any number of physical lines.</a:t>
            </a:r>
          </a:p>
          <a:p>
            <a:pPr algn="just"/>
            <a:r>
              <a:rPr lang="en-US" b="0" i="0" dirty="0">
                <a:solidFill>
                  <a:srgbClr val="000000"/>
                </a:solidFill>
                <a:effectLst/>
                <a:latin typeface="Helvetica Neue"/>
              </a:rPr>
              <a:t>The last thing we need to point out is the comment at the end of the function definition. The pound sign (#) indicates that anything following it is a comment. In this case, we mark the end of the function with a comment. When developing a module containing multiple functions, best practice encourages the placement of comments at the end of each function. This helps you to clearly see where one function ends and another begins.</a:t>
            </a:r>
          </a:p>
          <a:p>
            <a:pPr algn="just"/>
            <a:endParaRPr lang="en-US"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932329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3830469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4000" b="0" i="0" dirty="0">
                <a:solidFill>
                  <a:srgbClr val="292929"/>
                </a:solidFill>
                <a:effectLst/>
                <a:latin typeface="charter"/>
              </a:rPr>
              <a:t>Think of a class as a blueprint for how an object may operate. The object is a particular instance derived from the class. For example, an object could represent a particular person with attributes including name, age, address, etc., and methods like walking, talking, breathing, and running.  Here the object is Pikachu, derived from the class Pokemon.  Keep in mind: methods define what a given object can do while attributes define its features.  </a:t>
            </a:r>
          </a:p>
          <a:p>
            <a:pPr algn="l"/>
            <a:endParaRPr lang="en-US" sz="2800" b="0" i="0" dirty="0">
              <a:solidFill>
                <a:srgbClr val="090909"/>
              </a:solidFill>
              <a:effectLst/>
              <a:latin typeface="-apple-system"/>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473516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dirty="0">
                <a:solidFill>
                  <a:srgbClr val="292929"/>
                </a:solidFill>
                <a:effectLst/>
                <a:latin typeface="charter"/>
              </a:rPr>
              <a:t>In the previous slide, I indicated that an object is a particular instance of a class.  In technical terms, we say that objects are </a:t>
            </a:r>
            <a:r>
              <a:rPr lang="en-US" sz="1800" b="1" i="0" dirty="0">
                <a:solidFill>
                  <a:srgbClr val="292929"/>
                </a:solidFill>
                <a:effectLst/>
                <a:latin typeface="Charter"/>
              </a:rPr>
              <a:t>instantiated</a:t>
            </a:r>
            <a:r>
              <a:rPr lang="en-US" sz="1800" b="0" i="0" dirty="0">
                <a:solidFill>
                  <a:srgbClr val="292929"/>
                </a:solidFill>
                <a:effectLst/>
                <a:latin typeface="charter"/>
              </a:rPr>
              <a:t>.  That is, they are actual things you can manipulate in code.  Interestingly, we can create hierarchies of classes.  </a:t>
            </a:r>
            <a:r>
              <a:rPr lang="en-US" sz="2800" b="0" i="0" dirty="0">
                <a:solidFill>
                  <a:srgbClr val="212529"/>
                </a:solidFill>
                <a:effectLst/>
                <a:latin typeface="-apple-system"/>
              </a:rPr>
              <a:t>In Object-Oriented Programming, when a class derives from another class, it’s called </a:t>
            </a:r>
            <a:r>
              <a:rPr lang="en-US" sz="2800" b="1" i="0" dirty="0">
                <a:solidFill>
                  <a:srgbClr val="212529"/>
                </a:solidFill>
                <a:effectLst/>
                <a:latin typeface="-apple-system"/>
              </a:rPr>
              <a:t>inheritance</a:t>
            </a:r>
            <a:r>
              <a:rPr lang="en-US" sz="2800" b="0" i="0" dirty="0">
                <a:solidFill>
                  <a:srgbClr val="212529"/>
                </a:solidFill>
                <a:effectLst/>
                <a:latin typeface="-apple-system"/>
              </a:rPr>
              <a:t>.</a:t>
            </a:r>
            <a:endParaRPr lang="en-US" sz="1800" b="0" i="0" u="none" strike="noStrike" baseline="0" dirty="0">
              <a:latin typeface="Arial" panose="020B0604020202020204" pitchFamily="34"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478407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of the AI code you write in Python is nothing more than calls to various functions.  And what is a function?  Noted computer science educator John Zelle writes, “The basic idea of a function is that we write a sequence of statements and give that sequence a name. The instructions can then be executed at any point in another program by referring to the function name.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how do we call or execute a function?  Let’s take a look…</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116388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44596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function should perform a </a:t>
            </a:r>
            <a:r>
              <a:rPr lang="en-US" u="sng" dirty="0"/>
              <a:t>specific task</a:t>
            </a:r>
          </a:p>
          <a:p>
            <a:pPr lvl="1"/>
            <a:r>
              <a:rPr lang="en-US" dirty="0"/>
              <a:t>this allows our program to be "</a:t>
            </a:r>
            <a:r>
              <a:rPr lang="en-US" dirty="0">
                <a:solidFill>
                  <a:srgbClr val="FFFF00"/>
                </a:solidFill>
              </a:rPr>
              <a:t>modular</a:t>
            </a:r>
            <a:r>
              <a:rPr lang="en-US" dirty="0"/>
              <a:t>"</a:t>
            </a:r>
          </a:p>
          <a:p>
            <a:endParaRPr lang="en-US" dirty="0"/>
          </a:p>
          <a:p>
            <a:pPr marL="171450" indent="-171450">
              <a:buFont typeface="Arial" panose="020B0604020202020204" pitchFamily="34" charset="0"/>
              <a:buChar char="•"/>
            </a:pPr>
            <a:r>
              <a:rPr lang="en-US" dirty="0"/>
              <a:t>It can be </a:t>
            </a:r>
            <a:r>
              <a:rPr lang="en-US" dirty="0">
                <a:solidFill>
                  <a:srgbClr val="FFFF00"/>
                </a:solidFill>
              </a:rPr>
              <a:t>reused</a:t>
            </a:r>
          </a:p>
          <a:p>
            <a:pPr lvl="1"/>
            <a:r>
              <a:rPr lang="en-US" dirty="0"/>
              <a:t>avoids </a:t>
            </a:r>
            <a:r>
              <a:rPr lang="en-US" dirty="0">
                <a:solidFill>
                  <a:srgbClr val="FF00FF"/>
                </a:solidFill>
              </a:rPr>
              <a:t>repetition</a:t>
            </a:r>
            <a:endParaRPr lang="en-US" dirty="0"/>
          </a:p>
          <a:p>
            <a:pPr lvl="1"/>
            <a:r>
              <a:rPr lang="en-US" dirty="0"/>
              <a:t>increases </a:t>
            </a:r>
            <a:r>
              <a:rPr lang="en-US" dirty="0">
                <a:solidFill>
                  <a:srgbClr val="FF00FF"/>
                </a:solidFill>
              </a:rPr>
              <a:t>reliability</a:t>
            </a:r>
          </a:p>
          <a:p>
            <a:pPr lvl="1"/>
            <a:endParaRPr lang="en-US" dirty="0"/>
          </a:p>
          <a:p>
            <a:pPr marL="171450" indent="-171450">
              <a:buFont typeface="Arial" panose="020B0604020202020204" pitchFamily="34" charset="0"/>
              <a:buChar char="•"/>
            </a:pPr>
            <a:r>
              <a:rPr lang="en-US" dirty="0"/>
              <a:t>Easier </a:t>
            </a:r>
            <a:r>
              <a:rPr lang="en-US" dirty="0">
                <a:solidFill>
                  <a:srgbClr val="FFFF00"/>
                </a:solidFill>
              </a:rPr>
              <a:t>debugging</a:t>
            </a:r>
          </a:p>
          <a:p>
            <a:pPr lvl="1"/>
            <a:r>
              <a:rPr lang="en-US" dirty="0"/>
              <a:t>a function is easier to test and debug as it performs a single task</a:t>
            </a:r>
          </a:p>
          <a:p>
            <a:pPr lvl="1"/>
            <a:endParaRPr lang="en-US" dirty="0"/>
          </a:p>
          <a:p>
            <a:pPr marL="171450" indent="-171450">
              <a:buFont typeface="Arial" panose="020B0604020202020204" pitchFamily="34" charset="0"/>
              <a:buChar char="•"/>
            </a:pPr>
            <a:r>
              <a:rPr lang="en-US" dirty="0"/>
              <a:t>Avoiding </a:t>
            </a:r>
            <a:r>
              <a:rPr lang="en-US" dirty="0">
                <a:solidFill>
                  <a:srgbClr val="FFFF00"/>
                </a:solidFill>
              </a:rPr>
              <a:t>name collisions</a:t>
            </a:r>
          </a:p>
          <a:p>
            <a:pPr lvl="1"/>
            <a:r>
              <a:rPr lang="en-US" dirty="0"/>
              <a:t>variable "scope" allows us to </a:t>
            </a:r>
            <a:r>
              <a:rPr lang="en-US" dirty="0">
                <a:solidFill>
                  <a:srgbClr val="FFFF00"/>
                </a:solidFill>
              </a:rPr>
              <a:t>reuse</a:t>
            </a:r>
            <a:r>
              <a:rPr lang="en-US" dirty="0"/>
              <a:t> variable names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302171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i="0" u="none" strike="noStrike" baseline="0" dirty="0">
                <a:latin typeface="OpenSans-Semibold"/>
              </a:rPr>
              <a:t>Don't Repeat Yourself</a:t>
            </a:r>
          </a:p>
          <a:p>
            <a:pPr algn="l"/>
            <a:endParaRPr lang="en-US" sz="1200" b="0" i="0" u="none" strike="noStrike" baseline="0" dirty="0">
              <a:latin typeface="OpenSans-Semibold"/>
            </a:endParaRPr>
          </a:p>
          <a:p>
            <a:pPr algn="l"/>
            <a:r>
              <a:rPr lang="en-US" sz="1200" b="0" i="0" u="none" strike="noStrike" baseline="0" dirty="0">
                <a:latin typeface="Lora-Regular"/>
              </a:rPr>
              <a:t>One of the cardinal rules of good programming is stated here: Thou shalt not Repeat Thyself. In other words, "</a:t>
            </a:r>
            <a:r>
              <a:rPr lang="en-US" sz="1200" b="0" i="1" u="none" strike="noStrike" baseline="0" dirty="0">
                <a:latin typeface="Lora-Italic"/>
              </a:rPr>
              <a:t>Every piece of knowledge or logic must have a single, unambiguous representation within a system.</a:t>
            </a:r>
            <a:r>
              <a:rPr lang="en-US" sz="1200" b="0" i="0" u="none" strike="noStrike" baseline="0" dirty="0">
                <a:latin typeface="Lora-Regular"/>
              </a:rPr>
              <a:t>" If you want to do the same thing multiple times in your code, it should be expressed as a function, and called wherever it is needed.</a:t>
            </a:r>
          </a:p>
          <a:p>
            <a:pPr algn="l"/>
            <a:endParaRPr lang="en-US" sz="1200" b="0" i="0" u="none" strike="noStrike" baseline="0" dirty="0">
              <a:latin typeface="Lora-Regular"/>
            </a:endParaRPr>
          </a:p>
          <a:p>
            <a:pPr algn="l"/>
            <a:r>
              <a:rPr lang="en-US" sz="1200" b="0" i="0" u="none" strike="noStrike" baseline="0" dirty="0">
                <a:latin typeface="Arial" panose="020B0604020202020204" pitchFamily="34" charset="0"/>
              </a:rPr>
              <a:t>Bird, Andrew, et al. The Python Workshop : Learn to Code in Python and Kickstart Your Career in Software Development or Data Science, Packt Publishing,</a:t>
            </a:r>
          </a:p>
          <a:p>
            <a:pPr algn="l"/>
            <a:r>
              <a:rPr lang="en-US" sz="1200" b="0" i="0" u="none" strike="noStrike" baseline="0" dirty="0">
                <a:latin typeface="Arial" panose="020B0604020202020204" pitchFamily="34" charset="0"/>
              </a:rPr>
              <a:t>Limited, 2019. ProQuest Ebook Central, http://ebookcentral.proquest.com/lib/ufl/detail.action?docID=5974923.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100913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nSpc>
                <a:spcPct val="107000"/>
              </a:lnSpc>
              <a:spcBef>
                <a:spcPts val="0"/>
              </a:spcBef>
              <a:spcAft>
                <a:spcPts val="800"/>
              </a:spcAft>
              <a:buFont typeface="Arial" panose="020B0604020202020204" pitchFamily="34" charset="0"/>
              <a:buChar char="•"/>
              <a:tabLst>
                <a:tab pos="914400" algn="l"/>
              </a:tabLs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def – keyword indicating a function</a:t>
            </a:r>
          </a:p>
          <a:p>
            <a:pPr marL="285750" marR="0" lvl="0" indent="-285750">
              <a:lnSpc>
                <a:spcPct val="107000"/>
              </a:lnSpc>
              <a:spcBef>
                <a:spcPts val="0"/>
              </a:spcBef>
              <a:spcAft>
                <a:spcPts val="800"/>
              </a:spcAft>
              <a:buFont typeface="Arial" panose="020B0604020202020204" pitchFamily="34" charset="0"/>
              <a:buChar char="•"/>
              <a:tabLst>
                <a:tab pos="914400" algn="l"/>
              </a:tabLs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&lt;name&gt; - name of the function (same rules as variables)</a:t>
            </a:r>
          </a:p>
          <a:p>
            <a:pPr marL="285750" marR="0" lvl="0" indent="-285750">
              <a:lnSpc>
                <a:spcPct val="107000"/>
              </a:lnSpc>
              <a:spcBef>
                <a:spcPts val="0"/>
              </a:spcBef>
              <a:spcAft>
                <a:spcPts val="800"/>
              </a:spcAft>
              <a:buFont typeface="Arial" panose="020B0604020202020204" pitchFamily="34" charset="0"/>
              <a:buChar char="•"/>
              <a:tabLst>
                <a:tab pos="914400" algn="l"/>
              </a:tabLs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return – optional statement to return value(s) to program</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404158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ourier New" panose="02070309020205020404" pitchFamily="49" charset="0"/>
              <a:buChar char="o"/>
            </a:pPr>
            <a:r>
              <a:rPr lang="en-US" dirty="0"/>
              <a:t>A function can only be called </a:t>
            </a:r>
            <a:r>
              <a:rPr lang="en-US" u="sng" dirty="0">
                <a:solidFill>
                  <a:srgbClr val="FFFF00"/>
                </a:solidFill>
              </a:rPr>
              <a:t>after</a:t>
            </a:r>
            <a:r>
              <a:rPr lang="en-US" dirty="0"/>
              <a:t> it is defined</a:t>
            </a:r>
          </a:p>
          <a:p>
            <a:endParaRPr lang="en-US" dirty="0"/>
          </a:p>
          <a:p>
            <a:pPr marL="171450" indent="-171450">
              <a:buFont typeface="Courier New" panose="02070309020205020404" pitchFamily="49" charset="0"/>
              <a:buChar char="o"/>
            </a:pPr>
            <a:r>
              <a:rPr lang="en-US" dirty="0"/>
              <a:t>A function can be (and usually is!)  called many times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454384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ourier New" panose="02070309020205020404" pitchFamily="49" charset="0"/>
              <a:buChar char="o"/>
            </a:pPr>
            <a:r>
              <a:rPr lang="en-US" dirty="0"/>
              <a:t>Function parameters are input variables defined ("declared") in the function definition</a:t>
            </a:r>
          </a:p>
          <a:p>
            <a:pPr lvl="1"/>
            <a:endParaRPr lang="en-US" dirty="0"/>
          </a:p>
          <a:p>
            <a:pPr lvl="1"/>
            <a:r>
              <a:rPr lang="en-US" dirty="0"/>
              <a:t>A function can have </a:t>
            </a:r>
            <a:r>
              <a:rPr lang="en-US" dirty="0">
                <a:solidFill>
                  <a:srgbClr val="FFFF00"/>
                </a:solidFill>
                <a:latin typeface="Consolas" panose="020B0609020204030204" pitchFamily="49" charset="0"/>
              </a:rPr>
              <a:t>0</a:t>
            </a:r>
            <a:r>
              <a:rPr lang="en-US" dirty="0"/>
              <a:t> to many parameters</a:t>
            </a:r>
          </a:p>
          <a:p>
            <a:endParaRPr lang="en-US" dirty="0"/>
          </a:p>
          <a:p>
            <a:pPr marL="171450" indent="-171450">
              <a:buFont typeface="Courier New" panose="02070309020205020404" pitchFamily="49" charset="0"/>
              <a:buChar char="o"/>
            </a:pPr>
            <a:r>
              <a:rPr lang="en-US" dirty="0"/>
              <a:t>When calling a function, you must specify </a:t>
            </a:r>
            <a:r>
              <a:rPr lang="en-US" dirty="0">
                <a:solidFill>
                  <a:srgbClr val="FFFF00"/>
                </a:solidFill>
              </a:rPr>
              <a:t>arguments</a:t>
            </a:r>
            <a:r>
              <a:rPr lang="en-US" dirty="0"/>
              <a:t> for each required </a:t>
            </a:r>
            <a:r>
              <a:rPr lang="en-US" dirty="0">
                <a:solidFill>
                  <a:srgbClr val="FFFF00"/>
                </a:solidFill>
              </a:rPr>
              <a:t>parameter</a:t>
            </a:r>
          </a:p>
          <a:p>
            <a:endParaRPr lang="en-US" dirty="0"/>
          </a:p>
          <a:p>
            <a:pPr lvl="1"/>
            <a:r>
              <a:rPr lang="en-US" dirty="0"/>
              <a:t>Arguments are passed to parameters by </a:t>
            </a:r>
            <a:r>
              <a:rPr lang="en-US" dirty="0">
                <a:solidFill>
                  <a:schemeClr val="tx1"/>
                </a:solidFill>
              </a:rPr>
              <a:t>position </a:t>
            </a:r>
            <a:r>
              <a:rPr lang="en-US" dirty="0">
                <a:solidFill>
                  <a:srgbClr val="FFFF00"/>
                </a:solidFill>
              </a:rPr>
              <a:t>NOT</a:t>
            </a:r>
            <a:r>
              <a:rPr lang="en-US" dirty="0">
                <a:solidFill>
                  <a:schemeClr val="tx1"/>
                </a:solidFill>
              </a:rPr>
              <a:t> name!</a:t>
            </a:r>
          </a:p>
          <a:p>
            <a:pPr lvl="1"/>
            <a:r>
              <a:rPr lang="en-US" dirty="0">
                <a:solidFill>
                  <a:schemeClr val="tx1"/>
                </a:solidFill>
              </a:rPr>
              <a:t>We’ll cover a second way of calling functions in just a moment</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569848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ourier New" panose="02070309020205020404" pitchFamily="49" charset="0"/>
              <a:buChar char="o"/>
            </a:pPr>
            <a:r>
              <a:rPr lang="en-US" dirty="0"/>
              <a:t>The 2 terms are often used interchangeably</a:t>
            </a:r>
          </a:p>
          <a:p>
            <a:pPr lvl="1"/>
            <a:r>
              <a:rPr lang="en-US" dirty="0"/>
              <a:t>Even the </a:t>
            </a:r>
            <a:r>
              <a:rPr lang="en-US" dirty="0">
                <a:solidFill>
                  <a:srgbClr val="FFFF00"/>
                </a:solidFill>
              </a:rPr>
              <a:t>textbook</a:t>
            </a:r>
            <a:r>
              <a:rPr lang="en-US" dirty="0"/>
              <a:t> is inconsistent!</a:t>
            </a:r>
          </a:p>
          <a:p>
            <a:pPr lvl="1"/>
            <a:endParaRPr lang="en-US" dirty="0"/>
          </a:p>
          <a:p>
            <a:pPr marL="171450" indent="-171450">
              <a:buFont typeface="Courier New" panose="02070309020205020404" pitchFamily="49" charset="0"/>
              <a:buChar char="o"/>
            </a:pPr>
            <a:r>
              <a:rPr lang="en-US" dirty="0">
                <a:solidFill>
                  <a:srgbClr val="FFFF00"/>
                </a:solidFill>
              </a:rPr>
              <a:t>Parameter</a:t>
            </a:r>
            <a:r>
              <a:rPr lang="en-US" dirty="0"/>
              <a:t> = "</a:t>
            </a:r>
            <a:r>
              <a:rPr lang="en-US" dirty="0">
                <a:solidFill>
                  <a:srgbClr val="FFC000"/>
                </a:solidFill>
              </a:rPr>
              <a:t>Placeholder</a:t>
            </a:r>
            <a:r>
              <a:rPr lang="en-US" dirty="0"/>
              <a:t>"</a:t>
            </a:r>
          </a:p>
          <a:p>
            <a:pPr lvl="1"/>
            <a:r>
              <a:rPr lang="en-US" dirty="0"/>
              <a:t>Defined by the function</a:t>
            </a:r>
          </a:p>
          <a:p>
            <a:pPr lvl="1"/>
            <a:r>
              <a:rPr lang="en-US" dirty="0"/>
              <a:t>the "</a:t>
            </a:r>
            <a:r>
              <a:rPr lang="en-US" dirty="0">
                <a:solidFill>
                  <a:srgbClr val="FFFF00"/>
                </a:solidFill>
              </a:rPr>
              <a:t>place</a:t>
            </a:r>
            <a:r>
              <a:rPr lang="en-US" dirty="0"/>
              <a:t>" where values are assigned when the function is called</a:t>
            </a:r>
          </a:p>
          <a:p>
            <a:pPr lvl="1"/>
            <a:endParaRPr lang="en-US" dirty="0"/>
          </a:p>
          <a:p>
            <a:pPr marL="171450" indent="-171450">
              <a:buFont typeface="Courier New" panose="02070309020205020404" pitchFamily="49" charset="0"/>
              <a:buChar char="o"/>
            </a:pPr>
            <a:r>
              <a:rPr lang="en-US" dirty="0">
                <a:solidFill>
                  <a:srgbClr val="FFFF00"/>
                </a:solidFill>
              </a:rPr>
              <a:t>Argument</a:t>
            </a:r>
            <a:r>
              <a:rPr lang="en-US" dirty="0"/>
              <a:t> = "</a:t>
            </a:r>
            <a:r>
              <a:rPr lang="en-US" dirty="0">
                <a:solidFill>
                  <a:srgbClr val="FFC000"/>
                </a:solidFill>
              </a:rPr>
              <a:t>Actual values</a:t>
            </a:r>
            <a:r>
              <a:rPr lang="en-US" dirty="0"/>
              <a:t>"</a:t>
            </a:r>
          </a:p>
          <a:p>
            <a:pPr lvl="1"/>
            <a:r>
              <a:rPr lang="en-US" dirty="0"/>
              <a:t>specified when </a:t>
            </a:r>
            <a:r>
              <a:rPr lang="en-US" u="sng" dirty="0"/>
              <a:t>calling</a:t>
            </a:r>
            <a:r>
              <a:rPr lang="en-US" dirty="0"/>
              <a:t> the function</a:t>
            </a:r>
          </a:p>
          <a:p>
            <a:pPr lvl="1"/>
            <a:r>
              <a:rPr lang="en-US" dirty="0"/>
              <a:t>specifies actual values or variables that will be used as inputs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479528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11/14/2022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sv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436904" y="5379437"/>
            <a:ext cx="10515600" cy="670560"/>
          </a:xfrm>
        </p:spPr>
        <p:txBody>
          <a:bodyPr/>
          <a:lstStyle/>
          <a:p>
            <a:r>
              <a:rPr lang="en-US" dirty="0">
                <a:latin typeface="Avenir" panose="02000503020000020003" pitchFamily="2" charset="0"/>
                <a:cs typeface="Segoe UI" panose="020B0502040204020203" pitchFamily="34" charset="0"/>
              </a:rPr>
              <a:t>Python Functions</a:t>
            </a:r>
          </a:p>
        </p:txBody>
      </p:sp>
      <p:pic>
        <p:nvPicPr>
          <p:cNvPr id="6" name="Graphic 5">
            <a:extLst>
              <a:ext uri="{FF2B5EF4-FFF2-40B4-BE49-F238E27FC236}">
                <a16:creationId xmlns:a16="http://schemas.microsoft.com/office/drawing/2014/main" id="{D035209F-C587-7FC6-E954-C27464E4EB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8" name="Picture 7" descr="Logo&#10;&#10;Description automatically generated">
            <a:extLst>
              <a:ext uri="{FF2B5EF4-FFF2-40B4-BE49-F238E27FC236}">
                <a16:creationId xmlns:a16="http://schemas.microsoft.com/office/drawing/2014/main" id="{755F653B-607E-3F55-E310-CE8EC1DEEC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429000"/>
            <a:ext cx="7772400" cy="2109073"/>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42793B-E5EF-2C63-F67E-719236BCC49E}"/>
              </a:ext>
            </a:extLst>
          </p:cNvPr>
          <p:cNvSpPr txBox="1"/>
          <p:nvPr/>
        </p:nvSpPr>
        <p:spPr>
          <a:xfrm>
            <a:off x="2236945" y="1662232"/>
            <a:ext cx="6666547" cy="523220"/>
          </a:xfrm>
          <a:prstGeom prst="rect">
            <a:avLst/>
          </a:prstGeom>
          <a:noFill/>
        </p:spPr>
        <p:txBody>
          <a:bodyPr wrap="square">
            <a:spAutoFit/>
          </a:bodyPr>
          <a:lstStyle/>
          <a:p>
            <a:pPr marL="0" indent="0">
              <a:buNone/>
            </a:pPr>
            <a:r>
              <a:rPr lang="en-US" sz="2800" dirty="0">
                <a:solidFill>
                  <a:schemeClr val="tx1">
                    <a:lumMod val="65000"/>
                    <a:lumOff val="35000"/>
                  </a:schemeClr>
                </a:solidFill>
                <a:latin typeface="Consolas" panose="020B0609020204030204" pitchFamily="49" charset="0"/>
              </a:rPr>
              <a:t>return &lt;value1&gt;,&lt;value2&gt;, . . .</a:t>
            </a:r>
          </a:p>
        </p:txBody>
      </p:sp>
      <p:sp>
        <p:nvSpPr>
          <p:cNvPr id="4" name="TextBox 3">
            <a:extLst>
              <a:ext uri="{FF2B5EF4-FFF2-40B4-BE49-F238E27FC236}">
                <a16:creationId xmlns:a16="http://schemas.microsoft.com/office/drawing/2014/main" id="{78960E0B-5C06-77AC-FED6-CDA019AED9AD}"/>
              </a:ext>
            </a:extLst>
          </p:cNvPr>
          <p:cNvSpPr txBox="1"/>
          <p:nvPr/>
        </p:nvSpPr>
        <p:spPr>
          <a:xfrm>
            <a:off x="0" y="578094"/>
            <a:ext cx="12192000" cy="646331"/>
          </a:xfrm>
          <a:prstGeom prst="rect">
            <a:avLst/>
          </a:prstGeom>
          <a:noFill/>
        </p:spPr>
        <p:txBody>
          <a:bodyPr wrap="square">
            <a:spAutoFit/>
          </a:bodyPr>
          <a:lstStyle/>
          <a:p>
            <a:pPr algn="ctr"/>
            <a:r>
              <a:rPr lang="en-US" sz="3600" b="1" dirty="0">
                <a:solidFill>
                  <a:schemeClr val="bg2">
                    <a:lumMod val="25000"/>
                  </a:schemeClr>
                </a:solidFill>
                <a:latin typeface="Avenir Heavy" panose="02000503020000020003" pitchFamily="2" charset="0"/>
                <a:cs typeface="Arial" panose="020B0604020202020204" pitchFamily="34" charset="0"/>
              </a:rPr>
              <a:t>Returning Values</a:t>
            </a:r>
            <a:endParaRPr lang="en-US" sz="3600" b="1" dirty="0">
              <a:solidFill>
                <a:schemeClr val="bg2">
                  <a:lumMod val="25000"/>
                </a:schemeClr>
              </a:solidFill>
              <a:latin typeface="Avenir Heavy" panose="02000503020000020003" pitchFamily="2" charset="0"/>
            </a:endParaRPr>
          </a:p>
        </p:txBody>
      </p:sp>
      <p:sp>
        <p:nvSpPr>
          <p:cNvPr id="6" name="TextBox 5">
            <a:extLst>
              <a:ext uri="{FF2B5EF4-FFF2-40B4-BE49-F238E27FC236}">
                <a16:creationId xmlns:a16="http://schemas.microsoft.com/office/drawing/2014/main" id="{BCC02AAE-6403-0DA4-AA3E-5F67D1B62CF3}"/>
              </a:ext>
            </a:extLst>
          </p:cNvPr>
          <p:cNvSpPr txBox="1"/>
          <p:nvPr/>
        </p:nvSpPr>
        <p:spPr>
          <a:xfrm>
            <a:off x="2236945" y="2322434"/>
            <a:ext cx="7718108" cy="2677656"/>
          </a:xfrm>
          <a:prstGeom prst="rect">
            <a:avLst/>
          </a:prstGeom>
          <a:solidFill>
            <a:schemeClr val="bg1">
              <a:lumMod val="95000"/>
            </a:schemeClr>
          </a:solidFill>
          <a:ln>
            <a:solidFill>
              <a:schemeClr val="bg1">
                <a:lumMod val="85000"/>
              </a:schemeClr>
            </a:solidFill>
          </a:ln>
        </p:spPr>
        <p:txBody>
          <a:bodyPr wrap="square">
            <a:spAutoFit/>
          </a:bodyPr>
          <a:lstStyle/>
          <a:p>
            <a:r>
              <a:rPr lang="en-US" sz="2400" dirty="0">
                <a:solidFill>
                  <a:srgbClr val="007C00"/>
                </a:solidFill>
                <a:latin typeface="Consolas" panose="020B0609020204030204" pitchFamily="49" charset="0"/>
              </a:rPr>
              <a:t>def</a:t>
            </a:r>
            <a:r>
              <a:rPr lang="en-US" sz="2400" dirty="0">
                <a:solidFill>
                  <a:srgbClr val="FF00FF"/>
                </a:solidFill>
                <a:latin typeface="Consolas" panose="020B0609020204030204" pitchFamily="49" charset="0"/>
              </a:rPr>
              <a:t> </a:t>
            </a:r>
            <a:r>
              <a:rPr lang="en-US" sz="2400" dirty="0">
                <a:solidFill>
                  <a:srgbClr val="482DFF"/>
                </a:solidFill>
                <a:latin typeface="Consolas" panose="020B0609020204030204" pitchFamily="49" charset="0"/>
              </a:rPr>
              <a:t>hello</a:t>
            </a:r>
            <a:r>
              <a:rPr lang="en-US" sz="2400" dirty="0">
                <a:latin typeface="Consolas" panose="020B0609020204030204" pitchFamily="49" charset="0"/>
              </a:rPr>
              <a:t>(name):</a:t>
            </a:r>
          </a:p>
          <a:p>
            <a:r>
              <a:rPr lang="en-US" sz="2400" dirty="0">
                <a:latin typeface="Consolas" panose="020B0609020204030204" pitchFamily="49" charset="0"/>
              </a:rPr>
              <a:t>    </a:t>
            </a:r>
            <a:r>
              <a:rPr lang="en-US" sz="2400" dirty="0">
                <a:solidFill>
                  <a:srgbClr val="007C00"/>
                </a:solidFill>
                <a:latin typeface="Consolas" panose="020B0609020204030204" pitchFamily="49" charset="0"/>
              </a:rPr>
              <a:t>print</a:t>
            </a:r>
            <a:r>
              <a:rPr lang="en-US" sz="2400" dirty="0">
                <a:latin typeface="Consolas" panose="020B0609020204030204" pitchFamily="49" charset="0"/>
              </a:rPr>
              <a:t>(</a:t>
            </a:r>
            <a:r>
              <a:rPr lang="en-US" sz="2400" dirty="0">
                <a:solidFill>
                  <a:srgbClr val="BA2020"/>
                </a:solidFill>
                <a:latin typeface="Consolas" panose="020B0609020204030204" pitchFamily="49" charset="0"/>
              </a:rPr>
              <a:t>'Hello {}!'</a:t>
            </a:r>
            <a:r>
              <a:rPr lang="en-US" sz="2400" dirty="0">
                <a:latin typeface="Consolas" panose="020B0609020204030204" pitchFamily="49" charset="0"/>
              </a:rPr>
              <a:t>.format(name))</a:t>
            </a:r>
          </a:p>
          <a:p>
            <a:r>
              <a:rPr lang="en-US" sz="2400" dirty="0">
                <a:solidFill>
                  <a:srgbClr val="007C00"/>
                </a:solidFill>
                <a:latin typeface="Consolas" panose="020B0609020204030204" pitchFamily="49" charset="0"/>
              </a:rPr>
              <a:t>	return True</a:t>
            </a:r>
          </a:p>
          <a:p>
            <a:endParaRPr lang="en-US" sz="2400" dirty="0">
              <a:solidFill>
                <a:srgbClr val="007C00"/>
              </a:solidFill>
              <a:latin typeface="Consolas" panose="020B0609020204030204" pitchFamily="49" charset="0"/>
            </a:endParaRPr>
          </a:p>
          <a:p>
            <a:r>
              <a:rPr lang="en-US" sz="2400" dirty="0">
                <a:latin typeface="Consolas" panose="020B0609020204030204" pitchFamily="49" charset="0"/>
              </a:rPr>
              <a:t>myName </a:t>
            </a:r>
            <a:r>
              <a:rPr lang="en-US" sz="2400" dirty="0">
                <a:solidFill>
                  <a:srgbClr val="BD62FF"/>
                </a:solidFill>
                <a:latin typeface="Consolas" panose="020B0609020204030204" pitchFamily="49" charset="0"/>
              </a:rPr>
              <a:t>=</a:t>
            </a:r>
            <a:r>
              <a:rPr lang="en-US" sz="2400" dirty="0">
                <a:latin typeface="Consolas" panose="020B0609020204030204" pitchFamily="49" charset="0"/>
              </a:rPr>
              <a:t> </a:t>
            </a:r>
            <a:r>
              <a:rPr lang="en-US" sz="2400" dirty="0">
                <a:solidFill>
                  <a:srgbClr val="007C00"/>
                </a:solidFill>
                <a:latin typeface="Consolas" panose="020B0609020204030204" pitchFamily="49" charset="0"/>
              </a:rPr>
              <a:t>input</a:t>
            </a:r>
            <a:r>
              <a:rPr lang="en-US" sz="2400" dirty="0">
                <a:latin typeface="Consolas" panose="020B0609020204030204" pitchFamily="49" charset="0"/>
              </a:rPr>
              <a:t>('Name? ')</a:t>
            </a:r>
          </a:p>
          <a:p>
            <a:r>
              <a:rPr lang="en-US" sz="2400" dirty="0">
                <a:latin typeface="Consolas" panose="020B0609020204030204" pitchFamily="49" charset="0"/>
              </a:rPr>
              <a:t>status</a:t>
            </a:r>
            <a:r>
              <a:rPr lang="en-US" sz="2400" dirty="0">
                <a:solidFill>
                  <a:srgbClr val="FFC000"/>
                </a:solidFill>
                <a:latin typeface="Consolas" panose="020B0609020204030204" pitchFamily="49" charset="0"/>
              </a:rPr>
              <a:t> </a:t>
            </a:r>
            <a:r>
              <a:rPr lang="en-US" sz="2400" dirty="0">
                <a:solidFill>
                  <a:srgbClr val="BD62FF"/>
                </a:solidFill>
                <a:latin typeface="Consolas" panose="020B0609020204030204" pitchFamily="49" charset="0"/>
              </a:rPr>
              <a:t>=</a:t>
            </a:r>
            <a:r>
              <a:rPr lang="en-US" sz="2400" dirty="0">
                <a:solidFill>
                  <a:srgbClr val="FFC000"/>
                </a:solidFill>
                <a:latin typeface="Consolas" panose="020B0609020204030204" pitchFamily="49" charset="0"/>
              </a:rPr>
              <a:t> </a:t>
            </a:r>
            <a:r>
              <a:rPr lang="en-US" sz="2400" dirty="0">
                <a:latin typeface="Consolas" panose="020B0609020204030204" pitchFamily="49" charset="0"/>
              </a:rPr>
              <a:t>hello(myName)</a:t>
            </a:r>
          </a:p>
          <a:p>
            <a:r>
              <a:rPr lang="en-US" sz="2400" dirty="0">
                <a:solidFill>
                  <a:srgbClr val="007C00"/>
                </a:solidFill>
                <a:latin typeface="Consolas" panose="020B0609020204030204" pitchFamily="49" charset="0"/>
              </a:rPr>
              <a:t>print</a:t>
            </a:r>
            <a:r>
              <a:rPr lang="en-US" sz="2400" dirty="0">
                <a:latin typeface="Consolas" panose="020B0609020204030204" pitchFamily="49" charset="0"/>
              </a:rPr>
              <a:t>(status)</a:t>
            </a:r>
          </a:p>
        </p:txBody>
      </p:sp>
      <p:sp>
        <p:nvSpPr>
          <p:cNvPr id="8" name="TextBox 7">
            <a:extLst>
              <a:ext uri="{FF2B5EF4-FFF2-40B4-BE49-F238E27FC236}">
                <a16:creationId xmlns:a16="http://schemas.microsoft.com/office/drawing/2014/main" id="{E67E8680-DC93-A40D-9FC7-830776F806C1}"/>
              </a:ext>
            </a:extLst>
          </p:cNvPr>
          <p:cNvSpPr txBox="1"/>
          <p:nvPr/>
        </p:nvSpPr>
        <p:spPr>
          <a:xfrm>
            <a:off x="2236945" y="5137072"/>
            <a:ext cx="7718108" cy="1200329"/>
          </a:xfrm>
          <a:prstGeom prst="rect">
            <a:avLst/>
          </a:prstGeom>
          <a:solidFill>
            <a:schemeClr val="bg1">
              <a:lumMod val="95000"/>
            </a:schemeClr>
          </a:solidFill>
          <a:ln>
            <a:solidFill>
              <a:schemeClr val="bg1">
                <a:lumMod val="85000"/>
              </a:schemeClr>
            </a:solidFill>
          </a:ln>
        </p:spPr>
        <p:txBody>
          <a:bodyPr wrap="square">
            <a:spAutoFit/>
          </a:bodyPr>
          <a:lstStyle/>
          <a:p>
            <a:r>
              <a:rPr lang="en-US" sz="2400" dirty="0">
                <a:latin typeface="Consolas" panose="020B0609020204030204" pitchFamily="49" charset="0"/>
              </a:rPr>
              <a:t>Name? Randy</a:t>
            </a:r>
          </a:p>
          <a:p>
            <a:r>
              <a:rPr lang="en-US" sz="2400" dirty="0">
                <a:latin typeface="Consolas" panose="020B0609020204030204" pitchFamily="49" charset="0"/>
              </a:rPr>
              <a:t>Hello Randy!</a:t>
            </a:r>
          </a:p>
          <a:p>
            <a:r>
              <a:rPr lang="en-US" sz="2400" dirty="0">
                <a:latin typeface="Consolas" panose="020B0609020204030204" pitchFamily="49" charset="0"/>
              </a:rPr>
              <a:t>True</a:t>
            </a:r>
          </a:p>
        </p:txBody>
      </p:sp>
      <p:sp>
        <p:nvSpPr>
          <p:cNvPr id="9" name="TextBox 8">
            <a:extLst>
              <a:ext uri="{FF2B5EF4-FFF2-40B4-BE49-F238E27FC236}">
                <a16:creationId xmlns:a16="http://schemas.microsoft.com/office/drawing/2014/main" id="{E8A096AF-5AED-0679-7205-301572CF424A}"/>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pic>
        <p:nvPicPr>
          <p:cNvPr id="10" name="Picture 9" descr="A picture containing dark, gauge&#10;&#10;Description automatically generated">
            <a:extLst>
              <a:ext uri="{FF2B5EF4-FFF2-40B4-BE49-F238E27FC236}">
                <a16:creationId xmlns:a16="http://schemas.microsoft.com/office/drawing/2014/main" id="{73FA8EC0-0B6C-E6EB-0CB4-16072AA21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547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0A5C65-AF69-D9F1-303D-9A0930209843}"/>
              </a:ext>
            </a:extLst>
          </p:cNvPr>
          <p:cNvSpPr txBox="1"/>
          <p:nvPr/>
        </p:nvSpPr>
        <p:spPr>
          <a:xfrm>
            <a:off x="2340310" y="1670897"/>
            <a:ext cx="7707085" cy="3785652"/>
          </a:xfrm>
          <a:prstGeom prst="rect">
            <a:avLst/>
          </a:prstGeom>
          <a:solidFill>
            <a:schemeClr val="bg1">
              <a:lumMod val="95000"/>
            </a:schemeClr>
          </a:solidFill>
          <a:ln>
            <a:solidFill>
              <a:schemeClr val="bg1">
                <a:lumMod val="85000"/>
              </a:schemeClr>
            </a:solidFill>
          </a:ln>
        </p:spPr>
        <p:txBody>
          <a:bodyPr wrap="square">
            <a:spAutoFit/>
          </a:bodyPr>
          <a:lstStyle/>
          <a:p>
            <a:r>
              <a:rPr lang="en-US" sz="2400" dirty="0">
                <a:solidFill>
                  <a:srgbClr val="007C00"/>
                </a:solidFill>
                <a:latin typeface="Consolas" panose="020B0609020204030204" pitchFamily="49" charset="0"/>
              </a:rPr>
              <a:t>def</a:t>
            </a:r>
            <a:r>
              <a:rPr lang="en-US" sz="2400" dirty="0">
                <a:solidFill>
                  <a:srgbClr val="FF00FF"/>
                </a:solidFill>
                <a:latin typeface="Consolas" panose="020B0609020204030204" pitchFamily="49" charset="0"/>
              </a:rPr>
              <a:t> </a:t>
            </a:r>
            <a:r>
              <a:rPr lang="en-US" sz="2400" dirty="0">
                <a:solidFill>
                  <a:srgbClr val="482DFF"/>
                </a:solidFill>
                <a:latin typeface="Consolas" panose="020B0609020204030204" pitchFamily="49" charset="0"/>
              </a:rPr>
              <a:t>hello</a:t>
            </a:r>
            <a:r>
              <a:rPr lang="en-US" sz="2400" dirty="0">
                <a:latin typeface="Consolas" panose="020B0609020204030204" pitchFamily="49" charset="0"/>
              </a:rPr>
              <a:t>(name):</a:t>
            </a:r>
          </a:p>
          <a:p>
            <a:r>
              <a:rPr lang="en-US" sz="2400" dirty="0">
                <a:latin typeface="Consolas" panose="020B0609020204030204" pitchFamily="49" charset="0"/>
              </a:rPr>
              <a:t>    </a:t>
            </a:r>
            <a:r>
              <a:rPr lang="en-US" sz="2400" dirty="0">
                <a:solidFill>
                  <a:srgbClr val="007C00"/>
                </a:solidFill>
                <a:latin typeface="Consolas" panose="020B0609020204030204" pitchFamily="49" charset="0"/>
              </a:rPr>
              <a:t>print</a:t>
            </a:r>
            <a:r>
              <a:rPr lang="en-US" sz="2400" dirty="0">
                <a:latin typeface="Consolas" panose="020B0609020204030204" pitchFamily="49" charset="0"/>
              </a:rPr>
              <a:t>(</a:t>
            </a:r>
            <a:r>
              <a:rPr lang="en-US" sz="2400" dirty="0">
                <a:solidFill>
                  <a:srgbClr val="BA2020"/>
                </a:solidFill>
                <a:latin typeface="Consolas" panose="020B0609020204030204" pitchFamily="49" charset="0"/>
              </a:rPr>
              <a:t>'Hello {}!'</a:t>
            </a:r>
            <a:r>
              <a:rPr lang="en-US" sz="2400" dirty="0">
                <a:latin typeface="Consolas" panose="020B0609020204030204" pitchFamily="49" charset="0"/>
              </a:rPr>
              <a:t>.</a:t>
            </a:r>
            <a:r>
              <a:rPr lang="en-US" sz="2400" dirty="0">
                <a:solidFill>
                  <a:srgbClr val="4D5EB6"/>
                </a:solidFill>
                <a:latin typeface="Consolas" panose="020B0609020204030204" pitchFamily="49" charset="0"/>
              </a:rPr>
              <a:t>format</a:t>
            </a:r>
            <a:r>
              <a:rPr lang="en-US" sz="2400" dirty="0">
                <a:latin typeface="Consolas" panose="020B0609020204030204" pitchFamily="49" charset="0"/>
              </a:rPr>
              <a:t>(name))</a:t>
            </a:r>
          </a:p>
          <a:p>
            <a:endParaRPr lang="en-US" sz="2400" dirty="0">
              <a:latin typeface="Consolas" panose="020B0609020204030204" pitchFamily="49" charset="0"/>
            </a:endParaRPr>
          </a:p>
          <a:p>
            <a:r>
              <a:rPr lang="en-US" sz="2400" dirty="0">
                <a:latin typeface="Consolas" panose="020B0609020204030204" pitchFamily="49" charset="0"/>
              </a:rPr>
              <a:t>myName </a:t>
            </a:r>
            <a:r>
              <a:rPr lang="en-US" sz="2400" dirty="0">
                <a:solidFill>
                  <a:srgbClr val="BD62FF"/>
                </a:solidFill>
                <a:latin typeface="Consolas" panose="020B0609020204030204" pitchFamily="49" charset="0"/>
              </a:rPr>
              <a:t>=</a:t>
            </a:r>
            <a:r>
              <a:rPr lang="en-US" sz="2400" dirty="0">
                <a:latin typeface="Consolas" panose="020B0609020204030204" pitchFamily="49" charset="0"/>
              </a:rPr>
              <a:t> </a:t>
            </a:r>
            <a:r>
              <a:rPr lang="en-US" sz="2400" dirty="0">
                <a:solidFill>
                  <a:srgbClr val="007C00"/>
                </a:solidFill>
                <a:latin typeface="Consolas" panose="020B0609020204030204" pitchFamily="49" charset="0"/>
              </a:rPr>
              <a:t>input</a:t>
            </a:r>
            <a:r>
              <a:rPr lang="en-US" sz="2400" dirty="0">
                <a:latin typeface="Consolas" panose="020B0609020204030204" pitchFamily="49" charset="0"/>
              </a:rPr>
              <a:t>(</a:t>
            </a:r>
            <a:r>
              <a:rPr lang="en-US" sz="2400" dirty="0">
                <a:solidFill>
                  <a:srgbClr val="BA2020"/>
                </a:solidFill>
                <a:latin typeface="Consolas" panose="020B0609020204030204" pitchFamily="49" charset="0"/>
              </a:rPr>
              <a:t>'Name? '</a:t>
            </a:r>
            <a:r>
              <a:rPr lang="en-US" sz="2400" dirty="0">
                <a:latin typeface="Consolas" panose="020B0609020204030204" pitchFamily="49" charset="0"/>
              </a:rPr>
              <a:t>)</a:t>
            </a:r>
          </a:p>
          <a:p>
            <a:endParaRPr lang="en-US" sz="2400" dirty="0">
              <a:solidFill>
                <a:srgbClr val="FFC000"/>
              </a:solidFill>
              <a:latin typeface="Consolas" panose="020B0609020204030204" pitchFamily="49" charset="0"/>
            </a:endParaRPr>
          </a:p>
          <a:p>
            <a:r>
              <a:rPr lang="en-US" sz="2400" dirty="0">
                <a:solidFill>
                  <a:srgbClr val="698F91"/>
                </a:solidFill>
                <a:latin typeface="Consolas" panose="020B0609020204030204" pitchFamily="49" charset="0"/>
              </a:rPr>
              <a:t># Call by position</a:t>
            </a:r>
          </a:p>
          <a:p>
            <a:r>
              <a:rPr lang="en-US" sz="2400" dirty="0">
                <a:latin typeface="Consolas" panose="020B0609020204030204" pitchFamily="49" charset="0"/>
              </a:rPr>
              <a:t>hello(myName)</a:t>
            </a:r>
          </a:p>
          <a:p>
            <a:endParaRPr lang="en-US" sz="2400" dirty="0">
              <a:latin typeface="Consolas" panose="020B0609020204030204" pitchFamily="49" charset="0"/>
            </a:endParaRPr>
          </a:p>
          <a:p>
            <a:r>
              <a:rPr lang="en-US" sz="2400" dirty="0">
                <a:solidFill>
                  <a:srgbClr val="698F91"/>
                </a:solidFill>
                <a:latin typeface="Consolas" panose="020B0609020204030204" pitchFamily="49" charset="0"/>
              </a:rPr>
              <a:t># Call by keyword</a:t>
            </a:r>
          </a:p>
          <a:p>
            <a:r>
              <a:rPr lang="en-US" sz="2400" dirty="0">
                <a:latin typeface="Consolas" panose="020B0609020204030204" pitchFamily="49" charset="0"/>
              </a:rPr>
              <a:t>hello(name </a:t>
            </a:r>
            <a:r>
              <a:rPr lang="en-US" sz="2400" dirty="0">
                <a:solidFill>
                  <a:srgbClr val="BD62FF"/>
                </a:solidFill>
                <a:latin typeface="Consolas" panose="020B0609020204030204" pitchFamily="49" charset="0"/>
              </a:rPr>
              <a:t>=</a:t>
            </a:r>
            <a:r>
              <a:rPr lang="en-US" sz="2400" dirty="0">
                <a:latin typeface="Consolas" panose="020B0609020204030204" pitchFamily="49" charset="0"/>
              </a:rPr>
              <a:t> myName)</a:t>
            </a:r>
          </a:p>
        </p:txBody>
      </p:sp>
      <p:sp>
        <p:nvSpPr>
          <p:cNvPr id="4" name="TextBox 3">
            <a:extLst>
              <a:ext uri="{FF2B5EF4-FFF2-40B4-BE49-F238E27FC236}">
                <a16:creationId xmlns:a16="http://schemas.microsoft.com/office/drawing/2014/main" id="{22704BC7-6FCC-4C57-AA4D-D71A548FD91A}"/>
              </a:ext>
            </a:extLst>
          </p:cNvPr>
          <p:cNvSpPr txBox="1"/>
          <p:nvPr/>
        </p:nvSpPr>
        <p:spPr>
          <a:xfrm>
            <a:off x="0" y="578094"/>
            <a:ext cx="12192000" cy="646331"/>
          </a:xfrm>
          <a:prstGeom prst="rect">
            <a:avLst/>
          </a:prstGeom>
          <a:noFill/>
        </p:spPr>
        <p:txBody>
          <a:bodyPr wrap="square">
            <a:spAutoFit/>
          </a:bodyPr>
          <a:lstStyle/>
          <a:p>
            <a:pPr algn="ctr"/>
            <a:r>
              <a:rPr lang="en-US" sz="3600" b="1" dirty="0">
                <a:solidFill>
                  <a:schemeClr val="bg2">
                    <a:lumMod val="25000"/>
                  </a:schemeClr>
                </a:solidFill>
                <a:latin typeface="Avenir Heavy" panose="02000503020000020003" pitchFamily="2" charset="0"/>
                <a:cs typeface="Arial" panose="020B0604020202020204" pitchFamily="34" charset="0"/>
              </a:rPr>
              <a:t>Call by Position or Keyword</a:t>
            </a:r>
            <a:endParaRPr lang="en-US" sz="3600" b="1" dirty="0">
              <a:solidFill>
                <a:schemeClr val="bg2">
                  <a:lumMod val="25000"/>
                </a:schemeClr>
              </a:solidFill>
              <a:latin typeface="Avenir Heavy" panose="02000503020000020003" pitchFamily="2" charset="0"/>
            </a:endParaRPr>
          </a:p>
        </p:txBody>
      </p:sp>
      <p:pic>
        <p:nvPicPr>
          <p:cNvPr id="5" name="Picture 4" descr="A picture containing dark, gauge&#10;&#10;Description automatically generated">
            <a:extLst>
              <a:ext uri="{FF2B5EF4-FFF2-40B4-BE49-F238E27FC236}">
                <a16:creationId xmlns:a16="http://schemas.microsoft.com/office/drawing/2014/main" id="{FABCADEC-E214-2DA1-88C0-A90E0DEE3B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198663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Pin on movies">
            <a:extLst>
              <a:ext uri="{FF2B5EF4-FFF2-40B4-BE49-F238E27FC236}">
                <a16:creationId xmlns:a16="http://schemas.microsoft.com/office/drawing/2014/main" id="{ADA40601-B1F6-4F6B-8513-E9639CEEB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1445" y="550514"/>
            <a:ext cx="4309110" cy="5756971"/>
          </a:xfrm>
          <a:prstGeom prst="rect">
            <a:avLst/>
          </a:prstGeom>
          <a:noFill/>
          <a:ln w="6350">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539208-98CD-4C99-8F58-BF37A6DB9020}"/>
              </a:ext>
            </a:extLst>
          </p:cNvPr>
          <p:cNvSpPr txBox="1"/>
          <p:nvPr/>
        </p:nvSpPr>
        <p:spPr>
          <a:xfrm>
            <a:off x="0" y="6550223"/>
            <a:ext cx="12192000" cy="307777"/>
          </a:xfrm>
          <a:prstGeom prst="rect">
            <a:avLst/>
          </a:prstGeom>
          <a:solidFill>
            <a:schemeClr val="bg1"/>
          </a:solidFill>
        </p:spPr>
        <p:txBody>
          <a:bodyPr wrap="square" rtlCol="0">
            <a:spAutoFit/>
          </a:bodyPr>
          <a:lstStyle/>
          <a:p>
            <a:pPr>
              <a:defRPr/>
            </a:pPr>
            <a:r>
              <a:rPr lang="en-US" sz="1400" dirty="0">
                <a:solidFill>
                  <a:schemeClr val="bg2">
                    <a:lumMod val="75000"/>
                  </a:schemeClr>
                </a:solidFill>
                <a:latin typeface="+mj-lt"/>
                <a:ea typeface="Verdana" panose="020B0604030504040204" pitchFamily="34" charset="0"/>
              </a:rPr>
              <a:t>Image Credit: </a:t>
            </a:r>
            <a:r>
              <a:rPr lang="en-US" sz="1400" dirty="0">
                <a:solidFill>
                  <a:schemeClr val="bg2">
                    <a:lumMod val="75000"/>
                  </a:schemeClr>
                </a:solidFill>
              </a:rPr>
              <a:t>https://www.pinterest.com/pin/558024210062835602/</a:t>
            </a:r>
            <a:endParaRPr lang="en-US" sz="1400" dirty="0">
              <a:solidFill>
                <a:schemeClr val="bg2">
                  <a:lumMod val="75000"/>
                </a:schemeClr>
              </a:solidFill>
              <a:latin typeface="+mj-lt"/>
            </a:endParaRPr>
          </a:p>
        </p:txBody>
      </p:sp>
      <p:pic>
        <p:nvPicPr>
          <p:cNvPr id="5" name="Picture 4" descr="A picture containing dark, gauge&#10;&#10;Description automatically generated">
            <a:extLst>
              <a:ext uri="{FF2B5EF4-FFF2-40B4-BE49-F238E27FC236}">
                <a16:creationId xmlns:a16="http://schemas.microsoft.com/office/drawing/2014/main" id="{47C94F79-35DD-30CD-E442-1D0600DEDA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49124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8698E5-8354-4A59-ABB7-0349000614A5}"/>
              </a:ext>
            </a:extLst>
          </p:cNvPr>
          <p:cNvSpPr txBox="1"/>
          <p:nvPr/>
        </p:nvSpPr>
        <p:spPr>
          <a:xfrm>
            <a:off x="1812470" y="556972"/>
            <a:ext cx="7995557" cy="1754326"/>
          </a:xfrm>
          <a:prstGeom prst="rect">
            <a:avLst/>
          </a:prstGeom>
          <a:noFill/>
        </p:spPr>
        <p:txBody>
          <a:bodyPr wrap="square" rtlCol="0">
            <a:spAutoFit/>
          </a:bodyPr>
          <a:lstStyle/>
          <a:p>
            <a:pPr algn="ctr"/>
            <a:r>
              <a:rPr lang="en-US" sz="3600" b="1" dirty="0">
                <a:solidFill>
                  <a:schemeClr val="bg2">
                    <a:lumMod val="25000"/>
                  </a:schemeClr>
                </a:solidFill>
                <a:effectLst/>
                <a:latin typeface="Avenir Heavy" panose="02000503020000020003" pitchFamily="2" charset="0"/>
                <a:cs typeface="Courier New" panose="02070309020205020404" pitchFamily="49" charset="0"/>
              </a:rPr>
              <a:t>Specification</a:t>
            </a:r>
          </a:p>
          <a:p>
            <a:pPr algn="ctr"/>
            <a:endParaRPr lang="en-US" sz="2400" b="0" i="0" dirty="0">
              <a:solidFill>
                <a:srgbClr val="000000"/>
              </a:solidFill>
              <a:effectLst/>
              <a:latin typeface="Consolas" panose="020B0609020204030204" pitchFamily="49" charset="0"/>
              <a:cs typeface="Courier New" panose="02070309020205020404" pitchFamily="49" charset="0"/>
            </a:endParaRPr>
          </a:p>
          <a:p>
            <a:pPr algn="ctr"/>
            <a:r>
              <a:rPr lang="en-US" sz="2400" dirty="0">
                <a:solidFill>
                  <a:srgbClr val="000000"/>
                </a:solidFill>
                <a:effectLst/>
                <a:latin typeface="Avenir" panose="02000503020000020003" pitchFamily="2" charset="0"/>
                <a:cs typeface="Courier New" panose="02070309020205020404" pitchFamily="49" charset="0"/>
              </a:rPr>
              <a:t>The </a:t>
            </a:r>
            <a:r>
              <a:rPr lang="en-US" sz="2400" dirty="0">
                <a:solidFill>
                  <a:srgbClr val="482DFF"/>
                </a:solidFill>
                <a:effectLst/>
                <a:latin typeface="Consolas" panose="020B0609020204030204" pitchFamily="49" charset="0"/>
                <a:cs typeface="Consolas" panose="020B0609020204030204" pitchFamily="49" charset="0"/>
              </a:rPr>
              <a:t>multiply</a:t>
            </a:r>
            <a:r>
              <a:rPr lang="en-US" sz="2400" dirty="0">
                <a:solidFill>
                  <a:srgbClr val="000000"/>
                </a:solidFill>
                <a:effectLst/>
                <a:latin typeface="Consolas" panose="020B0609020204030204" pitchFamily="49" charset="0"/>
                <a:cs typeface="Consolas" panose="020B0609020204030204" pitchFamily="49" charset="0"/>
              </a:rPr>
              <a:t>()</a:t>
            </a:r>
            <a:r>
              <a:rPr lang="en-US" sz="2400" dirty="0">
                <a:solidFill>
                  <a:srgbClr val="000000"/>
                </a:solidFill>
                <a:effectLst/>
                <a:latin typeface="Avenir" panose="02000503020000020003" pitchFamily="2" charset="0"/>
                <a:cs typeface="Courier New" panose="02070309020205020404" pitchFamily="49" charset="0"/>
              </a:rPr>
              <a:t> function takes two arguments </a:t>
            </a:r>
          </a:p>
          <a:p>
            <a:pPr algn="ctr"/>
            <a:r>
              <a:rPr lang="en-US" sz="2400" dirty="0">
                <a:solidFill>
                  <a:srgbClr val="000000"/>
                </a:solidFill>
                <a:effectLst/>
                <a:latin typeface="Consolas" panose="020B0609020204030204" pitchFamily="49" charset="0"/>
                <a:cs typeface="Consolas" panose="020B0609020204030204" pitchFamily="49" charset="0"/>
              </a:rPr>
              <a:t>(arg_1, arg_2)</a:t>
            </a:r>
            <a:r>
              <a:rPr lang="en-US" sz="2400" dirty="0">
                <a:solidFill>
                  <a:srgbClr val="000000"/>
                </a:solidFill>
                <a:effectLst/>
                <a:latin typeface="Avenir" panose="02000503020000020003" pitchFamily="2" charset="0"/>
                <a:cs typeface="Courier New" panose="02070309020205020404" pitchFamily="49" charset="0"/>
              </a:rPr>
              <a:t>, multiplies them, and returns the result.</a:t>
            </a:r>
          </a:p>
        </p:txBody>
      </p:sp>
      <p:pic>
        <p:nvPicPr>
          <p:cNvPr id="4" name="Picture 3">
            <a:extLst>
              <a:ext uri="{FF2B5EF4-FFF2-40B4-BE49-F238E27FC236}">
                <a16:creationId xmlns:a16="http://schemas.microsoft.com/office/drawing/2014/main" id="{A8933D68-98AC-47F5-9FFC-512B6F2F59EC}"/>
              </a:ext>
            </a:extLst>
          </p:cNvPr>
          <p:cNvPicPr>
            <a:picLocks noChangeAspect="1"/>
          </p:cNvPicPr>
          <p:nvPr/>
        </p:nvPicPr>
        <p:blipFill>
          <a:blip r:embed="rId3"/>
          <a:stretch>
            <a:fillRect/>
          </a:stretch>
        </p:blipFill>
        <p:spPr>
          <a:xfrm>
            <a:off x="12465590" y="5054352"/>
            <a:ext cx="12192000" cy="1280509"/>
          </a:xfrm>
          <a:prstGeom prst="rect">
            <a:avLst/>
          </a:prstGeom>
        </p:spPr>
      </p:pic>
      <p:sp>
        <p:nvSpPr>
          <p:cNvPr id="3" name="TextBox 2">
            <a:extLst>
              <a:ext uri="{FF2B5EF4-FFF2-40B4-BE49-F238E27FC236}">
                <a16:creationId xmlns:a16="http://schemas.microsoft.com/office/drawing/2014/main" id="{47BAE984-51CD-B104-D209-59934E44EA8A}"/>
              </a:ext>
            </a:extLst>
          </p:cNvPr>
          <p:cNvSpPr txBox="1"/>
          <p:nvPr/>
        </p:nvSpPr>
        <p:spPr>
          <a:xfrm>
            <a:off x="470006" y="2619075"/>
            <a:ext cx="11560630" cy="1569660"/>
          </a:xfrm>
          <a:prstGeom prst="rect">
            <a:avLst/>
          </a:prstGeom>
          <a:solidFill>
            <a:schemeClr val="bg1">
              <a:lumMod val="95000"/>
            </a:schemeClr>
          </a:solidFill>
          <a:ln>
            <a:solidFill>
              <a:schemeClr val="bg1">
                <a:lumMod val="85000"/>
              </a:schemeClr>
            </a:solidFill>
          </a:ln>
        </p:spPr>
        <p:txBody>
          <a:bodyPr wrap="square">
            <a:spAutoFit/>
          </a:bodyPr>
          <a:lstStyle/>
          <a:p>
            <a:r>
              <a:rPr lang="en-US" sz="1600" dirty="0">
                <a:solidFill>
                  <a:srgbClr val="007C00"/>
                </a:solidFill>
                <a:latin typeface="Consolas" panose="020B0609020204030204" pitchFamily="49" charset="0"/>
              </a:rPr>
              <a:t>def</a:t>
            </a:r>
            <a:r>
              <a:rPr lang="en-US" sz="1600" dirty="0">
                <a:solidFill>
                  <a:srgbClr val="FF00FF"/>
                </a:solidFill>
                <a:latin typeface="Consolas" panose="020B0609020204030204" pitchFamily="49" charset="0"/>
              </a:rPr>
              <a:t> </a:t>
            </a:r>
            <a:r>
              <a:rPr lang="en-US" sz="1600" dirty="0">
                <a:solidFill>
                  <a:srgbClr val="482DFF"/>
                </a:solidFill>
                <a:latin typeface="Consolas" panose="020B0609020204030204" pitchFamily="49" charset="0"/>
              </a:rPr>
              <a:t>multiply</a:t>
            </a:r>
            <a:r>
              <a:rPr lang="en-US" sz="1600" dirty="0">
                <a:latin typeface="Consolas" panose="020B0609020204030204" pitchFamily="49" charset="0"/>
              </a:rPr>
              <a:t>(arg_1, arg_2):</a:t>
            </a:r>
          </a:p>
          <a:p>
            <a:r>
              <a:rPr lang="en-US" sz="1600" dirty="0">
                <a:latin typeface="Consolas" panose="020B0609020204030204" pitchFamily="49" charset="0"/>
              </a:rPr>
              <a:t>    </a:t>
            </a:r>
            <a:r>
              <a:rPr lang="en-US" sz="1600" dirty="0">
                <a:solidFill>
                  <a:srgbClr val="BA2020"/>
                </a:solidFill>
                <a:latin typeface="Avenir Medium" panose="02000503020000020003" pitchFamily="2" charset="0"/>
              </a:rPr>
              <a:t>’ ’ ’</a:t>
            </a:r>
            <a:r>
              <a:rPr lang="en-US" sz="1600" i="1" dirty="0">
                <a:solidFill>
                  <a:srgbClr val="BA2020"/>
                </a:solidFill>
                <a:latin typeface="Consolas" panose="020B0609020204030204" pitchFamily="49" charset="0"/>
                <a:cs typeface="Consolas" panose="020B0609020204030204" pitchFamily="49" charset="0"/>
              </a:rPr>
              <a:t>This function takes two arguments (arg_1, arg2), multiplies them, and returns the result.</a:t>
            </a:r>
          </a:p>
          <a:p>
            <a:r>
              <a:rPr lang="en-US" sz="1600" dirty="0">
                <a:solidFill>
                  <a:srgbClr val="BA2020"/>
                </a:solidFill>
                <a:latin typeface="Avenir Medium" panose="02000503020000020003" pitchFamily="2" charset="0"/>
              </a:rPr>
              <a:t>        ’ ‘ ’</a:t>
            </a:r>
            <a:endParaRPr lang="en-US" sz="1600" dirty="0">
              <a:latin typeface="Consolas" panose="020B0609020204030204" pitchFamily="49" charset="0"/>
            </a:endParaRPr>
          </a:p>
          <a:p>
            <a:r>
              <a:rPr lang="en-US" sz="1600" dirty="0">
                <a:solidFill>
                  <a:srgbClr val="007C00"/>
                </a:solidFill>
                <a:latin typeface="Consolas" panose="020B0609020204030204" pitchFamily="49" charset="0"/>
              </a:rPr>
              <a:t>    return</a:t>
            </a:r>
            <a:r>
              <a:rPr lang="en-US" sz="1600" dirty="0">
                <a:latin typeface="Consolas" panose="020B0609020204030204" pitchFamily="49" charset="0"/>
              </a:rPr>
              <a:t>(arg_1 * arg_2)</a:t>
            </a:r>
          </a:p>
          <a:p>
            <a:endParaRPr lang="en-US" sz="1600" dirty="0">
              <a:solidFill>
                <a:srgbClr val="FFC000"/>
              </a:solidFill>
              <a:latin typeface="Consolas" panose="020B0609020204030204" pitchFamily="49" charset="0"/>
            </a:endParaRPr>
          </a:p>
          <a:p>
            <a:r>
              <a:rPr lang="en-US" sz="1600" i="1" dirty="0">
                <a:solidFill>
                  <a:srgbClr val="698F91"/>
                </a:solidFill>
                <a:latin typeface="Consolas" panose="020B0609020204030204" pitchFamily="49" charset="0"/>
                <a:cs typeface="Consolas" panose="020B0609020204030204" pitchFamily="49" charset="0"/>
              </a:rPr>
              <a:t># end multiply()</a:t>
            </a:r>
          </a:p>
        </p:txBody>
      </p:sp>
      <p:sp>
        <p:nvSpPr>
          <p:cNvPr id="5" name="TextBox 4">
            <a:extLst>
              <a:ext uri="{FF2B5EF4-FFF2-40B4-BE49-F238E27FC236}">
                <a16:creationId xmlns:a16="http://schemas.microsoft.com/office/drawing/2014/main" id="{6DCE841E-5D74-D59C-F3B8-2DC5C1E8BAB4}"/>
              </a:ext>
            </a:extLst>
          </p:cNvPr>
          <p:cNvSpPr txBox="1"/>
          <p:nvPr/>
        </p:nvSpPr>
        <p:spPr>
          <a:xfrm>
            <a:off x="470006" y="4511901"/>
            <a:ext cx="11560630" cy="338554"/>
          </a:xfrm>
          <a:prstGeom prst="rect">
            <a:avLst/>
          </a:prstGeom>
          <a:solidFill>
            <a:schemeClr val="bg1">
              <a:lumMod val="95000"/>
            </a:schemeClr>
          </a:solidFill>
          <a:ln>
            <a:solidFill>
              <a:schemeClr val="bg1">
                <a:lumMod val="85000"/>
              </a:schemeClr>
            </a:solidFill>
          </a:ln>
        </p:spPr>
        <p:txBody>
          <a:bodyPr wrap="square">
            <a:spAutoFit/>
          </a:bodyPr>
          <a:lstStyle/>
          <a:p>
            <a:r>
              <a:rPr lang="en-US" sz="1600" dirty="0">
                <a:latin typeface="Consolas" panose="020B0609020204030204" pitchFamily="49" charset="0"/>
                <a:cs typeface="Consolas" panose="020B0609020204030204" pitchFamily="49" charset="0"/>
              </a:rPr>
              <a:t>help(multiply)</a:t>
            </a:r>
          </a:p>
        </p:txBody>
      </p:sp>
      <p:pic>
        <p:nvPicPr>
          <p:cNvPr id="7" name="Picture 6" descr="A picture containing dark, gauge&#10;&#10;Description automatically generated">
            <a:extLst>
              <a:ext uri="{FF2B5EF4-FFF2-40B4-BE49-F238E27FC236}">
                <a16:creationId xmlns:a16="http://schemas.microsoft.com/office/drawing/2014/main" id="{49C8AD2F-E589-606E-1D72-D210295BB0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69366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B866A1-DCAF-4E6B-BCCB-0CE14529234E}"/>
              </a:ext>
            </a:extLst>
          </p:cNvPr>
          <p:cNvSpPr txBox="1"/>
          <p:nvPr/>
        </p:nvSpPr>
        <p:spPr>
          <a:xfrm>
            <a:off x="0" y="2828835"/>
            <a:ext cx="12192000" cy="1200329"/>
          </a:xfrm>
          <a:prstGeom prst="rect">
            <a:avLst/>
          </a:prstGeom>
          <a:noFill/>
        </p:spPr>
        <p:txBody>
          <a:bodyPr wrap="square" rtlCol="0">
            <a:spAutoFit/>
          </a:bodyPr>
          <a:lstStyle/>
          <a:p>
            <a:pPr algn="ctr"/>
            <a:r>
              <a:rPr lang="en-US" sz="3600" b="1" dirty="0">
                <a:solidFill>
                  <a:schemeClr val="tx1">
                    <a:lumMod val="65000"/>
                    <a:lumOff val="35000"/>
                  </a:schemeClr>
                </a:solidFill>
                <a:latin typeface="Avenir Heavy" panose="02000503020000020003" pitchFamily="2" charset="0"/>
              </a:rPr>
              <a:t>Functions</a:t>
            </a:r>
          </a:p>
          <a:p>
            <a:pPr algn="ctr"/>
            <a:r>
              <a:rPr lang="en-US" sz="3600" b="1" dirty="0">
                <a:solidFill>
                  <a:schemeClr val="tx1">
                    <a:lumMod val="65000"/>
                    <a:lumOff val="35000"/>
                  </a:schemeClr>
                </a:solidFill>
                <a:latin typeface="Avenir Heavy" panose="02000503020000020003" pitchFamily="2" charset="0"/>
              </a:rPr>
              <a:t>03.3_functions.ipynb</a:t>
            </a:r>
            <a:endParaRPr lang="en-US" sz="3600" b="1" dirty="0">
              <a:latin typeface="Avenir Heavy" panose="02000503020000020003" pitchFamily="2" charset="0"/>
            </a:endParaRPr>
          </a:p>
        </p:txBody>
      </p:sp>
      <p:sp>
        <p:nvSpPr>
          <p:cNvPr id="6" name="TextBox 5">
            <a:extLst>
              <a:ext uri="{FF2B5EF4-FFF2-40B4-BE49-F238E27FC236}">
                <a16:creationId xmlns:a16="http://schemas.microsoft.com/office/drawing/2014/main" id="{526DFB79-4A76-8D4D-24AD-AF60D9EBA903}"/>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grpSp>
        <p:nvGrpSpPr>
          <p:cNvPr id="3" name="Group 2">
            <a:extLst>
              <a:ext uri="{FF2B5EF4-FFF2-40B4-BE49-F238E27FC236}">
                <a16:creationId xmlns:a16="http://schemas.microsoft.com/office/drawing/2014/main" id="{D0F036F9-E9EB-3D60-ECFA-F044AD7E7A9B}"/>
              </a:ext>
            </a:extLst>
          </p:cNvPr>
          <p:cNvGrpSpPr/>
          <p:nvPr/>
        </p:nvGrpSpPr>
        <p:grpSpPr>
          <a:xfrm>
            <a:off x="-116541" y="559959"/>
            <a:ext cx="3088342" cy="805143"/>
            <a:chOff x="-116541" y="559959"/>
            <a:chExt cx="3088342" cy="805143"/>
          </a:xfrm>
        </p:grpSpPr>
        <p:sp>
          <p:nvSpPr>
            <p:cNvPr id="8" name="Pentagon 7">
              <a:extLst>
                <a:ext uri="{FF2B5EF4-FFF2-40B4-BE49-F238E27FC236}">
                  <a16:creationId xmlns:a16="http://schemas.microsoft.com/office/drawing/2014/main" id="{3D11DA76-C67D-59DB-D6EF-33B0D17A4DF5}"/>
                </a:ext>
              </a:extLst>
            </p:cNvPr>
            <p:cNvSpPr/>
            <p:nvPr/>
          </p:nvSpPr>
          <p:spPr>
            <a:xfrm>
              <a:off x="-13447" y="559959"/>
              <a:ext cx="2985248" cy="805143"/>
            </a:xfrm>
            <a:prstGeom prst="homePlate">
              <a:avLst/>
            </a:prstGeom>
            <a:solidFill>
              <a:srgbClr val="5A5AA8"/>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899920E-2FA2-78B4-8562-A076034038D7}"/>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grpSp>
      <p:pic>
        <p:nvPicPr>
          <p:cNvPr id="10" name="Picture 9" descr="A picture containing dark, gauge&#10;&#10;Description automatically generated">
            <a:extLst>
              <a:ext uri="{FF2B5EF4-FFF2-40B4-BE49-F238E27FC236}">
                <a16:creationId xmlns:a16="http://schemas.microsoft.com/office/drawing/2014/main" id="{2BE5B1F9-E767-04E2-D406-B8269E6F0E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2215-911C-92F7-589B-2174816E3C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168106-D854-8DEE-8072-FE9B9FDFF7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0124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138175-F3B0-4FC6-B2C2-6A0D9680E52B}"/>
              </a:ext>
            </a:extLst>
          </p:cNvPr>
          <p:cNvSpPr>
            <a:spLocks noGrp="1"/>
          </p:cNvSpPr>
          <p:nvPr>
            <p:ph type="title"/>
          </p:nvPr>
        </p:nvSpPr>
        <p:spPr/>
        <p:txBody>
          <a:bodyPr/>
          <a:lstStyle/>
          <a:p>
            <a:pPr algn="ctr"/>
            <a:r>
              <a:rPr lang="en-US" b="1" dirty="0">
                <a:solidFill>
                  <a:srgbClr val="30335D"/>
                </a:solidFill>
                <a:latin typeface="Avenir Heavy" panose="02000503020000020003" pitchFamily="2" charset="0"/>
              </a:rPr>
              <a:t>Iterative Functions</a:t>
            </a:r>
          </a:p>
        </p:txBody>
      </p:sp>
      <p:pic>
        <p:nvPicPr>
          <p:cNvPr id="7" name="Graphic 6" descr="Repeat with solid fill">
            <a:extLst>
              <a:ext uri="{FF2B5EF4-FFF2-40B4-BE49-F238E27FC236}">
                <a16:creationId xmlns:a16="http://schemas.microsoft.com/office/drawing/2014/main" id="{4940B1E0-0CE0-550E-DED9-62715005FC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015256">
            <a:off x="3896904" y="1364961"/>
            <a:ext cx="4128076" cy="4128076"/>
          </a:xfrm>
          <a:prstGeom prst="rect">
            <a:avLst/>
          </a:prstGeom>
          <a:effectLst>
            <a:reflection blurRad="6350" stA="52000" endA="300" endPos="35000" dir="5400000" sy="-100000" algn="bl" rotWithShape="0"/>
          </a:effectLst>
        </p:spPr>
      </p:pic>
      <p:pic>
        <p:nvPicPr>
          <p:cNvPr id="5" name="Picture 4" descr="A picture containing dark, gauge&#10;&#10;Description automatically generated">
            <a:extLst>
              <a:ext uri="{FF2B5EF4-FFF2-40B4-BE49-F238E27FC236}">
                <a16:creationId xmlns:a16="http://schemas.microsoft.com/office/drawing/2014/main" id="{F7115C99-330F-0BB0-C69E-EF160FA237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80833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ntro to Object-oriented Programming in Python | by Winston Robson | Future  Vision | Medium">
            <a:extLst>
              <a:ext uri="{FF2B5EF4-FFF2-40B4-BE49-F238E27FC236}">
                <a16:creationId xmlns:a16="http://schemas.microsoft.com/office/drawing/2014/main" id="{0E581978-E189-47AE-BE3E-3E0FDA945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75" y="1299127"/>
            <a:ext cx="7715250" cy="42862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BAC4704-52EC-434B-B6DD-AB10E80FF802}"/>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https://medium.com/future-vision/intro-to-oop-with-python-39ba63967e45</a:t>
            </a:r>
            <a:endParaRPr lang="en-US" sz="1400" dirty="0">
              <a:solidFill>
                <a:schemeClr val="tx1">
                  <a:lumMod val="65000"/>
                  <a:lumOff val="35000"/>
                </a:schemeClr>
              </a:solidFill>
              <a:latin typeface="+mj-lt"/>
            </a:endParaRPr>
          </a:p>
        </p:txBody>
      </p:sp>
      <p:pic>
        <p:nvPicPr>
          <p:cNvPr id="6" name="Picture 5" descr="A picture containing dark, gauge&#10;&#10;Description automatically generated">
            <a:extLst>
              <a:ext uri="{FF2B5EF4-FFF2-40B4-BE49-F238E27FC236}">
                <a16:creationId xmlns:a16="http://schemas.microsoft.com/office/drawing/2014/main" id="{F9D0A188-A97D-DF1B-FA96-7D019CD5C1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410728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C1E8D7-CD38-44CA-9725-1DBF57DB487C}"/>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https://tutorials.supunkavinda.blog/php/oop-inheritance</a:t>
            </a:r>
            <a:endParaRPr lang="en-US" sz="1400" dirty="0">
              <a:solidFill>
                <a:schemeClr val="tx1">
                  <a:lumMod val="65000"/>
                  <a:lumOff val="35000"/>
                </a:schemeClr>
              </a:solidFill>
              <a:latin typeface="+mj-lt"/>
            </a:endParaRPr>
          </a:p>
        </p:txBody>
      </p:sp>
      <p:pic>
        <p:nvPicPr>
          <p:cNvPr id="2" name="Picture 1">
            <a:extLst>
              <a:ext uri="{FF2B5EF4-FFF2-40B4-BE49-F238E27FC236}">
                <a16:creationId xmlns:a16="http://schemas.microsoft.com/office/drawing/2014/main" id="{C6A4991D-3279-E683-3BA9-4325D79B8300}"/>
              </a:ext>
            </a:extLst>
          </p:cNvPr>
          <p:cNvPicPr>
            <a:picLocks noChangeAspect="1"/>
          </p:cNvPicPr>
          <p:nvPr/>
        </p:nvPicPr>
        <p:blipFill>
          <a:blip r:embed="rId3"/>
          <a:stretch>
            <a:fillRect/>
          </a:stretch>
        </p:blipFill>
        <p:spPr>
          <a:xfrm>
            <a:off x="3239943" y="930563"/>
            <a:ext cx="5712114" cy="4569691"/>
          </a:xfrm>
          <a:prstGeom prst="rect">
            <a:avLst/>
          </a:prstGeom>
        </p:spPr>
      </p:pic>
      <p:pic>
        <p:nvPicPr>
          <p:cNvPr id="5" name="Picture 4" descr="A picture containing dark, gauge&#10;&#10;Description automatically generated">
            <a:extLst>
              <a:ext uri="{FF2B5EF4-FFF2-40B4-BE49-F238E27FC236}">
                <a16:creationId xmlns:a16="http://schemas.microsoft.com/office/drawing/2014/main" id="{F652B3EB-A3A0-F53E-066E-99238E8F6D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410444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A5AA8"/>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13B67958-0DE1-4F81-B236-36CEA9F133C4}"/>
              </a:ext>
            </a:extLst>
          </p:cNvPr>
          <p:cNvSpPr>
            <a:spLocks noGrp="1"/>
          </p:cNvSpPr>
          <p:nvPr>
            <p:ph idx="1"/>
          </p:nvPr>
        </p:nvSpPr>
        <p:spPr>
          <a:xfrm>
            <a:off x="838200" y="1183112"/>
            <a:ext cx="10515600" cy="5551714"/>
          </a:xfrm>
        </p:spPr>
        <p:txBody>
          <a:bodyPr>
            <a:normAutofit/>
          </a:bodyPr>
          <a:lstStyle/>
          <a:p>
            <a:pPr marL="0" indent="0" algn="ctr">
              <a:lnSpc>
                <a:spcPct val="120000"/>
              </a:lnSpc>
              <a:buNone/>
            </a:pPr>
            <a:r>
              <a:rPr lang="en-US" i="1" dirty="0">
                <a:solidFill>
                  <a:schemeClr val="bg1"/>
                </a:solidFill>
                <a:latin typeface="Avenir Light Oblique" panose="020B0402020203090204" pitchFamily="34" charset="77"/>
              </a:rPr>
              <a:t>“You can think of a function as a small program inside </a:t>
            </a:r>
            <a:br>
              <a:rPr lang="en-US" i="1" dirty="0">
                <a:solidFill>
                  <a:schemeClr val="bg1"/>
                </a:solidFill>
                <a:latin typeface="Avenir Light Oblique" panose="020B0402020203090204" pitchFamily="34" charset="77"/>
              </a:rPr>
            </a:br>
            <a:r>
              <a:rPr lang="en-US" i="1" dirty="0">
                <a:solidFill>
                  <a:schemeClr val="bg1"/>
                </a:solidFill>
                <a:latin typeface="Avenir Light Oblique" panose="020B0402020203090204" pitchFamily="34" charset="77"/>
              </a:rPr>
              <a:t>a program. The basic idea of a function is that we write </a:t>
            </a:r>
            <a:br>
              <a:rPr lang="en-US" i="1" dirty="0">
                <a:solidFill>
                  <a:schemeClr val="bg1"/>
                </a:solidFill>
                <a:latin typeface="Avenir Light Oblique" panose="020B0402020203090204" pitchFamily="34" charset="77"/>
              </a:rPr>
            </a:br>
            <a:r>
              <a:rPr lang="en-US" i="1" dirty="0">
                <a:solidFill>
                  <a:schemeClr val="bg1"/>
                </a:solidFill>
                <a:latin typeface="Avenir Light Oblique" panose="020B0402020203090204" pitchFamily="34" charset="77"/>
              </a:rPr>
              <a:t>a sequence of statements and give that sequence a name. </a:t>
            </a:r>
            <a:br>
              <a:rPr lang="en-US" i="1" dirty="0">
                <a:solidFill>
                  <a:schemeClr val="bg1"/>
                </a:solidFill>
                <a:latin typeface="Avenir Light Oblique" panose="020B0402020203090204" pitchFamily="34" charset="77"/>
              </a:rPr>
            </a:br>
            <a:r>
              <a:rPr lang="en-US" i="1" dirty="0">
                <a:solidFill>
                  <a:schemeClr val="bg1"/>
                </a:solidFill>
                <a:latin typeface="Avenir Light Oblique" panose="020B0402020203090204" pitchFamily="34" charset="77"/>
              </a:rPr>
              <a:t>The instructions can then be executed at any point in the program by referring to the function name…  </a:t>
            </a:r>
          </a:p>
          <a:p>
            <a:pPr marL="0" indent="0" algn="ctr">
              <a:lnSpc>
                <a:spcPct val="0"/>
              </a:lnSpc>
              <a:buNone/>
            </a:pPr>
            <a:endParaRPr lang="en-US" i="1" dirty="0">
              <a:solidFill>
                <a:schemeClr val="bg1"/>
              </a:solidFill>
              <a:latin typeface="Avenir Light Oblique" panose="020B0402020203090204" pitchFamily="34" charset="77"/>
            </a:endParaRPr>
          </a:p>
          <a:p>
            <a:pPr marL="0" indent="0" algn="ctr">
              <a:lnSpc>
                <a:spcPct val="120000"/>
              </a:lnSpc>
              <a:buNone/>
            </a:pPr>
            <a:r>
              <a:rPr lang="en-US" i="1" dirty="0">
                <a:solidFill>
                  <a:schemeClr val="bg1"/>
                </a:solidFill>
                <a:latin typeface="Avenir Light Oblique" panose="020B0402020203090204" pitchFamily="34" charset="77"/>
              </a:rPr>
              <a:t>When a function is subsequently used in a program, </a:t>
            </a:r>
            <a:br>
              <a:rPr lang="en-US" i="1" dirty="0">
                <a:solidFill>
                  <a:schemeClr val="bg1"/>
                </a:solidFill>
                <a:latin typeface="Avenir Light Oblique" panose="020B0402020203090204" pitchFamily="34" charset="77"/>
              </a:rPr>
            </a:br>
            <a:r>
              <a:rPr lang="en-US" i="1" dirty="0">
                <a:solidFill>
                  <a:schemeClr val="bg1"/>
                </a:solidFill>
                <a:latin typeface="Avenir Light Oblique" panose="020B0402020203090204" pitchFamily="34" charset="77"/>
              </a:rPr>
              <a:t>we say that the definition is </a:t>
            </a:r>
            <a:r>
              <a:rPr lang="en-US" b="1" i="1" dirty="0">
                <a:solidFill>
                  <a:schemeClr val="accent4">
                    <a:lumMod val="60000"/>
                    <a:lumOff val="40000"/>
                  </a:schemeClr>
                </a:solidFill>
                <a:latin typeface="Avenir Black Oblique" panose="02000503020000020003" pitchFamily="2" charset="0"/>
              </a:rPr>
              <a:t>called</a:t>
            </a:r>
            <a:r>
              <a:rPr lang="en-US" i="1" dirty="0">
                <a:solidFill>
                  <a:schemeClr val="bg1"/>
                </a:solidFill>
                <a:latin typeface="Avenir Light Oblique" panose="020B0402020203090204" pitchFamily="34" charset="77"/>
              </a:rPr>
              <a:t> or </a:t>
            </a:r>
            <a:r>
              <a:rPr lang="en-US" b="1" i="1" dirty="0">
                <a:solidFill>
                  <a:schemeClr val="accent4">
                    <a:lumMod val="60000"/>
                    <a:lumOff val="40000"/>
                  </a:schemeClr>
                </a:solidFill>
                <a:latin typeface="Avenir Black Oblique" panose="02000503020000020003" pitchFamily="2" charset="0"/>
              </a:rPr>
              <a:t>invoked</a:t>
            </a:r>
            <a:r>
              <a:rPr lang="en-US" b="1" i="1" dirty="0">
                <a:solidFill>
                  <a:schemeClr val="bg1"/>
                </a:solidFill>
                <a:latin typeface="Avenir Black Oblique" panose="02000503020000020003" pitchFamily="2" charset="0"/>
              </a:rPr>
              <a:t>.</a:t>
            </a:r>
            <a:r>
              <a:rPr lang="en-US" i="1" dirty="0">
                <a:solidFill>
                  <a:schemeClr val="bg1"/>
                </a:solidFill>
                <a:latin typeface="Avenir Light Oblique" panose="020B0402020203090204" pitchFamily="34" charset="77"/>
              </a:rPr>
              <a:t>”</a:t>
            </a:r>
          </a:p>
          <a:p>
            <a:pPr marL="0" indent="0" algn="ctr">
              <a:lnSpc>
                <a:spcPct val="120000"/>
              </a:lnSpc>
              <a:buNone/>
            </a:pPr>
            <a:r>
              <a:rPr lang="en-US" sz="2400" dirty="0">
                <a:solidFill>
                  <a:schemeClr val="bg1"/>
                </a:solidFill>
                <a:latin typeface="Avenir" panose="02000503020000020003" pitchFamily="2" charset="0"/>
              </a:rPr>
              <a:t>				                                  </a:t>
            </a:r>
            <a:r>
              <a:rPr lang="en-US" sz="1800" dirty="0">
                <a:solidFill>
                  <a:schemeClr val="bg1"/>
                </a:solidFill>
                <a:latin typeface="Avenir" panose="02000503020000020003" pitchFamily="2" charset="0"/>
              </a:rPr>
              <a:t>John Zelle</a:t>
            </a:r>
            <a:endParaRPr lang="en-US" sz="2400" dirty="0">
              <a:solidFill>
                <a:schemeClr val="bg1"/>
              </a:solidFill>
              <a:latin typeface="Avenir" panose="02000503020000020003" pitchFamily="2" charset="0"/>
            </a:endParaRPr>
          </a:p>
          <a:p>
            <a:pPr marL="0" indent="0">
              <a:lnSpc>
                <a:spcPct val="120000"/>
              </a:lnSpc>
              <a:buNone/>
            </a:pPr>
            <a:endParaRPr lang="en-US" i="1" dirty="0">
              <a:solidFill>
                <a:schemeClr val="bg1"/>
              </a:solidFill>
              <a:latin typeface="Avenir Light Oblique" panose="020B0402020203090204" pitchFamily="34" charset="77"/>
            </a:endParaRPr>
          </a:p>
        </p:txBody>
      </p:sp>
      <p:pic>
        <p:nvPicPr>
          <p:cNvPr id="5" name="Picture 4" descr="A picture containing dark, gauge&#10;&#10;Description automatically generated">
            <a:extLst>
              <a:ext uri="{FF2B5EF4-FFF2-40B4-BE49-F238E27FC236}">
                <a16:creationId xmlns:a16="http://schemas.microsoft.com/office/drawing/2014/main" id="{09731AEF-C8DE-26ED-75BD-5EEF5DCBE3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8634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A53311-E9AB-8000-76B7-B5294CE0B931}"/>
              </a:ext>
            </a:extLst>
          </p:cNvPr>
          <p:cNvSpPr txBox="1"/>
          <p:nvPr/>
        </p:nvSpPr>
        <p:spPr>
          <a:xfrm>
            <a:off x="960120" y="724540"/>
            <a:ext cx="10430256" cy="646331"/>
          </a:xfrm>
          <a:prstGeom prst="rect">
            <a:avLst/>
          </a:prstGeom>
          <a:noFill/>
        </p:spPr>
        <p:txBody>
          <a:bodyPr wrap="square">
            <a:spAutoFit/>
          </a:bodyPr>
          <a:lstStyle/>
          <a:p>
            <a:r>
              <a:rPr lang="en-US" sz="3600" b="1" dirty="0">
                <a:solidFill>
                  <a:schemeClr val="bg2">
                    <a:lumMod val="25000"/>
                  </a:schemeClr>
                </a:solidFill>
                <a:latin typeface="Avenir Black" panose="02000503020000020003" pitchFamily="2" charset="0"/>
                <a:cs typeface="Arial" panose="020B0604020202020204" pitchFamily="34" charset="0"/>
              </a:rPr>
              <a:t>A function is a self-contained block of code…</a:t>
            </a:r>
            <a:endParaRPr lang="en-US" sz="3600" b="1" dirty="0">
              <a:solidFill>
                <a:schemeClr val="bg2">
                  <a:lumMod val="25000"/>
                </a:schemeClr>
              </a:solidFill>
              <a:latin typeface="Avenir Black" panose="02000503020000020003" pitchFamily="2" charset="0"/>
            </a:endParaRPr>
          </a:p>
        </p:txBody>
      </p:sp>
      <p:sp>
        <p:nvSpPr>
          <p:cNvPr id="9" name="TextBox 8">
            <a:extLst>
              <a:ext uri="{FF2B5EF4-FFF2-40B4-BE49-F238E27FC236}">
                <a16:creationId xmlns:a16="http://schemas.microsoft.com/office/drawing/2014/main" id="{C270A992-CE55-054B-99DC-02F2DA39CA5A}"/>
              </a:ext>
            </a:extLst>
          </p:cNvPr>
          <p:cNvSpPr txBox="1"/>
          <p:nvPr/>
        </p:nvSpPr>
        <p:spPr>
          <a:xfrm>
            <a:off x="984504" y="1526589"/>
            <a:ext cx="10430256" cy="523220"/>
          </a:xfrm>
          <a:prstGeom prst="rect">
            <a:avLst/>
          </a:prstGeom>
          <a:noFill/>
        </p:spPr>
        <p:txBody>
          <a:bodyPr wrap="square">
            <a:spAutoFit/>
          </a:bodyPr>
          <a:lstStyle/>
          <a:p>
            <a:pPr marL="457200" indent="-457200">
              <a:buFont typeface="Wingdings" pitchFamily="2" charset="2"/>
              <a:buChar char="§"/>
            </a:pPr>
            <a:r>
              <a:rPr lang="en-US" sz="2800" dirty="0">
                <a:latin typeface="Avenir" panose="02000503020000020003" pitchFamily="2" charset="0"/>
                <a:cs typeface="Futura Medium" panose="020B0602020204020303"/>
              </a:rPr>
              <a:t>It </a:t>
            </a:r>
            <a:r>
              <a:rPr lang="en-US" sz="2800" u="sng" dirty="0">
                <a:solidFill>
                  <a:srgbClr val="5A5AA8"/>
                </a:solidFill>
                <a:latin typeface="Avenir" panose="02000503020000020003" pitchFamily="2" charset="0"/>
                <a:cs typeface="Futura Medium" panose="020B0602020204020303"/>
              </a:rPr>
              <a:t>may</a:t>
            </a:r>
            <a:r>
              <a:rPr lang="en-US" sz="2800" dirty="0">
                <a:latin typeface="Avenir" panose="02000503020000020003" pitchFamily="2" charset="0"/>
                <a:cs typeface="Futura Medium" panose="020B0602020204020303"/>
              </a:rPr>
              <a:t> accept inputs (</a:t>
            </a:r>
            <a:r>
              <a:rPr lang="en-US" sz="2800" dirty="0">
                <a:solidFill>
                  <a:srgbClr val="64B57A"/>
                </a:solidFill>
                <a:latin typeface="Avenir" panose="02000503020000020003" pitchFamily="2" charset="0"/>
                <a:cs typeface="Futura Medium" panose="020B0602020204020303"/>
              </a:rPr>
              <a:t>parameters</a:t>
            </a:r>
            <a:r>
              <a:rPr lang="en-US" sz="2800" dirty="0">
                <a:latin typeface="Avenir" panose="02000503020000020003" pitchFamily="2" charset="0"/>
                <a:cs typeface="Futura Medium" panose="020B0602020204020303"/>
              </a:rPr>
              <a:t>)</a:t>
            </a:r>
          </a:p>
        </p:txBody>
      </p:sp>
      <p:sp>
        <p:nvSpPr>
          <p:cNvPr id="10" name="TextBox 9">
            <a:extLst>
              <a:ext uri="{FF2B5EF4-FFF2-40B4-BE49-F238E27FC236}">
                <a16:creationId xmlns:a16="http://schemas.microsoft.com/office/drawing/2014/main" id="{473ED75A-AADF-8C9B-144A-12689D6B1C23}"/>
              </a:ext>
            </a:extLst>
          </p:cNvPr>
          <p:cNvSpPr txBox="1"/>
          <p:nvPr/>
        </p:nvSpPr>
        <p:spPr>
          <a:xfrm>
            <a:off x="960120" y="2184656"/>
            <a:ext cx="10430256" cy="954107"/>
          </a:xfrm>
          <a:prstGeom prst="rect">
            <a:avLst/>
          </a:prstGeom>
          <a:noFill/>
        </p:spPr>
        <p:txBody>
          <a:bodyPr wrap="square">
            <a:spAutoFit/>
          </a:bodyPr>
          <a:lstStyle/>
          <a:p>
            <a:pPr marL="457200" indent="-457200">
              <a:buFont typeface="Wingdings" pitchFamily="2" charset="2"/>
              <a:buChar char="§"/>
            </a:pPr>
            <a:r>
              <a:rPr lang="en-US" sz="2800" dirty="0">
                <a:latin typeface="Avenir" panose="02000503020000020003" pitchFamily="2" charset="0"/>
                <a:cs typeface="Futura Medium" panose="020B0602020204020303"/>
              </a:rPr>
              <a:t>It will output (return) one or more results</a:t>
            </a:r>
          </a:p>
          <a:p>
            <a:pPr lvl="1"/>
            <a:r>
              <a:rPr lang="en-US" sz="2800" dirty="0">
                <a:latin typeface="Avenir" panose="02000503020000020003" pitchFamily="2" charset="0"/>
                <a:cs typeface="Futura Medium" panose="020B0602020204020303"/>
              </a:rPr>
              <a:t>the result may be nothing! (</a:t>
            </a:r>
            <a:r>
              <a:rPr lang="en-US" sz="2800" dirty="0">
                <a:solidFill>
                  <a:srgbClr val="5EBB78"/>
                </a:solidFill>
                <a:latin typeface="Avenir" panose="02000503020000020003" pitchFamily="2" charset="0"/>
                <a:cs typeface="Futura Medium" panose="020B0602020204020303"/>
              </a:rPr>
              <a:t>None</a:t>
            </a:r>
            <a:r>
              <a:rPr lang="en-US" sz="2800" dirty="0">
                <a:latin typeface="Avenir" panose="02000503020000020003" pitchFamily="2" charset="0"/>
                <a:cs typeface="Futura Medium" panose="020B0602020204020303"/>
              </a:rPr>
              <a:t>)</a:t>
            </a:r>
          </a:p>
        </p:txBody>
      </p:sp>
      <p:sp>
        <p:nvSpPr>
          <p:cNvPr id="12" name="TextBox 11">
            <a:extLst>
              <a:ext uri="{FF2B5EF4-FFF2-40B4-BE49-F238E27FC236}">
                <a16:creationId xmlns:a16="http://schemas.microsoft.com/office/drawing/2014/main" id="{2FA010EF-DCA7-B328-7CA5-28511B08763F}"/>
              </a:ext>
            </a:extLst>
          </p:cNvPr>
          <p:cNvSpPr txBox="1"/>
          <p:nvPr/>
        </p:nvSpPr>
        <p:spPr>
          <a:xfrm>
            <a:off x="984504" y="3269567"/>
            <a:ext cx="10430256" cy="523220"/>
          </a:xfrm>
          <a:prstGeom prst="rect">
            <a:avLst/>
          </a:prstGeom>
          <a:noFill/>
        </p:spPr>
        <p:txBody>
          <a:bodyPr wrap="square">
            <a:spAutoFit/>
          </a:bodyPr>
          <a:lstStyle/>
          <a:p>
            <a:pPr marL="457200" indent="-457200">
              <a:buFont typeface="Wingdings" pitchFamily="2" charset="2"/>
              <a:buChar char="§"/>
            </a:pPr>
            <a:r>
              <a:rPr lang="en-US" sz="2800" dirty="0">
                <a:latin typeface="Avenir" panose="02000503020000020003" pitchFamily="2" charset="0"/>
                <a:cs typeface="Futura Medium" panose="020B0602020204020303"/>
              </a:rPr>
              <a:t>Can contain any statements found in a normal program</a:t>
            </a:r>
          </a:p>
        </p:txBody>
      </p:sp>
      <p:sp>
        <p:nvSpPr>
          <p:cNvPr id="13" name="TextBox 12">
            <a:extLst>
              <a:ext uri="{FF2B5EF4-FFF2-40B4-BE49-F238E27FC236}">
                <a16:creationId xmlns:a16="http://schemas.microsoft.com/office/drawing/2014/main" id="{51940D94-B91C-D364-73BD-09F36FF3D30C}"/>
              </a:ext>
            </a:extLst>
          </p:cNvPr>
          <p:cNvSpPr txBox="1"/>
          <p:nvPr/>
        </p:nvSpPr>
        <p:spPr>
          <a:xfrm>
            <a:off x="984504" y="3923592"/>
            <a:ext cx="10430256" cy="1384995"/>
          </a:xfrm>
          <a:prstGeom prst="rect">
            <a:avLst/>
          </a:prstGeom>
          <a:noFill/>
        </p:spPr>
        <p:txBody>
          <a:bodyPr wrap="square">
            <a:spAutoFit/>
          </a:bodyPr>
          <a:lstStyle/>
          <a:p>
            <a:pPr marL="457200" indent="-457200">
              <a:buFont typeface="Wingdings" pitchFamily="2" charset="2"/>
              <a:buChar char="§"/>
            </a:pPr>
            <a:r>
              <a:rPr lang="en-US" sz="2800" dirty="0">
                <a:latin typeface="Avenir" panose="02000503020000020003" pitchFamily="2" charset="0"/>
                <a:cs typeface="Futura Medium" panose="020B0602020204020303"/>
              </a:rPr>
              <a:t>We've already encountered functions</a:t>
            </a:r>
          </a:p>
          <a:p>
            <a:pPr lvl="1"/>
            <a:r>
              <a:rPr lang="en-US" sz="2800" dirty="0">
                <a:latin typeface="Avenir" panose="02000503020000020003" pitchFamily="2" charset="0"/>
                <a:cs typeface="Futura Medium" panose="020B0602020204020303"/>
              </a:rPr>
              <a:t>i.e., </a:t>
            </a:r>
            <a:r>
              <a:rPr lang="en-US" sz="2800" dirty="0">
                <a:solidFill>
                  <a:srgbClr val="5EBB78"/>
                </a:solidFill>
                <a:latin typeface="Avenir" panose="02000503020000020003" pitchFamily="2" charset="0"/>
                <a:cs typeface="Futura Medium" panose="020B0602020204020303"/>
              </a:rPr>
              <a:t>set</a:t>
            </a:r>
            <a:r>
              <a:rPr lang="en-US" sz="2800" dirty="0">
                <a:latin typeface="Avenir" panose="02000503020000020003" pitchFamily="2" charset="0"/>
                <a:cs typeface="Futura Medium" panose="020B0602020204020303"/>
              </a:rPr>
              <a:t>(), </a:t>
            </a:r>
            <a:r>
              <a:rPr lang="en-US" sz="2800" dirty="0">
                <a:solidFill>
                  <a:srgbClr val="5EBB78"/>
                </a:solidFill>
                <a:latin typeface="Avenir" panose="02000503020000020003" pitchFamily="2" charset="0"/>
                <a:cs typeface="Futura Medium" panose="020B0602020204020303"/>
              </a:rPr>
              <a:t>list</a:t>
            </a:r>
            <a:r>
              <a:rPr lang="en-US" sz="2800" dirty="0">
                <a:latin typeface="Avenir" panose="02000503020000020003" pitchFamily="2" charset="0"/>
                <a:cs typeface="Futura Medium" panose="020B0602020204020303"/>
              </a:rPr>
              <a:t>(), </a:t>
            </a:r>
            <a:r>
              <a:rPr lang="en-US" sz="2800" dirty="0">
                <a:solidFill>
                  <a:srgbClr val="5EBB78"/>
                </a:solidFill>
                <a:latin typeface="Avenir" panose="02000503020000020003" pitchFamily="2" charset="0"/>
                <a:cs typeface="Futura Medium" panose="020B0602020204020303"/>
              </a:rPr>
              <a:t>range</a:t>
            </a:r>
            <a:r>
              <a:rPr lang="en-US" sz="2800" dirty="0">
                <a:latin typeface="Avenir" panose="02000503020000020003" pitchFamily="2" charset="0"/>
                <a:cs typeface="Futura Medium" panose="020B0602020204020303"/>
              </a:rPr>
              <a:t>(), many more – these are "</a:t>
            </a:r>
            <a:r>
              <a:rPr lang="en-US" sz="2800" dirty="0">
                <a:solidFill>
                  <a:srgbClr val="5EBB78"/>
                </a:solidFill>
                <a:latin typeface="Avenir" panose="02000503020000020003" pitchFamily="2" charset="0"/>
                <a:cs typeface="Futura Medium" panose="020B0602020204020303"/>
              </a:rPr>
              <a:t>built-in functions</a:t>
            </a:r>
            <a:r>
              <a:rPr lang="en-US" sz="2800" dirty="0">
                <a:latin typeface="Avenir" panose="02000503020000020003" pitchFamily="2" charset="0"/>
                <a:cs typeface="Futura Medium" panose="020B0602020204020303"/>
              </a:rPr>
              <a:t>"</a:t>
            </a:r>
          </a:p>
          <a:p>
            <a:pPr lvl="1"/>
            <a:r>
              <a:rPr lang="en-US" sz="2800" dirty="0">
                <a:latin typeface="Avenir" panose="02000503020000020003" pitchFamily="2" charset="0"/>
                <a:cs typeface="Futura Medium" panose="020B0602020204020303"/>
              </a:rPr>
              <a:t>Functions we write ourselves are "</a:t>
            </a:r>
            <a:r>
              <a:rPr lang="en-US" sz="2800" dirty="0">
                <a:solidFill>
                  <a:srgbClr val="5EBB78"/>
                </a:solidFill>
                <a:latin typeface="Avenir" panose="02000503020000020003" pitchFamily="2" charset="0"/>
                <a:cs typeface="Futura Medium" panose="020B0602020204020303"/>
              </a:rPr>
              <a:t>user-defined</a:t>
            </a:r>
            <a:r>
              <a:rPr lang="en-US" sz="2800" dirty="0">
                <a:latin typeface="Avenir" panose="02000503020000020003" pitchFamily="2" charset="0"/>
                <a:cs typeface="Futura Medium" panose="020B0602020204020303"/>
              </a:rPr>
              <a:t>" functions</a:t>
            </a:r>
          </a:p>
        </p:txBody>
      </p:sp>
      <p:sp>
        <p:nvSpPr>
          <p:cNvPr id="14" name="TextBox 13">
            <a:extLst>
              <a:ext uri="{FF2B5EF4-FFF2-40B4-BE49-F238E27FC236}">
                <a16:creationId xmlns:a16="http://schemas.microsoft.com/office/drawing/2014/main" id="{423BF31C-6E6C-05FE-4924-033E316C16E6}"/>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pic>
        <p:nvPicPr>
          <p:cNvPr id="15" name="Picture 14" descr="A picture containing dark, gauge&#10;&#10;Description automatically generated">
            <a:extLst>
              <a:ext uri="{FF2B5EF4-FFF2-40B4-BE49-F238E27FC236}">
                <a16:creationId xmlns:a16="http://schemas.microsoft.com/office/drawing/2014/main" id="{C2690AFE-6FD7-643A-6EDE-1B57C956A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66310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98C5FE6-2435-5793-70E6-C76888EE0554}"/>
              </a:ext>
            </a:extLst>
          </p:cNvPr>
          <p:cNvSpPr txBox="1"/>
          <p:nvPr/>
        </p:nvSpPr>
        <p:spPr>
          <a:xfrm>
            <a:off x="0" y="578094"/>
            <a:ext cx="12192000" cy="646331"/>
          </a:xfrm>
          <a:prstGeom prst="rect">
            <a:avLst/>
          </a:prstGeom>
          <a:noFill/>
        </p:spPr>
        <p:txBody>
          <a:bodyPr wrap="square">
            <a:spAutoFit/>
          </a:bodyPr>
          <a:lstStyle/>
          <a:p>
            <a:pPr algn="ctr"/>
            <a:r>
              <a:rPr lang="en-US" sz="3600" b="1" dirty="0">
                <a:solidFill>
                  <a:srgbClr val="30335D"/>
                </a:solidFill>
                <a:latin typeface="Avenir Heavy" panose="02000503020000020003" pitchFamily="2" charset="0"/>
                <a:cs typeface="Arial" panose="020B0604020202020204" pitchFamily="34" charset="0"/>
              </a:rPr>
              <a:t>Why use Functions?</a:t>
            </a:r>
            <a:endParaRPr lang="en-US" sz="3600" b="1" dirty="0">
              <a:solidFill>
                <a:srgbClr val="30335D"/>
              </a:solidFill>
              <a:latin typeface="Avenir Heavy" panose="02000503020000020003" pitchFamily="2" charset="0"/>
            </a:endParaRPr>
          </a:p>
        </p:txBody>
      </p:sp>
      <p:sp>
        <p:nvSpPr>
          <p:cNvPr id="7" name="TextBox 6">
            <a:extLst>
              <a:ext uri="{FF2B5EF4-FFF2-40B4-BE49-F238E27FC236}">
                <a16:creationId xmlns:a16="http://schemas.microsoft.com/office/drawing/2014/main" id="{4795CC42-5D5B-FB2F-2043-B63F3789E896}"/>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grpSp>
        <p:nvGrpSpPr>
          <p:cNvPr id="2" name="Group 1">
            <a:extLst>
              <a:ext uri="{FF2B5EF4-FFF2-40B4-BE49-F238E27FC236}">
                <a16:creationId xmlns:a16="http://schemas.microsoft.com/office/drawing/2014/main" id="{6C5D0102-34E4-40E9-EE83-8E7179C932E2}"/>
              </a:ext>
            </a:extLst>
          </p:cNvPr>
          <p:cNvGrpSpPr/>
          <p:nvPr/>
        </p:nvGrpSpPr>
        <p:grpSpPr>
          <a:xfrm>
            <a:off x="3498831" y="2743452"/>
            <a:ext cx="5058572" cy="2059386"/>
            <a:chOff x="3498831" y="2743452"/>
            <a:chExt cx="5058572" cy="2059386"/>
          </a:xfrm>
        </p:grpSpPr>
        <p:cxnSp>
          <p:nvCxnSpPr>
            <p:cNvPr id="3" name="Straight Connector 2">
              <a:extLst>
                <a:ext uri="{FF2B5EF4-FFF2-40B4-BE49-F238E27FC236}">
                  <a16:creationId xmlns:a16="http://schemas.microsoft.com/office/drawing/2014/main" id="{EADFB7D8-755D-32DF-799A-CBBEA64D5E2A}"/>
                </a:ext>
              </a:extLst>
            </p:cNvPr>
            <p:cNvCxnSpPr>
              <a:cxnSpLocks/>
            </p:cNvCxnSpPr>
            <p:nvPr/>
          </p:nvCxnSpPr>
          <p:spPr>
            <a:xfrm>
              <a:off x="4444619" y="4242373"/>
              <a:ext cx="0" cy="262225"/>
            </a:xfrm>
            <a:prstGeom prst="line">
              <a:avLst/>
            </a:prstGeom>
            <a:ln w="38100">
              <a:solidFill>
                <a:srgbClr val="30335D"/>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FEA13FF-09C1-B530-A740-EFF84CDD320A}"/>
                </a:ext>
              </a:extLst>
            </p:cNvPr>
            <p:cNvCxnSpPr>
              <a:cxnSpLocks/>
            </p:cNvCxnSpPr>
            <p:nvPr/>
          </p:nvCxnSpPr>
          <p:spPr>
            <a:xfrm>
              <a:off x="8554527" y="4242373"/>
              <a:ext cx="0" cy="560465"/>
            </a:xfrm>
            <a:prstGeom prst="line">
              <a:avLst/>
            </a:prstGeom>
            <a:ln w="38100">
              <a:solidFill>
                <a:srgbClr val="30335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60D5735-EC15-9F98-BE5D-BBECABA9E89C}"/>
                </a:ext>
              </a:extLst>
            </p:cNvPr>
            <p:cNvCxnSpPr>
              <a:cxnSpLocks/>
            </p:cNvCxnSpPr>
            <p:nvPr/>
          </p:nvCxnSpPr>
          <p:spPr>
            <a:xfrm>
              <a:off x="6487064" y="2743452"/>
              <a:ext cx="0" cy="560465"/>
            </a:xfrm>
            <a:prstGeom prst="line">
              <a:avLst/>
            </a:prstGeom>
            <a:ln w="38100">
              <a:solidFill>
                <a:srgbClr val="30335D"/>
              </a:solidFill>
            </a:ln>
          </p:spPr>
          <p:style>
            <a:lnRef idx="1">
              <a:schemeClr val="accent1"/>
            </a:lnRef>
            <a:fillRef idx="0">
              <a:schemeClr val="accent1"/>
            </a:fillRef>
            <a:effectRef idx="0">
              <a:schemeClr val="accent1"/>
            </a:effectRef>
            <a:fontRef idx="minor">
              <a:schemeClr val="tx1"/>
            </a:fontRef>
          </p:style>
        </p:cxnSp>
        <p:sp>
          <p:nvSpPr>
            <p:cNvPr id="8" name="Left Bracket 7">
              <a:extLst>
                <a:ext uri="{FF2B5EF4-FFF2-40B4-BE49-F238E27FC236}">
                  <a16:creationId xmlns:a16="http://schemas.microsoft.com/office/drawing/2014/main" id="{0DD81E97-7710-8C8F-D943-44CF1829AB35}"/>
                </a:ext>
              </a:extLst>
            </p:cNvPr>
            <p:cNvSpPr/>
            <p:nvPr/>
          </p:nvSpPr>
          <p:spPr>
            <a:xfrm rot="5400000">
              <a:off x="6402897" y="1053406"/>
              <a:ext cx="219233" cy="4089778"/>
            </a:xfrm>
            <a:prstGeom prst="leftBracket">
              <a:avLst>
                <a:gd name="adj" fmla="val 0"/>
              </a:avLst>
            </a:prstGeom>
            <a:ln w="38100">
              <a:solidFill>
                <a:srgbClr val="30335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4D5EB6"/>
                </a:solidFill>
              </a:endParaRPr>
            </a:p>
          </p:txBody>
        </p:sp>
        <p:sp>
          <p:nvSpPr>
            <p:cNvPr id="25" name="Left Bracket 24">
              <a:extLst>
                <a:ext uri="{FF2B5EF4-FFF2-40B4-BE49-F238E27FC236}">
                  <a16:creationId xmlns:a16="http://schemas.microsoft.com/office/drawing/2014/main" id="{C9D5DF46-BEB2-F226-C8C2-DB5F074C8D08}"/>
                </a:ext>
              </a:extLst>
            </p:cNvPr>
            <p:cNvSpPr/>
            <p:nvPr/>
          </p:nvSpPr>
          <p:spPr>
            <a:xfrm rot="5400000">
              <a:off x="4374372" y="3636874"/>
              <a:ext cx="219233" cy="1970316"/>
            </a:xfrm>
            <a:prstGeom prst="leftBracket">
              <a:avLst>
                <a:gd name="adj" fmla="val 0"/>
              </a:avLst>
            </a:prstGeom>
            <a:ln w="38100">
              <a:solidFill>
                <a:srgbClr val="30335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4D5EB6"/>
                </a:solidFill>
              </a:endParaRPr>
            </a:p>
          </p:txBody>
        </p:sp>
      </p:grpSp>
      <p:sp>
        <p:nvSpPr>
          <p:cNvPr id="27" name="Rounded Rectangle 26">
            <a:extLst>
              <a:ext uri="{FF2B5EF4-FFF2-40B4-BE49-F238E27FC236}">
                <a16:creationId xmlns:a16="http://schemas.microsoft.com/office/drawing/2014/main" id="{0B65DC04-2643-90F3-2806-F131EE092525}"/>
              </a:ext>
            </a:extLst>
          </p:cNvPr>
          <p:cNvSpPr/>
          <p:nvPr/>
        </p:nvSpPr>
        <p:spPr>
          <a:xfrm>
            <a:off x="5615170" y="1600153"/>
            <a:ext cx="1769477" cy="1143299"/>
          </a:xfrm>
          <a:prstGeom prst="roundRect">
            <a:avLst/>
          </a:prstGeom>
          <a:solidFill>
            <a:srgbClr val="DCEBF5"/>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4AB763AB-EB4B-5F4E-3B8B-038574D96E67}"/>
              </a:ext>
            </a:extLst>
          </p:cNvPr>
          <p:cNvGrpSpPr/>
          <p:nvPr/>
        </p:nvGrpSpPr>
        <p:grpSpPr>
          <a:xfrm>
            <a:off x="2646022" y="3187817"/>
            <a:ext cx="6837019" cy="2725199"/>
            <a:chOff x="2646022" y="3187817"/>
            <a:chExt cx="6837019" cy="2725199"/>
          </a:xfrm>
          <a:solidFill>
            <a:srgbClr val="D6EDCF"/>
          </a:solidFill>
        </p:grpSpPr>
        <p:sp>
          <p:nvSpPr>
            <p:cNvPr id="33" name="Rounded Rectangle 32">
              <a:extLst>
                <a:ext uri="{FF2B5EF4-FFF2-40B4-BE49-F238E27FC236}">
                  <a16:creationId xmlns:a16="http://schemas.microsoft.com/office/drawing/2014/main" id="{60048279-AC2C-7C94-0692-5CE2C803BF02}"/>
                </a:ext>
              </a:extLst>
            </p:cNvPr>
            <p:cNvSpPr/>
            <p:nvPr/>
          </p:nvSpPr>
          <p:spPr>
            <a:xfrm>
              <a:off x="4613990" y="4740625"/>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16F4C18A-EBBF-71DE-F9F8-3D6E91AC6159}"/>
                </a:ext>
              </a:extLst>
            </p:cNvPr>
            <p:cNvSpPr/>
            <p:nvPr/>
          </p:nvSpPr>
          <p:spPr>
            <a:xfrm>
              <a:off x="7713564" y="3187817"/>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6E8BC468-DB78-A850-CB8B-5375E89B3AF2}"/>
                </a:ext>
              </a:extLst>
            </p:cNvPr>
            <p:cNvSpPr/>
            <p:nvPr/>
          </p:nvSpPr>
          <p:spPr>
            <a:xfrm>
              <a:off x="2646022" y="4717138"/>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7301E0CE-FDC3-329E-2C28-65B5F275A05F}"/>
                </a:ext>
              </a:extLst>
            </p:cNvPr>
            <p:cNvSpPr/>
            <p:nvPr/>
          </p:nvSpPr>
          <p:spPr>
            <a:xfrm>
              <a:off x="5615170" y="3190079"/>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81A070BC-079B-50C1-70C7-B3542E1CF611}"/>
                </a:ext>
              </a:extLst>
            </p:cNvPr>
            <p:cNvSpPr/>
            <p:nvPr/>
          </p:nvSpPr>
          <p:spPr>
            <a:xfrm>
              <a:off x="7693790" y="4769717"/>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E53EEEF5-56B0-5136-B470-CCFBFFE52735}"/>
                </a:ext>
              </a:extLst>
            </p:cNvPr>
            <p:cNvSpPr/>
            <p:nvPr/>
          </p:nvSpPr>
          <p:spPr>
            <a:xfrm>
              <a:off x="3555598" y="3201345"/>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a:extLst>
              <a:ext uri="{FF2B5EF4-FFF2-40B4-BE49-F238E27FC236}">
                <a16:creationId xmlns:a16="http://schemas.microsoft.com/office/drawing/2014/main" id="{C7379117-A2ED-9EF7-264B-1BC691A910A0}"/>
              </a:ext>
            </a:extLst>
          </p:cNvPr>
          <p:cNvSpPr txBox="1"/>
          <p:nvPr/>
        </p:nvSpPr>
        <p:spPr>
          <a:xfrm>
            <a:off x="5615146" y="1987136"/>
            <a:ext cx="1769477" cy="400110"/>
          </a:xfrm>
          <a:prstGeom prst="rect">
            <a:avLst/>
          </a:prstGeom>
          <a:noFill/>
          <a:ln>
            <a:noFill/>
          </a:ln>
        </p:spPr>
        <p:txBody>
          <a:bodyPr wrap="square" rtlCol="0">
            <a:spAutoFit/>
          </a:bodyPr>
          <a:lstStyle/>
          <a:p>
            <a:pPr algn="ctr"/>
            <a:r>
              <a:rPr lang="en-US" sz="2000" dirty="0"/>
              <a:t>Main Program</a:t>
            </a:r>
          </a:p>
        </p:txBody>
      </p:sp>
      <p:sp>
        <p:nvSpPr>
          <p:cNvPr id="40" name="TextBox 39">
            <a:extLst>
              <a:ext uri="{FF2B5EF4-FFF2-40B4-BE49-F238E27FC236}">
                <a16:creationId xmlns:a16="http://schemas.microsoft.com/office/drawing/2014/main" id="{02B53A79-839E-FDC8-E828-91E9295A075E}"/>
              </a:ext>
            </a:extLst>
          </p:cNvPr>
          <p:cNvSpPr txBox="1"/>
          <p:nvPr/>
        </p:nvSpPr>
        <p:spPr>
          <a:xfrm>
            <a:off x="3555587" y="3618990"/>
            <a:ext cx="1769480" cy="400110"/>
          </a:xfrm>
          <a:prstGeom prst="rect">
            <a:avLst/>
          </a:prstGeom>
          <a:noFill/>
          <a:ln>
            <a:noFill/>
          </a:ln>
        </p:spPr>
        <p:txBody>
          <a:bodyPr wrap="square" rtlCol="0">
            <a:spAutoFit/>
          </a:bodyPr>
          <a:lstStyle/>
          <a:p>
            <a:pPr algn="ctr"/>
            <a:r>
              <a:rPr lang="en-US" sz="2000" dirty="0"/>
              <a:t>Module-M1</a:t>
            </a:r>
          </a:p>
        </p:txBody>
      </p:sp>
      <p:sp>
        <p:nvSpPr>
          <p:cNvPr id="41" name="TextBox 40">
            <a:extLst>
              <a:ext uri="{FF2B5EF4-FFF2-40B4-BE49-F238E27FC236}">
                <a16:creationId xmlns:a16="http://schemas.microsoft.com/office/drawing/2014/main" id="{2AC5544C-F5B8-EC08-5213-C60144F63693}"/>
              </a:ext>
            </a:extLst>
          </p:cNvPr>
          <p:cNvSpPr txBox="1"/>
          <p:nvPr/>
        </p:nvSpPr>
        <p:spPr>
          <a:xfrm>
            <a:off x="5615168" y="3618990"/>
            <a:ext cx="1769467" cy="400110"/>
          </a:xfrm>
          <a:prstGeom prst="rect">
            <a:avLst/>
          </a:prstGeom>
          <a:noFill/>
          <a:ln>
            <a:noFill/>
          </a:ln>
        </p:spPr>
        <p:txBody>
          <a:bodyPr wrap="square" rtlCol="0">
            <a:spAutoFit/>
          </a:bodyPr>
          <a:lstStyle/>
          <a:p>
            <a:pPr algn="ctr"/>
            <a:r>
              <a:rPr lang="en-US" sz="2000" dirty="0"/>
              <a:t>Module-M2</a:t>
            </a:r>
          </a:p>
        </p:txBody>
      </p:sp>
      <p:sp>
        <p:nvSpPr>
          <p:cNvPr id="42" name="TextBox 41">
            <a:extLst>
              <a:ext uri="{FF2B5EF4-FFF2-40B4-BE49-F238E27FC236}">
                <a16:creationId xmlns:a16="http://schemas.microsoft.com/office/drawing/2014/main" id="{1C825DA9-0650-B94C-344D-141CD369F190}"/>
              </a:ext>
            </a:extLst>
          </p:cNvPr>
          <p:cNvSpPr txBox="1"/>
          <p:nvPr/>
        </p:nvSpPr>
        <p:spPr>
          <a:xfrm>
            <a:off x="7713564" y="3618990"/>
            <a:ext cx="1749696" cy="400110"/>
          </a:xfrm>
          <a:prstGeom prst="rect">
            <a:avLst/>
          </a:prstGeom>
          <a:noFill/>
          <a:ln>
            <a:noFill/>
          </a:ln>
        </p:spPr>
        <p:txBody>
          <a:bodyPr wrap="square" rtlCol="0">
            <a:spAutoFit/>
          </a:bodyPr>
          <a:lstStyle/>
          <a:p>
            <a:pPr algn="ctr"/>
            <a:r>
              <a:rPr lang="en-US" sz="2000" dirty="0"/>
              <a:t>Module-M3</a:t>
            </a:r>
          </a:p>
        </p:txBody>
      </p:sp>
      <p:sp>
        <p:nvSpPr>
          <p:cNvPr id="43" name="TextBox 42">
            <a:extLst>
              <a:ext uri="{FF2B5EF4-FFF2-40B4-BE49-F238E27FC236}">
                <a16:creationId xmlns:a16="http://schemas.microsoft.com/office/drawing/2014/main" id="{7AF78C24-5923-9756-8310-C71A719A6546}"/>
              </a:ext>
            </a:extLst>
          </p:cNvPr>
          <p:cNvSpPr txBox="1"/>
          <p:nvPr/>
        </p:nvSpPr>
        <p:spPr>
          <a:xfrm>
            <a:off x="7713565" y="5153335"/>
            <a:ext cx="1749692" cy="400110"/>
          </a:xfrm>
          <a:prstGeom prst="rect">
            <a:avLst/>
          </a:prstGeom>
          <a:noFill/>
          <a:ln>
            <a:noFill/>
          </a:ln>
        </p:spPr>
        <p:txBody>
          <a:bodyPr wrap="square" rtlCol="0">
            <a:spAutoFit/>
          </a:bodyPr>
          <a:lstStyle/>
          <a:p>
            <a:pPr algn="ctr"/>
            <a:r>
              <a:rPr lang="en-US" sz="2000" dirty="0"/>
              <a:t>Module-M6</a:t>
            </a:r>
          </a:p>
        </p:txBody>
      </p:sp>
      <p:sp>
        <p:nvSpPr>
          <p:cNvPr id="44" name="TextBox 43">
            <a:extLst>
              <a:ext uri="{FF2B5EF4-FFF2-40B4-BE49-F238E27FC236}">
                <a16:creationId xmlns:a16="http://schemas.microsoft.com/office/drawing/2014/main" id="{302CED13-B9CD-B5B9-F48D-A93818EB120D}"/>
              </a:ext>
            </a:extLst>
          </p:cNvPr>
          <p:cNvSpPr txBox="1"/>
          <p:nvPr/>
        </p:nvSpPr>
        <p:spPr>
          <a:xfrm>
            <a:off x="4613980" y="5129585"/>
            <a:ext cx="1769477" cy="400110"/>
          </a:xfrm>
          <a:prstGeom prst="rect">
            <a:avLst/>
          </a:prstGeom>
          <a:noFill/>
          <a:ln>
            <a:noFill/>
          </a:ln>
        </p:spPr>
        <p:txBody>
          <a:bodyPr wrap="square" rtlCol="0">
            <a:spAutoFit/>
          </a:bodyPr>
          <a:lstStyle/>
          <a:p>
            <a:pPr algn="ctr"/>
            <a:r>
              <a:rPr lang="en-US" sz="2000" dirty="0"/>
              <a:t>Module-M5</a:t>
            </a:r>
          </a:p>
        </p:txBody>
      </p:sp>
      <p:sp>
        <p:nvSpPr>
          <p:cNvPr id="45" name="TextBox 44">
            <a:extLst>
              <a:ext uri="{FF2B5EF4-FFF2-40B4-BE49-F238E27FC236}">
                <a16:creationId xmlns:a16="http://schemas.microsoft.com/office/drawing/2014/main" id="{71348A11-4A85-8A69-C385-9EC3A6AFD153}"/>
              </a:ext>
            </a:extLst>
          </p:cNvPr>
          <p:cNvSpPr txBox="1"/>
          <p:nvPr/>
        </p:nvSpPr>
        <p:spPr>
          <a:xfrm>
            <a:off x="2646022" y="5129585"/>
            <a:ext cx="1769477" cy="400110"/>
          </a:xfrm>
          <a:prstGeom prst="rect">
            <a:avLst/>
          </a:prstGeom>
          <a:noFill/>
          <a:ln>
            <a:noFill/>
          </a:ln>
        </p:spPr>
        <p:txBody>
          <a:bodyPr wrap="square" rtlCol="0">
            <a:spAutoFit/>
          </a:bodyPr>
          <a:lstStyle/>
          <a:p>
            <a:pPr algn="ctr"/>
            <a:r>
              <a:rPr lang="en-US" sz="2000" dirty="0"/>
              <a:t>Module-M4</a:t>
            </a:r>
          </a:p>
        </p:txBody>
      </p:sp>
      <p:pic>
        <p:nvPicPr>
          <p:cNvPr id="26" name="Picture 25" descr="A picture containing dark, gauge&#10;&#10;Description automatically generated">
            <a:extLst>
              <a:ext uri="{FF2B5EF4-FFF2-40B4-BE49-F238E27FC236}">
                <a16:creationId xmlns:a16="http://schemas.microsoft.com/office/drawing/2014/main" id="{EB5C53BF-7E87-C5B9-B272-8C33ADC398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52590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77E605A-7720-49C5-A32C-BE23908AA888}"/>
              </a:ext>
            </a:extLst>
          </p:cNvPr>
          <p:cNvSpPr txBox="1">
            <a:spLocks/>
          </p:cNvSpPr>
          <p:nvPr/>
        </p:nvSpPr>
        <p:spPr>
          <a:xfrm>
            <a:off x="0" y="1512379"/>
            <a:ext cx="12192000" cy="3417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30335D"/>
                </a:solidFill>
                <a:latin typeface="Consolas" panose="020B0609020204030204" pitchFamily="49" charset="0"/>
                <a:cs typeface="Consolas" panose="020B0609020204030204" pitchFamily="49" charset="0"/>
              </a:rPr>
              <a:t>Thou shalt not repeat thyself</a:t>
            </a:r>
          </a:p>
          <a:p>
            <a:pPr algn="ctr"/>
            <a:r>
              <a:rPr lang="en-US" dirty="0">
                <a:solidFill>
                  <a:srgbClr val="30335D"/>
                </a:solidFill>
                <a:latin typeface="Consolas" panose="020B0609020204030204" pitchFamily="49" charset="0"/>
                <a:cs typeface="Consolas" panose="020B0609020204030204" pitchFamily="49" charset="0"/>
              </a:rPr>
              <a:t>Thou shalt not repeat thyself</a:t>
            </a:r>
          </a:p>
          <a:p>
            <a:pPr algn="ctr"/>
            <a:r>
              <a:rPr lang="en-US" dirty="0">
                <a:solidFill>
                  <a:srgbClr val="30335D"/>
                </a:solidFill>
                <a:latin typeface="Consolas" panose="020B0609020204030204" pitchFamily="49" charset="0"/>
                <a:cs typeface="Consolas" panose="020B0609020204030204" pitchFamily="49" charset="0"/>
              </a:rPr>
              <a:t>Thou shalt not repeat thyself</a:t>
            </a:r>
          </a:p>
          <a:p>
            <a:pPr algn="ctr"/>
            <a:r>
              <a:rPr lang="en-US" dirty="0">
                <a:solidFill>
                  <a:srgbClr val="30335D"/>
                </a:solidFill>
                <a:latin typeface="Consolas" panose="020B0609020204030204" pitchFamily="49" charset="0"/>
                <a:cs typeface="Consolas" panose="020B0609020204030204" pitchFamily="49" charset="0"/>
              </a:rPr>
              <a:t>Thou shalt not repeat thyself</a:t>
            </a:r>
          </a:p>
        </p:txBody>
      </p:sp>
      <p:pic>
        <p:nvPicPr>
          <p:cNvPr id="4" name="Picture 3" descr="A picture containing dark, gauge&#10;&#10;Description automatically generated">
            <a:extLst>
              <a:ext uri="{FF2B5EF4-FFF2-40B4-BE49-F238E27FC236}">
                <a16:creationId xmlns:a16="http://schemas.microsoft.com/office/drawing/2014/main" id="{0D03915A-8C1E-F637-B8F5-8AECBE10B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98965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5671C0-97F2-2ED9-4F40-68AE62442CC8}"/>
              </a:ext>
            </a:extLst>
          </p:cNvPr>
          <p:cNvSpPr txBox="1"/>
          <p:nvPr/>
        </p:nvSpPr>
        <p:spPr>
          <a:xfrm>
            <a:off x="3454855" y="3455370"/>
            <a:ext cx="6098720" cy="954107"/>
          </a:xfrm>
          <a:prstGeom prst="rect">
            <a:avLst/>
          </a:prstGeom>
          <a:solidFill>
            <a:schemeClr val="bg1">
              <a:lumMod val="95000"/>
            </a:schemeClr>
          </a:solidFill>
          <a:ln>
            <a:solidFill>
              <a:schemeClr val="bg1">
                <a:lumMod val="85000"/>
              </a:schemeClr>
            </a:solidFill>
          </a:ln>
        </p:spPr>
        <p:txBody>
          <a:bodyPr wrap="square">
            <a:spAutoFit/>
          </a:bodyPr>
          <a:lstStyle/>
          <a:p>
            <a:r>
              <a:rPr lang="en-US" sz="2800" dirty="0">
                <a:solidFill>
                  <a:srgbClr val="007C00"/>
                </a:solidFill>
                <a:latin typeface="Consolas" panose="020B0609020204030204" pitchFamily="49" charset="0"/>
              </a:rPr>
              <a:t>def</a:t>
            </a:r>
            <a:r>
              <a:rPr lang="en-US" sz="2800" dirty="0">
                <a:solidFill>
                  <a:srgbClr val="FF00FF"/>
                </a:solidFill>
                <a:latin typeface="Consolas" panose="020B0609020204030204" pitchFamily="49" charset="0"/>
              </a:rPr>
              <a:t> </a:t>
            </a:r>
            <a:r>
              <a:rPr lang="en-US" sz="2800" dirty="0">
                <a:solidFill>
                  <a:srgbClr val="482DFF"/>
                </a:solidFill>
                <a:latin typeface="Consolas" panose="020B0609020204030204" pitchFamily="49" charset="0"/>
              </a:rPr>
              <a:t>hello</a:t>
            </a:r>
            <a:r>
              <a:rPr lang="en-US" sz="2800" dirty="0">
                <a:latin typeface="Consolas" panose="020B0609020204030204" pitchFamily="49" charset="0"/>
              </a:rPr>
              <a:t>():</a:t>
            </a:r>
          </a:p>
          <a:p>
            <a:r>
              <a:rPr lang="en-US" sz="2800" dirty="0">
                <a:latin typeface="Consolas" panose="020B0609020204030204" pitchFamily="49" charset="0"/>
              </a:rPr>
              <a:t>    </a:t>
            </a:r>
            <a:r>
              <a:rPr lang="en-US" sz="2800" dirty="0">
                <a:solidFill>
                  <a:srgbClr val="007C00"/>
                </a:solidFill>
                <a:latin typeface="Consolas" panose="020B0609020204030204" pitchFamily="49" charset="0"/>
              </a:rPr>
              <a:t>print</a:t>
            </a:r>
            <a:r>
              <a:rPr lang="en-US" sz="2800" dirty="0">
                <a:latin typeface="Consolas" panose="020B0609020204030204" pitchFamily="49" charset="0"/>
              </a:rPr>
              <a:t>(</a:t>
            </a:r>
            <a:r>
              <a:rPr lang="en-US" sz="2800" dirty="0">
                <a:solidFill>
                  <a:srgbClr val="BA2020"/>
                </a:solidFill>
                <a:latin typeface="Consolas" panose="020B0609020204030204" pitchFamily="49" charset="0"/>
              </a:rPr>
              <a:t>'hello'</a:t>
            </a:r>
            <a:r>
              <a:rPr lang="en-US" sz="2800" dirty="0">
                <a:latin typeface="Consolas" panose="020B0609020204030204" pitchFamily="49" charset="0"/>
              </a:rPr>
              <a:t>)</a:t>
            </a:r>
          </a:p>
        </p:txBody>
      </p:sp>
      <p:sp>
        <p:nvSpPr>
          <p:cNvPr id="4" name="TextBox 3">
            <a:extLst>
              <a:ext uri="{FF2B5EF4-FFF2-40B4-BE49-F238E27FC236}">
                <a16:creationId xmlns:a16="http://schemas.microsoft.com/office/drawing/2014/main" id="{CBE84ED4-056A-9FA2-F61C-74E7A994D55B}"/>
              </a:ext>
            </a:extLst>
          </p:cNvPr>
          <p:cNvSpPr txBox="1"/>
          <p:nvPr/>
        </p:nvSpPr>
        <p:spPr>
          <a:xfrm>
            <a:off x="0" y="578094"/>
            <a:ext cx="12192000" cy="646331"/>
          </a:xfrm>
          <a:prstGeom prst="rect">
            <a:avLst/>
          </a:prstGeom>
          <a:noFill/>
        </p:spPr>
        <p:txBody>
          <a:bodyPr wrap="square">
            <a:spAutoFit/>
          </a:bodyPr>
          <a:lstStyle/>
          <a:p>
            <a:pPr algn="ctr"/>
            <a:r>
              <a:rPr lang="en-US" sz="3600" b="1" dirty="0">
                <a:solidFill>
                  <a:schemeClr val="bg2">
                    <a:lumMod val="25000"/>
                  </a:schemeClr>
                </a:solidFill>
                <a:latin typeface="Avenir Heavy" panose="02000503020000020003" pitchFamily="2" charset="0"/>
                <a:cs typeface="Arial" panose="020B0604020202020204" pitchFamily="34" charset="0"/>
              </a:rPr>
              <a:t>Syntax for Creating a Function</a:t>
            </a:r>
            <a:endParaRPr lang="en-US" sz="3600" b="1" dirty="0">
              <a:solidFill>
                <a:schemeClr val="bg2">
                  <a:lumMod val="25000"/>
                </a:schemeClr>
              </a:solidFill>
              <a:latin typeface="Avenir Heavy" panose="02000503020000020003" pitchFamily="2" charset="0"/>
            </a:endParaRPr>
          </a:p>
        </p:txBody>
      </p:sp>
      <p:sp>
        <p:nvSpPr>
          <p:cNvPr id="6" name="TextBox 5">
            <a:extLst>
              <a:ext uri="{FF2B5EF4-FFF2-40B4-BE49-F238E27FC236}">
                <a16:creationId xmlns:a16="http://schemas.microsoft.com/office/drawing/2014/main" id="{AF0C2276-D30C-925A-4229-44F780C2B798}"/>
              </a:ext>
            </a:extLst>
          </p:cNvPr>
          <p:cNvSpPr txBox="1"/>
          <p:nvPr/>
        </p:nvSpPr>
        <p:spPr>
          <a:xfrm>
            <a:off x="3454855" y="1857064"/>
            <a:ext cx="6098720" cy="1384995"/>
          </a:xfrm>
          <a:prstGeom prst="rect">
            <a:avLst/>
          </a:prstGeom>
          <a:noFill/>
        </p:spPr>
        <p:txBody>
          <a:bodyPr wrap="square">
            <a:spAutoFit/>
          </a:bodyPr>
          <a:lstStyle/>
          <a:p>
            <a:pPr marL="0" indent="0">
              <a:buNone/>
            </a:pPr>
            <a:r>
              <a:rPr lang="en-US" sz="2800" dirty="0">
                <a:solidFill>
                  <a:schemeClr val="tx1">
                    <a:lumMod val="65000"/>
                    <a:lumOff val="35000"/>
                  </a:schemeClr>
                </a:solidFill>
                <a:latin typeface="Consolas" panose="020B0609020204030204" pitchFamily="49" charset="0"/>
              </a:rPr>
              <a:t>def &lt;name&gt;():</a:t>
            </a:r>
          </a:p>
          <a:p>
            <a:pPr marL="0" indent="0">
              <a:buNone/>
            </a:pPr>
            <a:r>
              <a:rPr lang="en-US" sz="2800" dirty="0">
                <a:solidFill>
                  <a:schemeClr val="tx1">
                    <a:lumMod val="65000"/>
                    <a:lumOff val="35000"/>
                  </a:schemeClr>
                </a:solidFill>
                <a:latin typeface="Consolas" panose="020B0609020204030204" pitchFamily="49" charset="0"/>
              </a:rPr>
              <a:t>	&lt;statements&gt;</a:t>
            </a:r>
          </a:p>
          <a:p>
            <a:pPr marL="0" indent="0">
              <a:buNone/>
            </a:pPr>
            <a:r>
              <a:rPr lang="en-US" sz="2800" dirty="0">
                <a:solidFill>
                  <a:schemeClr val="tx1">
                    <a:lumMod val="65000"/>
                    <a:lumOff val="35000"/>
                  </a:schemeClr>
                </a:solidFill>
                <a:latin typeface="Consolas" panose="020B0609020204030204" pitchFamily="49" charset="0"/>
              </a:rPr>
              <a:t>	return &lt;values&gt;</a:t>
            </a:r>
          </a:p>
        </p:txBody>
      </p:sp>
      <p:sp>
        <p:nvSpPr>
          <p:cNvPr id="7" name="TextBox 6">
            <a:extLst>
              <a:ext uri="{FF2B5EF4-FFF2-40B4-BE49-F238E27FC236}">
                <a16:creationId xmlns:a16="http://schemas.microsoft.com/office/drawing/2014/main" id="{BA64A801-7873-DD17-33C2-7C9357F8822D}"/>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pic>
        <p:nvPicPr>
          <p:cNvPr id="8" name="Picture 7" descr="A picture containing dark, gauge&#10;&#10;Description automatically generated">
            <a:extLst>
              <a:ext uri="{FF2B5EF4-FFF2-40B4-BE49-F238E27FC236}">
                <a16:creationId xmlns:a16="http://schemas.microsoft.com/office/drawing/2014/main" id="{C4D04E40-614D-E29F-B261-C4F52DA81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840130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0B623C-CFB7-A64E-0392-2A4FE3CB9763}"/>
              </a:ext>
            </a:extLst>
          </p:cNvPr>
          <p:cNvSpPr txBox="1"/>
          <p:nvPr/>
        </p:nvSpPr>
        <p:spPr>
          <a:xfrm>
            <a:off x="0" y="578094"/>
            <a:ext cx="12192000" cy="646331"/>
          </a:xfrm>
          <a:prstGeom prst="rect">
            <a:avLst/>
          </a:prstGeom>
          <a:noFill/>
        </p:spPr>
        <p:txBody>
          <a:bodyPr wrap="square">
            <a:spAutoFit/>
          </a:bodyPr>
          <a:lstStyle/>
          <a:p>
            <a:pPr algn="ctr"/>
            <a:r>
              <a:rPr lang="en-US" sz="3600" b="1" dirty="0">
                <a:solidFill>
                  <a:schemeClr val="bg2">
                    <a:lumMod val="25000"/>
                  </a:schemeClr>
                </a:solidFill>
                <a:latin typeface="Avenir Heavy" panose="02000503020000020003" pitchFamily="2" charset="0"/>
                <a:cs typeface="Arial" panose="020B0604020202020204" pitchFamily="34" charset="0"/>
              </a:rPr>
              <a:t>Syntax for Calling a Function</a:t>
            </a:r>
            <a:endParaRPr lang="en-US" sz="3600" b="1" dirty="0">
              <a:solidFill>
                <a:schemeClr val="bg2">
                  <a:lumMod val="25000"/>
                </a:schemeClr>
              </a:solidFill>
              <a:latin typeface="Avenir Heavy" panose="02000503020000020003" pitchFamily="2" charset="0"/>
            </a:endParaRPr>
          </a:p>
        </p:txBody>
      </p:sp>
      <p:sp>
        <p:nvSpPr>
          <p:cNvPr id="4" name="TextBox 3">
            <a:extLst>
              <a:ext uri="{FF2B5EF4-FFF2-40B4-BE49-F238E27FC236}">
                <a16:creationId xmlns:a16="http://schemas.microsoft.com/office/drawing/2014/main" id="{F1BC91ED-4ED6-830B-4C8B-FBDB37A61D5D}"/>
              </a:ext>
            </a:extLst>
          </p:cNvPr>
          <p:cNvSpPr txBox="1"/>
          <p:nvPr/>
        </p:nvSpPr>
        <p:spPr>
          <a:xfrm>
            <a:off x="3912054" y="2036020"/>
            <a:ext cx="4464503" cy="523220"/>
          </a:xfrm>
          <a:prstGeom prst="rect">
            <a:avLst/>
          </a:prstGeom>
          <a:noFill/>
        </p:spPr>
        <p:txBody>
          <a:bodyPr wrap="square">
            <a:spAutoFit/>
          </a:bodyPr>
          <a:lstStyle/>
          <a:p>
            <a:pPr marL="342900" lvl="1" indent="0">
              <a:buNone/>
            </a:pPr>
            <a:r>
              <a:rPr lang="en-US" sz="2800" dirty="0">
                <a:solidFill>
                  <a:schemeClr val="tx1">
                    <a:lumMod val="65000"/>
                    <a:lumOff val="35000"/>
                  </a:schemeClr>
                </a:solidFill>
                <a:latin typeface="Consolas" panose="020B0609020204030204" pitchFamily="49" charset="0"/>
              </a:rPr>
              <a:t>&lt;</a:t>
            </a:r>
            <a:r>
              <a:rPr lang="en-US" sz="2800" dirty="0" err="1">
                <a:solidFill>
                  <a:schemeClr val="tx1">
                    <a:lumMod val="65000"/>
                    <a:lumOff val="35000"/>
                  </a:schemeClr>
                </a:solidFill>
                <a:latin typeface="Consolas" panose="020B0609020204030204" pitchFamily="49" charset="0"/>
              </a:rPr>
              <a:t>function_name</a:t>
            </a:r>
            <a:r>
              <a:rPr lang="en-US" sz="2800" dirty="0">
                <a:solidFill>
                  <a:schemeClr val="tx1">
                    <a:lumMod val="65000"/>
                    <a:lumOff val="35000"/>
                  </a:schemeClr>
                </a:solidFill>
                <a:latin typeface="Consolas" panose="020B0609020204030204" pitchFamily="49" charset="0"/>
              </a:rPr>
              <a:t>&gt;()</a:t>
            </a:r>
          </a:p>
        </p:txBody>
      </p:sp>
      <p:sp>
        <p:nvSpPr>
          <p:cNvPr id="5" name="TextBox 4">
            <a:extLst>
              <a:ext uri="{FF2B5EF4-FFF2-40B4-BE49-F238E27FC236}">
                <a16:creationId xmlns:a16="http://schemas.microsoft.com/office/drawing/2014/main" id="{B2D346FA-9579-E3BA-FE97-CEBE5A290631}"/>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sp>
        <p:nvSpPr>
          <p:cNvPr id="7" name="TextBox 6">
            <a:extLst>
              <a:ext uri="{FF2B5EF4-FFF2-40B4-BE49-F238E27FC236}">
                <a16:creationId xmlns:a16="http://schemas.microsoft.com/office/drawing/2014/main" id="{D30FBE66-3B29-EB79-D5DD-BB44C45688A0}"/>
              </a:ext>
            </a:extLst>
          </p:cNvPr>
          <p:cNvSpPr txBox="1"/>
          <p:nvPr/>
        </p:nvSpPr>
        <p:spPr>
          <a:xfrm>
            <a:off x="3042557" y="3225604"/>
            <a:ext cx="6106886" cy="1815882"/>
          </a:xfrm>
          <a:prstGeom prst="rect">
            <a:avLst/>
          </a:prstGeom>
          <a:solidFill>
            <a:schemeClr val="bg1">
              <a:lumMod val="95000"/>
            </a:schemeClr>
          </a:solidFill>
          <a:ln>
            <a:solidFill>
              <a:schemeClr val="bg1">
                <a:lumMod val="85000"/>
              </a:schemeClr>
            </a:solidFill>
          </a:ln>
        </p:spPr>
        <p:txBody>
          <a:bodyPr wrap="square">
            <a:spAutoFit/>
          </a:bodyPr>
          <a:lstStyle/>
          <a:p>
            <a:r>
              <a:rPr lang="en-US" sz="2800" dirty="0">
                <a:solidFill>
                  <a:srgbClr val="007C00"/>
                </a:solidFill>
                <a:latin typeface="Consolas" panose="020B0609020204030204" pitchFamily="49" charset="0"/>
              </a:rPr>
              <a:t>def</a:t>
            </a:r>
            <a:r>
              <a:rPr lang="en-US" sz="2800" dirty="0">
                <a:solidFill>
                  <a:srgbClr val="FF00FF"/>
                </a:solidFill>
                <a:latin typeface="Consolas" panose="020B0609020204030204" pitchFamily="49" charset="0"/>
              </a:rPr>
              <a:t> </a:t>
            </a:r>
            <a:r>
              <a:rPr lang="en-US" sz="2800" dirty="0">
                <a:solidFill>
                  <a:srgbClr val="482DFF"/>
                </a:solidFill>
                <a:latin typeface="Consolas" panose="020B0609020204030204" pitchFamily="49" charset="0"/>
              </a:rPr>
              <a:t>hello</a:t>
            </a:r>
            <a:r>
              <a:rPr lang="en-US" sz="2800" dirty="0">
                <a:latin typeface="Consolas" panose="020B0609020204030204" pitchFamily="49" charset="0"/>
              </a:rPr>
              <a:t>():</a:t>
            </a:r>
          </a:p>
          <a:p>
            <a:r>
              <a:rPr lang="en-US" sz="2800" dirty="0">
                <a:latin typeface="Consolas" panose="020B0609020204030204" pitchFamily="49" charset="0"/>
              </a:rPr>
              <a:t>    </a:t>
            </a:r>
            <a:r>
              <a:rPr lang="en-US" sz="2800" dirty="0">
                <a:solidFill>
                  <a:srgbClr val="007C00"/>
                </a:solidFill>
                <a:latin typeface="Consolas" panose="020B0609020204030204" pitchFamily="49" charset="0"/>
              </a:rPr>
              <a:t>print</a:t>
            </a:r>
            <a:r>
              <a:rPr lang="en-US" sz="2800" dirty="0">
                <a:latin typeface="Consolas" panose="020B0609020204030204" pitchFamily="49" charset="0"/>
              </a:rPr>
              <a:t>(</a:t>
            </a:r>
            <a:r>
              <a:rPr lang="en-US" sz="2800" dirty="0">
                <a:solidFill>
                  <a:srgbClr val="C00000"/>
                </a:solidFill>
                <a:latin typeface="Consolas" panose="020B0609020204030204" pitchFamily="49" charset="0"/>
              </a:rPr>
              <a:t>'Hello!'</a:t>
            </a:r>
            <a:r>
              <a:rPr lang="en-US" sz="2800" dirty="0">
                <a:latin typeface="Consolas" panose="020B0609020204030204" pitchFamily="49" charset="0"/>
              </a:rPr>
              <a:t>)</a:t>
            </a:r>
          </a:p>
          <a:p>
            <a:endParaRPr lang="en-US" sz="2800" dirty="0">
              <a:latin typeface="Consolas" panose="020B0609020204030204" pitchFamily="49" charset="0"/>
            </a:endParaRPr>
          </a:p>
          <a:p>
            <a:r>
              <a:rPr lang="en-US" sz="2800" dirty="0">
                <a:latin typeface="Consolas" panose="020B0609020204030204" pitchFamily="49" charset="0"/>
              </a:rPr>
              <a:t>hello()</a:t>
            </a:r>
          </a:p>
        </p:txBody>
      </p:sp>
      <p:sp>
        <p:nvSpPr>
          <p:cNvPr id="9" name="TextBox 8">
            <a:extLst>
              <a:ext uri="{FF2B5EF4-FFF2-40B4-BE49-F238E27FC236}">
                <a16:creationId xmlns:a16="http://schemas.microsoft.com/office/drawing/2014/main" id="{363E00C6-444C-E1FE-8352-B99A5243F933}"/>
              </a:ext>
            </a:extLst>
          </p:cNvPr>
          <p:cNvSpPr txBox="1"/>
          <p:nvPr/>
        </p:nvSpPr>
        <p:spPr>
          <a:xfrm>
            <a:off x="3042557" y="5272634"/>
            <a:ext cx="6106886" cy="523220"/>
          </a:xfrm>
          <a:prstGeom prst="rect">
            <a:avLst/>
          </a:prstGeom>
          <a:solidFill>
            <a:schemeClr val="bg1">
              <a:lumMod val="95000"/>
            </a:schemeClr>
          </a:solidFill>
          <a:ln>
            <a:solidFill>
              <a:schemeClr val="bg1">
                <a:lumMod val="85000"/>
              </a:schemeClr>
            </a:solidFill>
          </a:ln>
        </p:spPr>
        <p:txBody>
          <a:bodyPr wrap="square">
            <a:spAutoFit/>
          </a:bodyPr>
          <a:lstStyle/>
          <a:p>
            <a:r>
              <a:rPr lang="en-US" sz="2800" dirty="0">
                <a:latin typeface="Consolas" panose="020B0609020204030204" pitchFamily="49" charset="0"/>
              </a:rPr>
              <a:t>Hello!</a:t>
            </a:r>
          </a:p>
        </p:txBody>
      </p:sp>
      <p:pic>
        <p:nvPicPr>
          <p:cNvPr id="8" name="Picture 7" descr="A picture containing dark, gauge&#10;&#10;Description automatically generated">
            <a:extLst>
              <a:ext uri="{FF2B5EF4-FFF2-40B4-BE49-F238E27FC236}">
                <a16:creationId xmlns:a16="http://schemas.microsoft.com/office/drawing/2014/main" id="{263179B5-46D4-0574-14B4-A46FB1D22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53954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423DC7-04C3-9F1C-DA39-41C2EC9D7AE5}"/>
              </a:ext>
            </a:extLst>
          </p:cNvPr>
          <p:cNvSpPr txBox="1"/>
          <p:nvPr/>
        </p:nvSpPr>
        <p:spPr>
          <a:xfrm>
            <a:off x="0" y="578094"/>
            <a:ext cx="12192000" cy="646331"/>
          </a:xfrm>
          <a:prstGeom prst="rect">
            <a:avLst/>
          </a:prstGeom>
          <a:noFill/>
        </p:spPr>
        <p:txBody>
          <a:bodyPr wrap="square">
            <a:spAutoFit/>
          </a:bodyPr>
          <a:lstStyle/>
          <a:p>
            <a:pPr algn="ctr"/>
            <a:r>
              <a:rPr lang="en-US" sz="3600" b="1" dirty="0">
                <a:solidFill>
                  <a:schemeClr val="bg2">
                    <a:lumMod val="25000"/>
                  </a:schemeClr>
                </a:solidFill>
                <a:latin typeface="Avenir Heavy" panose="02000503020000020003" pitchFamily="2" charset="0"/>
                <a:cs typeface="Arial" panose="020B0604020202020204" pitchFamily="34" charset="0"/>
              </a:rPr>
              <a:t>Function Parameters and Arguments</a:t>
            </a:r>
            <a:endParaRPr lang="en-US" sz="3600" b="1" dirty="0">
              <a:solidFill>
                <a:schemeClr val="bg2">
                  <a:lumMod val="25000"/>
                </a:schemeClr>
              </a:solidFill>
              <a:latin typeface="Avenir Heavy" panose="02000503020000020003" pitchFamily="2" charset="0"/>
            </a:endParaRPr>
          </a:p>
        </p:txBody>
      </p:sp>
      <p:sp>
        <p:nvSpPr>
          <p:cNvPr id="4" name="TextBox 3">
            <a:extLst>
              <a:ext uri="{FF2B5EF4-FFF2-40B4-BE49-F238E27FC236}">
                <a16:creationId xmlns:a16="http://schemas.microsoft.com/office/drawing/2014/main" id="{B636AB52-89B8-821D-D3B5-6BB299F49202}"/>
              </a:ext>
            </a:extLst>
          </p:cNvPr>
          <p:cNvSpPr txBox="1"/>
          <p:nvPr/>
        </p:nvSpPr>
        <p:spPr>
          <a:xfrm>
            <a:off x="1631873" y="2762213"/>
            <a:ext cx="8928253" cy="523220"/>
          </a:xfrm>
          <a:prstGeom prst="rect">
            <a:avLst/>
          </a:prstGeom>
          <a:noFill/>
        </p:spPr>
        <p:txBody>
          <a:bodyPr wrap="square">
            <a:spAutoFit/>
          </a:bodyPr>
          <a:lstStyle/>
          <a:p>
            <a:pPr marL="342900" lvl="1" indent="0">
              <a:buNone/>
            </a:pPr>
            <a:r>
              <a:rPr lang="en-US" sz="2800" dirty="0">
                <a:solidFill>
                  <a:schemeClr val="tx1">
                    <a:lumMod val="65000"/>
                    <a:lumOff val="35000"/>
                  </a:schemeClr>
                </a:solidFill>
                <a:latin typeface="Consolas" panose="020B0609020204030204" pitchFamily="49" charset="0"/>
              </a:rPr>
              <a:t>def &lt;function_name&gt;(param1, param2, . . .)</a:t>
            </a:r>
          </a:p>
        </p:txBody>
      </p:sp>
      <p:sp>
        <p:nvSpPr>
          <p:cNvPr id="5" name="TextBox 4">
            <a:extLst>
              <a:ext uri="{FF2B5EF4-FFF2-40B4-BE49-F238E27FC236}">
                <a16:creationId xmlns:a16="http://schemas.microsoft.com/office/drawing/2014/main" id="{0CFFB000-9F1B-EC32-58B2-2723E2D0D5CF}"/>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pic>
        <p:nvPicPr>
          <p:cNvPr id="6" name="Picture 5" descr="A picture containing dark, gauge&#10;&#10;Description automatically generated">
            <a:extLst>
              <a:ext uri="{FF2B5EF4-FFF2-40B4-BE49-F238E27FC236}">
                <a16:creationId xmlns:a16="http://schemas.microsoft.com/office/drawing/2014/main" id="{030A29F4-F5A6-1CDE-0E71-FA5B097373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67234"/>
            <a:ext cx="800100" cy="812800"/>
          </a:xfrm>
          <a:prstGeom prst="rect">
            <a:avLst/>
          </a:prstGeom>
        </p:spPr>
      </p:pic>
    </p:spTree>
    <p:extLst>
      <p:ext uri="{BB962C8B-B14F-4D97-AF65-F5344CB8AC3E}">
        <p14:creationId xmlns:p14="http://schemas.microsoft.com/office/powerpoint/2010/main" val="1743933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1AAF2D-A6F8-7511-A919-9619DAE82C67}"/>
              </a:ext>
            </a:extLst>
          </p:cNvPr>
          <p:cNvSpPr txBox="1"/>
          <p:nvPr/>
        </p:nvSpPr>
        <p:spPr>
          <a:xfrm>
            <a:off x="0" y="578094"/>
            <a:ext cx="12192000" cy="646331"/>
          </a:xfrm>
          <a:prstGeom prst="rect">
            <a:avLst/>
          </a:prstGeom>
          <a:noFill/>
        </p:spPr>
        <p:txBody>
          <a:bodyPr wrap="square">
            <a:spAutoFit/>
          </a:bodyPr>
          <a:lstStyle/>
          <a:p>
            <a:pPr algn="ctr"/>
            <a:r>
              <a:rPr lang="en-US" sz="3600" b="1" dirty="0">
                <a:solidFill>
                  <a:schemeClr val="bg2">
                    <a:lumMod val="25000"/>
                  </a:schemeClr>
                </a:solidFill>
                <a:latin typeface="Avenir Heavy" panose="02000503020000020003" pitchFamily="2" charset="0"/>
                <a:cs typeface="Arial" panose="020B0604020202020204" pitchFamily="34" charset="0"/>
              </a:rPr>
              <a:t>Parameters vs Arguments</a:t>
            </a:r>
            <a:endParaRPr lang="en-US" sz="3600" b="1" dirty="0">
              <a:solidFill>
                <a:schemeClr val="bg2">
                  <a:lumMod val="25000"/>
                </a:schemeClr>
              </a:solidFill>
              <a:latin typeface="Avenir Heavy" panose="02000503020000020003" pitchFamily="2" charset="0"/>
            </a:endParaRPr>
          </a:p>
        </p:txBody>
      </p:sp>
      <p:sp>
        <p:nvSpPr>
          <p:cNvPr id="4" name="TextBox 3">
            <a:extLst>
              <a:ext uri="{FF2B5EF4-FFF2-40B4-BE49-F238E27FC236}">
                <a16:creationId xmlns:a16="http://schemas.microsoft.com/office/drawing/2014/main" id="{7FEF5886-D2CD-7427-2531-029695DBB8F5}"/>
              </a:ext>
            </a:extLst>
          </p:cNvPr>
          <p:cNvSpPr txBox="1"/>
          <p:nvPr/>
        </p:nvSpPr>
        <p:spPr>
          <a:xfrm>
            <a:off x="2841172" y="2559708"/>
            <a:ext cx="7707085" cy="2246769"/>
          </a:xfrm>
          <a:prstGeom prst="rect">
            <a:avLst/>
          </a:prstGeom>
          <a:solidFill>
            <a:schemeClr val="bg1">
              <a:lumMod val="95000"/>
            </a:schemeClr>
          </a:solidFill>
          <a:ln>
            <a:solidFill>
              <a:schemeClr val="bg1">
                <a:lumMod val="85000"/>
              </a:schemeClr>
            </a:solidFill>
          </a:ln>
        </p:spPr>
        <p:txBody>
          <a:bodyPr wrap="square">
            <a:spAutoFit/>
          </a:bodyPr>
          <a:lstStyle/>
          <a:p>
            <a:r>
              <a:rPr lang="en-US" sz="2800" dirty="0">
                <a:solidFill>
                  <a:srgbClr val="007C00"/>
                </a:solidFill>
                <a:latin typeface="Consolas" panose="020B0609020204030204" pitchFamily="49" charset="0"/>
              </a:rPr>
              <a:t>def</a:t>
            </a:r>
            <a:r>
              <a:rPr lang="en-US" sz="2800" dirty="0">
                <a:solidFill>
                  <a:srgbClr val="FF00FF"/>
                </a:solidFill>
                <a:latin typeface="Consolas" panose="020B0609020204030204" pitchFamily="49" charset="0"/>
              </a:rPr>
              <a:t> </a:t>
            </a:r>
            <a:r>
              <a:rPr lang="en-US" sz="2800" dirty="0">
                <a:solidFill>
                  <a:srgbClr val="482DFF"/>
                </a:solidFill>
                <a:latin typeface="Consolas" panose="020B0609020204030204" pitchFamily="49" charset="0"/>
              </a:rPr>
              <a:t>hello</a:t>
            </a:r>
            <a:r>
              <a:rPr lang="en-US" sz="2800" dirty="0">
                <a:latin typeface="Consolas" panose="020B0609020204030204" pitchFamily="49" charset="0"/>
              </a:rPr>
              <a:t>(name):</a:t>
            </a:r>
          </a:p>
          <a:p>
            <a:r>
              <a:rPr lang="en-US" sz="2800" dirty="0">
                <a:latin typeface="Consolas" panose="020B0609020204030204" pitchFamily="49" charset="0"/>
              </a:rPr>
              <a:t>    </a:t>
            </a:r>
            <a:r>
              <a:rPr lang="en-US" sz="2800" dirty="0">
                <a:solidFill>
                  <a:srgbClr val="007C00"/>
                </a:solidFill>
                <a:latin typeface="Consolas" panose="020B0609020204030204" pitchFamily="49" charset="0"/>
              </a:rPr>
              <a:t>print</a:t>
            </a:r>
            <a:r>
              <a:rPr lang="en-US" sz="2800" dirty="0">
                <a:latin typeface="Consolas" panose="020B0609020204030204" pitchFamily="49" charset="0"/>
              </a:rPr>
              <a:t>(</a:t>
            </a:r>
            <a:r>
              <a:rPr lang="en-US" sz="2800" dirty="0">
                <a:solidFill>
                  <a:srgbClr val="BA2020"/>
                </a:solidFill>
                <a:latin typeface="Consolas" panose="020B0609020204030204" pitchFamily="49" charset="0"/>
              </a:rPr>
              <a:t>'Hello {}!'</a:t>
            </a:r>
            <a:r>
              <a:rPr lang="en-US" sz="2800" dirty="0">
                <a:latin typeface="Consolas" panose="020B0609020204030204" pitchFamily="49" charset="0"/>
              </a:rPr>
              <a:t>.</a:t>
            </a:r>
            <a:r>
              <a:rPr lang="en-US" sz="2800" dirty="0">
                <a:solidFill>
                  <a:srgbClr val="4D5EB6"/>
                </a:solidFill>
                <a:latin typeface="Consolas" panose="020B0609020204030204" pitchFamily="49" charset="0"/>
              </a:rPr>
              <a:t>format</a:t>
            </a:r>
            <a:r>
              <a:rPr lang="en-US" sz="2800" dirty="0">
                <a:latin typeface="Consolas" panose="020B0609020204030204" pitchFamily="49" charset="0"/>
              </a:rPr>
              <a:t>(name))</a:t>
            </a:r>
          </a:p>
          <a:p>
            <a:endParaRPr lang="en-US" sz="2800" dirty="0">
              <a:latin typeface="Consolas" panose="020B0609020204030204" pitchFamily="49" charset="0"/>
            </a:endParaRPr>
          </a:p>
          <a:p>
            <a:r>
              <a:rPr lang="en-US" sz="2800" dirty="0">
                <a:latin typeface="Consolas" panose="020B0609020204030204" pitchFamily="49" charset="0"/>
              </a:rPr>
              <a:t>myName </a:t>
            </a:r>
            <a:r>
              <a:rPr lang="en-US" sz="2800" dirty="0">
                <a:solidFill>
                  <a:srgbClr val="BD62FF"/>
                </a:solidFill>
                <a:latin typeface="Consolas" panose="020B0609020204030204" pitchFamily="49" charset="0"/>
              </a:rPr>
              <a:t>=</a:t>
            </a:r>
            <a:r>
              <a:rPr lang="en-US" sz="2800" dirty="0">
                <a:latin typeface="Consolas" panose="020B0609020204030204" pitchFamily="49" charset="0"/>
              </a:rPr>
              <a:t> </a:t>
            </a:r>
            <a:r>
              <a:rPr lang="en-US" sz="2800" dirty="0">
                <a:solidFill>
                  <a:srgbClr val="007C00"/>
                </a:solidFill>
                <a:latin typeface="Consolas" panose="020B0609020204030204" pitchFamily="49" charset="0"/>
              </a:rPr>
              <a:t>input</a:t>
            </a:r>
            <a:r>
              <a:rPr lang="en-US" sz="2800" dirty="0">
                <a:latin typeface="Consolas" panose="020B0609020204030204" pitchFamily="49" charset="0"/>
              </a:rPr>
              <a:t>(</a:t>
            </a:r>
            <a:r>
              <a:rPr lang="en-US" sz="2800" dirty="0">
                <a:solidFill>
                  <a:srgbClr val="BA2020"/>
                </a:solidFill>
                <a:latin typeface="Consolas" panose="020B0609020204030204" pitchFamily="49" charset="0"/>
              </a:rPr>
              <a:t>'Name? '</a:t>
            </a:r>
            <a:r>
              <a:rPr lang="en-US" sz="2800" dirty="0">
                <a:latin typeface="Consolas" panose="020B0609020204030204" pitchFamily="49" charset="0"/>
              </a:rPr>
              <a:t>)</a:t>
            </a:r>
          </a:p>
          <a:p>
            <a:r>
              <a:rPr lang="en-US" sz="2800" dirty="0">
                <a:latin typeface="Consolas" panose="020B0609020204030204" pitchFamily="49" charset="0"/>
              </a:rPr>
              <a:t>hello(myName)</a:t>
            </a:r>
          </a:p>
        </p:txBody>
      </p:sp>
      <p:sp>
        <p:nvSpPr>
          <p:cNvPr id="6" name="TextBox 5">
            <a:extLst>
              <a:ext uri="{FF2B5EF4-FFF2-40B4-BE49-F238E27FC236}">
                <a16:creationId xmlns:a16="http://schemas.microsoft.com/office/drawing/2014/main" id="{236135A0-412A-86C5-8E70-A3DFFD7CFCD5}"/>
              </a:ext>
            </a:extLst>
          </p:cNvPr>
          <p:cNvSpPr txBox="1"/>
          <p:nvPr/>
        </p:nvSpPr>
        <p:spPr>
          <a:xfrm>
            <a:off x="4622292" y="1757133"/>
            <a:ext cx="1473708" cy="400110"/>
          </a:xfrm>
          <a:prstGeom prst="rect">
            <a:avLst/>
          </a:prstGeom>
          <a:noFill/>
        </p:spPr>
        <p:txBody>
          <a:bodyPr wrap="square">
            <a:spAutoFit/>
          </a:bodyPr>
          <a:lstStyle/>
          <a:p>
            <a:r>
              <a:rPr lang="en-US" sz="2000" dirty="0">
                <a:solidFill>
                  <a:schemeClr val="tx1">
                    <a:lumMod val="75000"/>
                    <a:lumOff val="25000"/>
                  </a:schemeClr>
                </a:solidFill>
                <a:latin typeface="Avenir Light" panose="020B0402020203020204" pitchFamily="34" charset="77"/>
                <a:cs typeface="Arial" panose="020B0604020202020204" pitchFamily="34" charset="0"/>
              </a:rPr>
              <a:t>Parameter</a:t>
            </a:r>
            <a:endParaRPr lang="en-US" sz="2000" dirty="0">
              <a:latin typeface="Avenir Light" panose="020B0402020203020204" pitchFamily="34" charset="77"/>
            </a:endParaRPr>
          </a:p>
        </p:txBody>
      </p:sp>
      <p:sp>
        <p:nvSpPr>
          <p:cNvPr id="8" name="TextBox 7">
            <a:extLst>
              <a:ext uri="{FF2B5EF4-FFF2-40B4-BE49-F238E27FC236}">
                <a16:creationId xmlns:a16="http://schemas.microsoft.com/office/drawing/2014/main" id="{E794F220-0D05-D828-05B3-3B6E5C3AF5A6}"/>
              </a:ext>
            </a:extLst>
          </p:cNvPr>
          <p:cNvSpPr txBox="1"/>
          <p:nvPr/>
        </p:nvSpPr>
        <p:spPr>
          <a:xfrm>
            <a:off x="4012692" y="5212158"/>
            <a:ext cx="1473708" cy="400110"/>
          </a:xfrm>
          <a:prstGeom prst="rect">
            <a:avLst/>
          </a:prstGeom>
          <a:noFill/>
        </p:spPr>
        <p:txBody>
          <a:bodyPr wrap="square">
            <a:spAutoFit/>
          </a:bodyPr>
          <a:lstStyle/>
          <a:p>
            <a:r>
              <a:rPr lang="en-US" sz="2000" dirty="0">
                <a:solidFill>
                  <a:schemeClr val="tx1">
                    <a:lumMod val="75000"/>
                    <a:lumOff val="25000"/>
                  </a:schemeClr>
                </a:solidFill>
                <a:latin typeface="Avenir Light" panose="020B0402020203020204" pitchFamily="34" charset="77"/>
                <a:cs typeface="Arial" panose="020B0604020202020204" pitchFamily="34" charset="0"/>
              </a:rPr>
              <a:t>Argument</a:t>
            </a:r>
            <a:endParaRPr lang="en-US" sz="2000" dirty="0">
              <a:latin typeface="Avenir Light" panose="020B0402020203020204" pitchFamily="34" charset="77"/>
            </a:endParaRPr>
          </a:p>
        </p:txBody>
      </p:sp>
      <p:sp>
        <p:nvSpPr>
          <p:cNvPr id="10" name="TextBox 9">
            <a:extLst>
              <a:ext uri="{FF2B5EF4-FFF2-40B4-BE49-F238E27FC236}">
                <a16:creationId xmlns:a16="http://schemas.microsoft.com/office/drawing/2014/main" id="{BBCEA592-BE79-D337-1A96-68AEC4624CC4}"/>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sp>
        <p:nvSpPr>
          <p:cNvPr id="3" name="Down Arrow 2">
            <a:extLst>
              <a:ext uri="{FF2B5EF4-FFF2-40B4-BE49-F238E27FC236}">
                <a16:creationId xmlns:a16="http://schemas.microsoft.com/office/drawing/2014/main" id="{32AB7A65-B841-4171-FE41-FC6A1E306AE4}"/>
              </a:ext>
            </a:extLst>
          </p:cNvPr>
          <p:cNvSpPr/>
          <p:nvPr/>
        </p:nvSpPr>
        <p:spPr>
          <a:xfrm>
            <a:off x="5258081" y="2157243"/>
            <a:ext cx="101065" cy="399448"/>
          </a:xfrm>
          <a:prstGeom prst="downArrow">
            <a:avLst>
              <a:gd name="adj1" fmla="val 11941"/>
              <a:gd name="adj2" fmla="val 81286"/>
            </a:avLst>
          </a:prstGeom>
          <a:solidFill>
            <a:schemeClr val="tx1"/>
          </a:solidFill>
          <a:ln w="76200">
            <a:solidFill>
              <a:srgbClr val="5EB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own Arrow 4">
            <a:extLst>
              <a:ext uri="{FF2B5EF4-FFF2-40B4-BE49-F238E27FC236}">
                <a16:creationId xmlns:a16="http://schemas.microsoft.com/office/drawing/2014/main" id="{B9068EC3-9A4D-1D00-01C2-83E6C585C4EE}"/>
              </a:ext>
            </a:extLst>
          </p:cNvPr>
          <p:cNvSpPr/>
          <p:nvPr/>
        </p:nvSpPr>
        <p:spPr>
          <a:xfrm rot="10800000">
            <a:off x="4648481" y="4806477"/>
            <a:ext cx="101065" cy="399448"/>
          </a:xfrm>
          <a:prstGeom prst="downArrow">
            <a:avLst>
              <a:gd name="adj1" fmla="val 11941"/>
              <a:gd name="adj2" fmla="val 81286"/>
            </a:avLst>
          </a:prstGeom>
          <a:solidFill>
            <a:schemeClr val="tx1"/>
          </a:solidFill>
          <a:ln w="76200">
            <a:solidFill>
              <a:srgbClr val="5EB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picture containing dark, gauge&#10;&#10;Description automatically generated">
            <a:extLst>
              <a:ext uri="{FF2B5EF4-FFF2-40B4-BE49-F238E27FC236}">
                <a16:creationId xmlns:a16="http://schemas.microsoft.com/office/drawing/2014/main" id="{95CD789F-0A1C-B16C-055A-8AEB96CEB8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588662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3332</TotalTime>
  <Words>2000</Words>
  <Application>Microsoft Office PowerPoint</Application>
  <PresentationFormat>Widescreen</PresentationFormat>
  <Paragraphs>190</Paragraphs>
  <Slides>18</Slides>
  <Notes>17</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18</vt:i4>
      </vt:variant>
    </vt:vector>
  </HeadingPairs>
  <TitlesOfParts>
    <vt:vector size="40" baseType="lpstr">
      <vt:lpstr>-apple-system</vt:lpstr>
      <vt:lpstr>Avenir</vt:lpstr>
      <vt:lpstr>Avenir Black</vt:lpstr>
      <vt:lpstr>Avenir Black Oblique</vt:lpstr>
      <vt:lpstr>Avenir Heavy</vt:lpstr>
      <vt:lpstr>Avenir Light</vt:lpstr>
      <vt:lpstr>Avenir Light Oblique</vt:lpstr>
      <vt:lpstr>Avenir Medium</vt:lpstr>
      <vt:lpstr>Charter</vt:lpstr>
      <vt:lpstr>Charter</vt:lpstr>
      <vt:lpstr>Helvetica Neue</vt:lpstr>
      <vt:lpstr>Lora-Italic</vt:lpstr>
      <vt:lpstr>Lora-Regular</vt:lpstr>
      <vt:lpstr>OpenSans-Semibold</vt:lpstr>
      <vt:lpstr>Arial</vt:lpstr>
      <vt:lpstr>Calibri</vt:lpstr>
      <vt:lpstr>Calibri Light</vt:lpstr>
      <vt:lpstr>Consolas</vt:lpstr>
      <vt:lpstr>Courier New</vt:lpstr>
      <vt:lpstr>Palatino Linotype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Iterative Functions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398</cp:revision>
  <dcterms:created xsi:type="dcterms:W3CDTF">2020-06-14T19:48:25Z</dcterms:created>
  <dcterms:modified xsi:type="dcterms:W3CDTF">2022-11-14T15:12:44Z</dcterms:modified>
</cp:coreProperties>
</file>