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4" r:id="rId2"/>
    <p:sldId id="284" r:id="rId3"/>
    <p:sldId id="325" r:id="rId4"/>
    <p:sldId id="326" r:id="rId5"/>
    <p:sldId id="301" r:id="rId6"/>
    <p:sldId id="327" r:id="rId7"/>
    <p:sldId id="328" r:id="rId8"/>
    <p:sldId id="329" r:id="rId9"/>
    <p:sldId id="330" r:id="rId10"/>
    <p:sldId id="332" r:id="rId11"/>
    <p:sldId id="297" r:id="rId12"/>
    <p:sldId id="281" r:id="rId13"/>
    <p:sldId id="293" r:id="rId14"/>
    <p:sldId id="274" r:id="rId15"/>
    <p:sldId id="279" r:id="rId16"/>
    <p:sldId id="331" r:id="rId17"/>
    <p:sldId id="298" r:id="rId18"/>
    <p:sldId id="304"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30335D"/>
    <a:srgbClr val="5EBB78"/>
    <a:srgbClr val="6E61BA"/>
    <a:srgbClr val="6D61CA"/>
    <a:srgbClr val="7970C9"/>
    <a:srgbClr val="6D6CCA"/>
    <a:srgbClr val="482DFF"/>
    <a:srgbClr val="306777"/>
    <a:srgbClr val="4D5E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92" autoAdjust="0"/>
    <p:restoredTop sz="78503" autoAdjust="0"/>
  </p:normalViewPr>
  <p:slideViewPr>
    <p:cSldViewPr snapToGrid="0" showGuides="1">
      <p:cViewPr varScale="1">
        <p:scale>
          <a:sx n="52" d="100"/>
          <a:sy n="52" d="100"/>
        </p:scale>
        <p:origin x="1000" y="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Functions can (and usually do) return values</a:t>
            </a:r>
          </a:p>
          <a:p>
            <a:pPr lvl="1"/>
            <a:endParaRPr lang="en-US" dirty="0"/>
          </a:p>
          <a:p>
            <a:pPr marL="171450" indent="-171450">
              <a:buFont typeface="Courier New" panose="02070309020205020404" pitchFamily="49" charset="0"/>
              <a:buChar char="o"/>
            </a:pPr>
            <a:r>
              <a:rPr lang="en-US" dirty="0"/>
              <a:t>To specify the return values, use "</a:t>
            </a:r>
            <a:r>
              <a:rPr lang="en-US" dirty="0">
                <a:solidFill>
                  <a:srgbClr val="FF00FF"/>
                </a:solidFill>
              </a:rPr>
              <a:t>return</a:t>
            </a:r>
            <a:r>
              <a:rPr lang="en-US" dirty="0"/>
              <a:t>" followed by one or more values or variables</a:t>
            </a:r>
          </a:p>
          <a:p>
            <a:pPr marL="0" indent="0">
              <a:buNone/>
            </a:pPr>
            <a:r>
              <a:rPr lang="en-US" dirty="0"/>
              <a:t>	</a:t>
            </a:r>
            <a:r>
              <a:rPr lang="en-US" dirty="0">
                <a:solidFill>
                  <a:srgbClr val="FF00FF"/>
                </a:solidFill>
              </a:rPr>
              <a:t>return</a:t>
            </a:r>
            <a:r>
              <a:rPr lang="en-US" dirty="0"/>
              <a:t> </a:t>
            </a:r>
            <a:r>
              <a:rPr lang="en-US" dirty="0">
                <a:solidFill>
                  <a:srgbClr val="FFFF00"/>
                </a:solidFill>
              </a:rPr>
              <a:t>&lt;value1&gt;</a:t>
            </a:r>
            <a:r>
              <a:rPr lang="en-US" dirty="0"/>
              <a:t>,</a:t>
            </a:r>
            <a:r>
              <a:rPr lang="en-US" dirty="0">
                <a:solidFill>
                  <a:srgbClr val="FFFF00"/>
                </a:solidFill>
              </a:rPr>
              <a:t>&lt;value2&gt;</a:t>
            </a:r>
            <a:r>
              <a:rPr lang="en-US" dirty="0"/>
              <a:t>, </a:t>
            </a:r>
            <a:r>
              <a:rPr lang="en-US" dirty="0">
                <a:solidFill>
                  <a:srgbClr val="FFFF00"/>
                </a:solidFill>
              </a:rPr>
              <a:t>. . .</a:t>
            </a:r>
          </a:p>
          <a:p>
            <a:pPr lvl="1"/>
            <a:endParaRPr lang="en-US" dirty="0"/>
          </a:p>
          <a:p>
            <a:pPr marL="171450" indent="-171450">
              <a:buFont typeface="Courier New" panose="02070309020205020404" pitchFamily="49" charset="0"/>
              <a:buChar char="o"/>
            </a:pPr>
            <a:r>
              <a:rPr lang="en-US" dirty="0"/>
              <a:t>The returned value is usually assigned to a variable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Although you can pass arguments to a function in multiple ways, my personal preference is to pass arguments to functions by KEYWORD.  When you do that, you know exactly what's being passed to the function.  And your code becomes self-documenting.  This is important when you come back to a piece of code after a lapse of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At this point, I want to briefly discuss an important yet often overlooked point.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a:t>
            </a:r>
            <a:r>
              <a:rPr lang="en-US" b="0" i="1" dirty="0">
                <a:solidFill>
                  <a:srgbClr val="000000"/>
                </a:solidFill>
                <a:effectLst/>
                <a:latin typeface="Helvetica Neue"/>
              </a:rPr>
              <a:t>Big Bang Theory</a:t>
            </a:r>
            <a:r>
              <a:rPr lang="en-US" b="0" i="0" dirty="0">
                <a:solidFill>
                  <a:srgbClr val="000000"/>
                </a:solidFill>
                <a:effectLst/>
                <a:latin typeface="Helvetica Neue"/>
              </a:rPr>
              <a:t> TV series, the show's resident genius - Sheldon Cooper - enjoys creating legally-binding agreements that specify the particulars of any relationship he is presently in. His romance with Amy is regulated by a relationship agreement, as is his relationship with his roommate, Leonard Hofstadter.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The fundamental concept behind functions is the notion of a contract. Just as Sheldon's relationship and roommate agreements ensure that the parties involved will act in regular and predictable ways, so too the interface to a function is like a contract. If a call to a function passes the correct arguments in the correct order, a well written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 a document that spells out the terms of the contract. A well-written specification typically includes interface documentation as well as pseudocode, a clear statement in plain English of the steps to be taken to accomplish the function's task.</a:t>
            </a:r>
          </a:p>
          <a:p>
            <a:br>
              <a:rPr lang="en-US" dirty="0"/>
            </a:br>
            <a:r>
              <a:rPr lang="en-US" dirty="0"/>
              <a:t>https://www.pinterest.com/pin/558024210062835602/</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rather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Here's the initial specification.  Simple enough!</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with the pseudocode at this point. For more complex functions, however, pseudocode is strongly recommended as it helps you understand the flow and logic of your program before you start coding. With all that said, here's a first look at the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The information in a doc string displays whenever one runs help() on a given function.</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r>
              <a:rPr lang="en-US" b="0" i="0" dirty="0">
                <a:solidFill>
                  <a:srgbClr val="000000"/>
                </a:solidFill>
                <a:effectLst/>
                <a:latin typeface="Helvetica Neue"/>
              </a:rPr>
              <a:t>The last thing we need to point out is the comment at the end of the function definition. The pound sign (#) indicates that anything following it is a comment. In this case, we mark the end of the function with a comment. When developing a module containing multiple functions, best practice encourages the placement of comments at the end of each function. This helps you to clearly see where one function ends and another begins.</a:t>
            </a: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Flowcharts and/or Pseudocode are your friends!</a:t>
            </a:r>
            <a:endParaRPr lang="en-US" sz="2400" dirty="0"/>
          </a:p>
          <a:p>
            <a:pPr marL="800100" lvl="1" indent="-342900">
              <a:buFont typeface="Arial" panose="020B0604020202020204" pitchFamily="34" charset="0"/>
              <a:buChar char="•"/>
            </a:pPr>
            <a:r>
              <a:rPr lang="en-US" sz="2400" dirty="0"/>
              <a:t>A picture is worth a thousand words.</a:t>
            </a:r>
          </a:p>
          <a:p>
            <a:pPr marL="800100" lvl="1" indent="-342900">
              <a:buFont typeface="Arial" panose="020B0604020202020204" pitchFamily="34" charset="0"/>
              <a:buChar char="•"/>
            </a:pPr>
            <a:r>
              <a:rPr lang="en-US" sz="2400" dirty="0"/>
              <a:t>Flowcharts and pseudocode are useful software design tools.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7493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830469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292929"/>
                </a:solidFill>
                <a:effectLst/>
                <a:latin typeface="charter"/>
              </a:rPr>
              <a:t>Think of a class as a blueprint for how an object may operate. The object is a particular instance derived from the class. For example, an object could represent a particular person with attributes including name, age, address, etc., and methods like walking, talking, breathing, and running.  Here the object is Pikachu, derived from the class Pokemon.  Keep in mind: methods define what a given object can do while attributes define its features.  </a:t>
            </a:r>
          </a:p>
          <a:p>
            <a:pPr algn="l"/>
            <a:endParaRPr lang="en-US" sz="2800" b="0" i="0" dirty="0">
              <a:solidFill>
                <a:srgbClr val="090909"/>
              </a:solidFill>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73516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92929"/>
                </a:solidFill>
                <a:effectLst/>
                <a:latin typeface="charter"/>
              </a:rPr>
              <a:t>In the previous slide, I indicated that an object is a particular instance of a class.  In technical terms, we say that objects are </a:t>
            </a:r>
            <a:r>
              <a:rPr lang="en-US" sz="1800" b="1" i="0" dirty="0">
                <a:solidFill>
                  <a:srgbClr val="292929"/>
                </a:solidFill>
                <a:effectLst/>
                <a:latin typeface="Charter"/>
              </a:rPr>
              <a:t>instantiated</a:t>
            </a:r>
            <a:r>
              <a:rPr lang="en-US" sz="1800" b="0" i="0" dirty="0">
                <a:solidFill>
                  <a:srgbClr val="292929"/>
                </a:solidFill>
                <a:effectLst/>
                <a:latin typeface="charter"/>
              </a:rPr>
              <a:t>.  That is, they are actual things you can manipulate in code.  Interestingly, we can create hierarchies of classes.  </a:t>
            </a:r>
            <a:r>
              <a:rPr lang="en-US" sz="2800" b="0" i="0" dirty="0">
                <a:solidFill>
                  <a:srgbClr val="212529"/>
                </a:solidFill>
                <a:effectLst/>
                <a:latin typeface="-apple-system"/>
              </a:rPr>
              <a:t>In Object-Oriented Programming, when a class derives from another class, it’s called </a:t>
            </a:r>
            <a:r>
              <a:rPr lang="en-US" sz="2800" b="1" i="0" dirty="0">
                <a:solidFill>
                  <a:srgbClr val="212529"/>
                </a:solidFill>
                <a:effectLst/>
                <a:latin typeface="-apple-system"/>
              </a:rPr>
              <a:t>inheritance</a:t>
            </a:r>
            <a:r>
              <a:rPr lang="en-US" sz="2800" b="0" i="0" dirty="0">
                <a:solidFill>
                  <a:srgbClr val="212529"/>
                </a:solidFill>
                <a:effectLst/>
                <a:latin typeface="-apple-system"/>
              </a:rPr>
              <a:t>.</a:t>
            </a:r>
            <a:endParaRPr lang="en-US" sz="1800" b="0" i="0" u="none" strike="noStrike" baseline="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784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AI code you write in Python is nothing more than calls to various functions.  And what is a function?  Noted computer science educator John Zelle writes, “The basic idea of a function is that we write a sequence of statements and give that sequence a name. The instructions can then be executed at any point in another program by referring to the function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call or execute a function?  Let’s take a look…</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function should perform a </a:t>
            </a:r>
            <a:r>
              <a:rPr lang="en-US" u="sng" dirty="0"/>
              <a:t>specific task</a:t>
            </a:r>
          </a:p>
          <a:p>
            <a:pPr lvl="1"/>
            <a:r>
              <a:rPr lang="en-US" dirty="0"/>
              <a:t>this allows our program to be "</a:t>
            </a:r>
            <a:r>
              <a:rPr lang="en-US" dirty="0">
                <a:solidFill>
                  <a:srgbClr val="FFFF00"/>
                </a:solidFill>
              </a:rPr>
              <a:t>modular</a:t>
            </a:r>
            <a:r>
              <a:rPr lang="en-US" dirty="0"/>
              <a:t>"</a:t>
            </a:r>
          </a:p>
          <a:p>
            <a:endParaRPr lang="en-US" dirty="0"/>
          </a:p>
          <a:p>
            <a:pPr marL="171450" indent="-171450">
              <a:buFont typeface="Arial" panose="020B0604020202020204" pitchFamily="34" charset="0"/>
              <a:buChar char="•"/>
            </a:pPr>
            <a:r>
              <a:rPr lang="en-US" dirty="0"/>
              <a:t>It can be </a:t>
            </a:r>
            <a:r>
              <a:rPr lang="en-US" dirty="0">
                <a:solidFill>
                  <a:srgbClr val="FFFF00"/>
                </a:solidFill>
              </a:rPr>
              <a:t>reused</a:t>
            </a:r>
          </a:p>
          <a:p>
            <a:pPr lvl="1"/>
            <a:r>
              <a:rPr lang="en-US" dirty="0"/>
              <a:t>avoids </a:t>
            </a:r>
            <a:r>
              <a:rPr lang="en-US" dirty="0">
                <a:solidFill>
                  <a:srgbClr val="FF00FF"/>
                </a:solidFill>
              </a:rPr>
              <a:t>repetition</a:t>
            </a:r>
            <a:endParaRPr lang="en-US" dirty="0"/>
          </a:p>
          <a:p>
            <a:pPr lvl="1"/>
            <a:r>
              <a:rPr lang="en-US" dirty="0"/>
              <a:t>increases </a:t>
            </a:r>
            <a:r>
              <a:rPr lang="en-US" dirty="0">
                <a:solidFill>
                  <a:srgbClr val="FF00FF"/>
                </a:solidFill>
              </a:rPr>
              <a:t>reliability</a:t>
            </a:r>
          </a:p>
          <a:p>
            <a:pPr lvl="1"/>
            <a:endParaRPr lang="en-US" dirty="0"/>
          </a:p>
          <a:p>
            <a:pPr marL="171450" indent="-171450">
              <a:buFont typeface="Arial" panose="020B0604020202020204" pitchFamily="34" charset="0"/>
              <a:buChar char="•"/>
            </a:pPr>
            <a:r>
              <a:rPr lang="en-US" dirty="0"/>
              <a:t>Easier </a:t>
            </a:r>
            <a:r>
              <a:rPr lang="en-US" dirty="0">
                <a:solidFill>
                  <a:srgbClr val="FFFF00"/>
                </a:solidFill>
              </a:rPr>
              <a:t>debugging</a:t>
            </a:r>
          </a:p>
          <a:p>
            <a:pPr lvl="1"/>
            <a:r>
              <a:rPr lang="en-US" dirty="0"/>
              <a:t>a function is easier to test and debug as it performs a single task</a:t>
            </a:r>
          </a:p>
          <a:p>
            <a:pPr lvl="1"/>
            <a:endParaRPr lang="en-US" dirty="0"/>
          </a:p>
          <a:p>
            <a:pPr marL="171450" indent="-171450">
              <a:buFont typeface="Arial" panose="020B0604020202020204" pitchFamily="34" charset="0"/>
              <a:buChar char="•"/>
            </a:pPr>
            <a:r>
              <a:rPr lang="en-US" dirty="0"/>
              <a:t>Avoiding </a:t>
            </a:r>
            <a:r>
              <a:rPr lang="en-US" dirty="0">
                <a:solidFill>
                  <a:srgbClr val="FFFF00"/>
                </a:solidFill>
              </a:rPr>
              <a:t>name collisions</a:t>
            </a:r>
          </a:p>
          <a:p>
            <a:pPr lvl="1"/>
            <a:r>
              <a:rPr lang="en-US" dirty="0"/>
              <a:t>variable "scope" allows us to </a:t>
            </a:r>
            <a:r>
              <a:rPr lang="en-US" dirty="0">
                <a:solidFill>
                  <a:srgbClr val="FFFF00"/>
                </a:solidFill>
              </a:rPr>
              <a:t>reuse</a:t>
            </a:r>
            <a:r>
              <a:rPr lang="en-US" dirty="0"/>
              <a:t> variable names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OpenSans-Semibold"/>
              </a:rPr>
              <a:t>Don't Repeat Yourself</a:t>
            </a:r>
          </a:p>
          <a:p>
            <a:pPr algn="l"/>
            <a:endParaRPr lang="en-US" sz="1200" b="0" i="0" u="none" strike="noStrike" baseline="0" dirty="0">
              <a:latin typeface="OpenSans-Semibold"/>
            </a:endParaRPr>
          </a:p>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If you want to do the same thing multiple times in your code, it should be expressed as a function, and called wherever it is needed.</a:t>
            </a:r>
          </a:p>
          <a:p>
            <a:pPr algn="l"/>
            <a:endParaRPr lang="en-US" sz="1200" b="0" i="0" u="none" strike="noStrike" baseline="0" dirty="0">
              <a:latin typeface="Lora-Regular"/>
            </a:endParaRPr>
          </a:p>
          <a:p>
            <a:pPr algn="l"/>
            <a:r>
              <a:rPr lang="en-US" sz="1200" b="0" i="0" u="none" strike="noStrike" baseline="0" dirty="0">
                <a:latin typeface="Arial" panose="020B0604020202020204" pitchFamily="34" charset="0"/>
              </a:rPr>
              <a:t>Bird, Andrew, et al. The Python Workshop : Learn to Code in Python and Kickstart Your Career in Software Development or Data Science, Packt Publishing,</a:t>
            </a:r>
          </a:p>
          <a:p>
            <a:pPr algn="l"/>
            <a:r>
              <a:rPr lang="en-US" sz="1200" b="0" i="0" u="none" strike="noStrike" baseline="0" dirty="0">
                <a:latin typeface="Arial" panose="020B0604020202020204" pitchFamily="34" charset="0"/>
              </a:rPr>
              <a:t>Limited, 2019. ProQuest Ebook Central, http://ebookcentral.proquest.com/lib/ufl/detail.action?docID=5974923.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(same rules as variables)</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program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a:t>
            </a:r>
          </a:p>
          <a:p>
            <a:endParaRPr lang="en-US" dirty="0"/>
          </a:p>
          <a:p>
            <a:pPr marL="171450" indent="-171450">
              <a:buFont typeface="Courier New" panose="02070309020205020404" pitchFamily="49" charset="0"/>
              <a:buChar char="o"/>
            </a:pPr>
            <a:r>
              <a:rPr lang="en-US" dirty="0"/>
              <a:t>A function can be (and usually is!)  called many times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 parameters are input variables defined ("declared") in the function definition</a:t>
            </a:r>
          </a:p>
          <a:p>
            <a:pPr lvl="1"/>
            <a:endParaRPr lang="en-US" dirty="0"/>
          </a:p>
          <a:p>
            <a:pPr lvl="1"/>
            <a:r>
              <a:rPr lang="en-US" dirty="0"/>
              <a:t>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When calling a function, you must specify </a:t>
            </a:r>
            <a:r>
              <a:rPr lang="en-US" dirty="0">
                <a:solidFill>
                  <a:srgbClr val="FFFF00"/>
                </a:solidFill>
              </a:rPr>
              <a:t>arguments</a:t>
            </a:r>
            <a:r>
              <a:rPr lang="en-US" dirty="0"/>
              <a:t> for each required </a:t>
            </a:r>
            <a:r>
              <a:rPr lang="en-US" dirty="0">
                <a:solidFill>
                  <a:srgbClr val="FFFF00"/>
                </a:solidFill>
              </a:rPr>
              <a:t>parameter</a:t>
            </a:r>
          </a:p>
          <a:p>
            <a:endParaRPr lang="en-US" dirty="0"/>
          </a:p>
          <a:p>
            <a:pPr lvl="1"/>
            <a:r>
              <a:rPr lang="en-US" dirty="0"/>
              <a:t>Arguments are passed to parameters by </a:t>
            </a:r>
            <a:r>
              <a:rPr lang="en-US" dirty="0">
                <a:solidFill>
                  <a:schemeClr val="tx1"/>
                </a:solidFill>
              </a:rPr>
              <a:t>position </a:t>
            </a:r>
            <a:r>
              <a:rPr lang="en-US" dirty="0">
                <a:solidFill>
                  <a:srgbClr val="FFFF00"/>
                </a:solidFill>
              </a:rPr>
              <a:t>NOT</a:t>
            </a:r>
            <a:r>
              <a:rPr lang="en-US" dirty="0">
                <a:solidFill>
                  <a:schemeClr val="tx1"/>
                </a:solidFill>
              </a:rPr>
              <a:t> name!</a:t>
            </a:r>
          </a:p>
          <a:p>
            <a:pPr lvl="1"/>
            <a:r>
              <a:rPr lang="en-US" dirty="0">
                <a:solidFill>
                  <a:schemeClr val="tx1"/>
                </a:solidFill>
              </a:rPr>
              <a:t>We’ll cover a second way of calling functions in just a moment</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6984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The 2 terms are often used interchangeably</a:t>
            </a:r>
          </a:p>
          <a:p>
            <a:pPr lvl="1"/>
            <a:r>
              <a:rPr lang="en-US" dirty="0"/>
              <a:t>Even the </a:t>
            </a:r>
            <a:r>
              <a:rPr lang="en-US" dirty="0">
                <a:solidFill>
                  <a:srgbClr val="FFFF00"/>
                </a:solidFill>
              </a:rPr>
              <a:t>textbook</a:t>
            </a:r>
            <a:r>
              <a:rPr lang="en-US" dirty="0"/>
              <a:t> is inconsistent!</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7952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436904" y="5379437"/>
            <a:ext cx="10515600" cy="670560"/>
          </a:xfrm>
        </p:spPr>
        <p:txBody>
          <a:bodyPr/>
          <a:lstStyle/>
          <a:p>
            <a:r>
              <a:rPr lang="en-US" dirty="0">
                <a:latin typeface="Avenir" panose="02000503020000020003" pitchFamily="2" charset="0"/>
                <a:cs typeface="Segoe UI" panose="020B0502040204020203" pitchFamily="34" charset="0"/>
              </a:rPr>
              <a:t>Python Functions</a:t>
            </a:r>
          </a:p>
        </p:txBody>
      </p:sp>
      <p:pic>
        <p:nvPicPr>
          <p:cNvPr id="6" name="Graphic 5">
            <a:extLst>
              <a:ext uri="{FF2B5EF4-FFF2-40B4-BE49-F238E27FC236}">
                <a16:creationId xmlns:a16="http://schemas.microsoft.com/office/drawing/2014/main" id="{D035209F-C587-7FC6-E954-C27464E4EB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8" name="Picture 7" descr="Logo&#10;&#10;Description automatically generated">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dirty="0">
                <a:solidFill>
                  <a:schemeClr val="tx1">
                    <a:lumMod val="65000"/>
                    <a:lumOff val="35000"/>
                  </a:schemeClr>
                </a:solidFill>
                <a:latin typeface="Consolas" panose="020B0609020204030204" pitchFamily="49" charset="0"/>
              </a:rPr>
              <a:t>return &lt;value1&gt;,&lt;value2&gt;, . . .</a:t>
            </a:r>
          </a:p>
        </p:txBody>
      </p:sp>
      <p:sp>
        <p:nvSpPr>
          <p:cNvPr id="4" name="TextBox 3">
            <a:extLst>
              <a:ext uri="{FF2B5EF4-FFF2-40B4-BE49-F238E27FC236}">
                <a16:creationId xmlns:a16="http://schemas.microsoft.com/office/drawing/2014/main" id="{78960E0B-5C06-77AC-FED6-CDA019AED9AD}"/>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Returning Values</a:t>
            </a:r>
            <a:endParaRPr lang="en-US" sz="3600" b="1" dirty="0">
              <a:solidFill>
                <a:schemeClr val="bg2">
                  <a:lumMod val="25000"/>
                </a:schemeClr>
              </a:solidFill>
              <a:latin typeface="Avenir Heavy" panose="02000503020000020003" pitchFamily="2" charset="0"/>
            </a:endParaRP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.format(name))</a:t>
            </a:r>
          </a:p>
          <a:p>
            <a:r>
              <a:rPr lang="en-US" sz="2400" dirty="0">
                <a:solidFill>
                  <a:srgbClr val="007C00"/>
                </a:solidFill>
                <a:latin typeface="Consolas" panose="020B0609020204030204" pitchFamily="49" charset="0"/>
              </a:rPr>
              <a:t>	return True</a:t>
            </a:r>
          </a:p>
          <a:p>
            <a:endParaRPr lang="en-US" sz="2400" dirty="0">
              <a:solidFill>
                <a:srgbClr val="007C00"/>
              </a:solidFill>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('Name? ')</a:t>
            </a:r>
          </a:p>
          <a:p>
            <a:r>
              <a:rPr lang="en-US" sz="2400" dirty="0">
                <a:latin typeface="Consolas" panose="020B0609020204030204" pitchFamily="49" charset="0"/>
              </a:rPr>
              <a:t>status</a:t>
            </a:r>
            <a:r>
              <a:rPr lang="en-US" sz="2400" dirty="0">
                <a:solidFill>
                  <a:srgbClr val="FFC000"/>
                </a:solidFill>
                <a:latin typeface="Consolas" panose="020B0609020204030204" pitchFamily="49" charset="0"/>
              </a:rPr>
              <a:t> </a:t>
            </a:r>
            <a:r>
              <a:rPr lang="en-US" sz="2400" dirty="0">
                <a:solidFill>
                  <a:srgbClr val="BD62FF"/>
                </a:solidFill>
                <a:latin typeface="Consolas" panose="020B0609020204030204" pitchFamily="49" charset="0"/>
              </a:rPr>
              <a:t>=</a:t>
            </a:r>
            <a:r>
              <a:rPr lang="en-US" sz="2400" dirty="0">
                <a:solidFill>
                  <a:srgbClr val="FFC000"/>
                </a:solidFill>
                <a:latin typeface="Consolas" panose="020B0609020204030204" pitchFamily="49" charset="0"/>
              </a:rPr>
              <a:t> </a:t>
            </a:r>
            <a:r>
              <a:rPr lang="en-US" sz="2400" dirty="0">
                <a:latin typeface="Consolas" panose="020B0609020204030204" pitchFamily="49" charset="0"/>
              </a:rPr>
              <a:t>hello(myName)</a:t>
            </a:r>
          </a:p>
          <a:p>
            <a:r>
              <a:rPr lang="en-US" sz="2400" dirty="0">
                <a:solidFill>
                  <a:srgbClr val="007C00"/>
                </a:solidFill>
                <a:latin typeface="Consolas" panose="020B0609020204030204" pitchFamily="49" charset="0"/>
              </a:rPr>
              <a:t>print</a:t>
            </a:r>
            <a:r>
              <a:rPr lang="en-US" sz="2400" dirty="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latin typeface="Consolas" panose="020B0609020204030204" pitchFamily="49" charset="0"/>
              </a:rPr>
              <a:t>Name? Randy</a:t>
            </a:r>
          </a:p>
          <a:p>
            <a:r>
              <a:rPr lang="en-US" sz="2400" dirty="0">
                <a:latin typeface="Consolas" panose="020B0609020204030204" pitchFamily="49" charset="0"/>
              </a:rPr>
              <a:t>Hello Randy!</a:t>
            </a:r>
          </a:p>
          <a:p>
            <a:r>
              <a:rPr lang="en-US" sz="2400" dirty="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10" name="Picture 9" descr="A picture containing dark, gauge&#10;&#10;Description automatically generated">
            <a:extLst>
              <a:ext uri="{FF2B5EF4-FFF2-40B4-BE49-F238E27FC236}">
                <a16:creationId xmlns:a16="http://schemas.microsoft.com/office/drawing/2014/main" id="{73FA8EC0-0B6C-E6EB-0CB4-16072AA21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a:t>
            </a:r>
            <a:r>
              <a:rPr lang="en-US" sz="2400" dirty="0">
                <a:solidFill>
                  <a:srgbClr val="4D5EB6"/>
                </a:solidFill>
                <a:latin typeface="Consolas" panose="020B0609020204030204" pitchFamily="49" charset="0"/>
              </a:rPr>
              <a:t>format</a:t>
            </a:r>
            <a:r>
              <a:rPr lang="en-US" sz="2400" dirty="0">
                <a:latin typeface="Consolas" panose="020B0609020204030204" pitchFamily="49" charset="0"/>
              </a:rPr>
              <a:t>(name))</a:t>
            </a:r>
          </a:p>
          <a:p>
            <a:endParaRPr lang="en-US" sz="2400" dirty="0">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a:t>
            </a:r>
            <a:r>
              <a:rPr lang="en-US" sz="2400" dirty="0">
                <a:solidFill>
                  <a:srgbClr val="BA2020"/>
                </a:solidFill>
                <a:latin typeface="Consolas" panose="020B0609020204030204" pitchFamily="49" charset="0"/>
              </a:rPr>
              <a:t>'Name? '</a:t>
            </a:r>
            <a:r>
              <a:rPr lang="en-US" sz="2400" dirty="0">
                <a:latin typeface="Consolas" panose="020B0609020204030204" pitchFamily="49" charset="0"/>
              </a:rPr>
              <a:t>)</a:t>
            </a:r>
          </a:p>
          <a:p>
            <a:endParaRPr lang="en-US" sz="2400" dirty="0">
              <a:solidFill>
                <a:srgbClr val="FFC000"/>
              </a:solidFill>
              <a:latin typeface="Consolas" panose="020B0609020204030204" pitchFamily="49" charset="0"/>
            </a:endParaRPr>
          </a:p>
          <a:p>
            <a:r>
              <a:rPr lang="en-US" sz="2400" dirty="0">
                <a:solidFill>
                  <a:srgbClr val="698F91"/>
                </a:solidFill>
                <a:latin typeface="Consolas" panose="020B0609020204030204" pitchFamily="49" charset="0"/>
              </a:rPr>
              <a:t># Call by position</a:t>
            </a:r>
          </a:p>
          <a:p>
            <a:r>
              <a:rPr lang="en-US" sz="2400" dirty="0">
                <a:latin typeface="Consolas" panose="020B0609020204030204" pitchFamily="49" charset="0"/>
              </a:rPr>
              <a:t>hello(myName)</a:t>
            </a:r>
          </a:p>
          <a:p>
            <a:endParaRPr lang="en-US" sz="2400" dirty="0">
              <a:latin typeface="Consolas" panose="020B0609020204030204" pitchFamily="49" charset="0"/>
            </a:endParaRPr>
          </a:p>
          <a:p>
            <a:r>
              <a:rPr lang="en-US" sz="2400" dirty="0">
                <a:solidFill>
                  <a:srgbClr val="698F91"/>
                </a:solidFill>
                <a:latin typeface="Consolas" panose="020B0609020204030204" pitchFamily="49" charset="0"/>
              </a:rPr>
              <a:t># Call by keyword</a:t>
            </a:r>
          </a:p>
          <a:p>
            <a:r>
              <a:rPr lang="en-US" sz="2400" dirty="0">
                <a:latin typeface="Consolas" panose="020B0609020204030204" pitchFamily="49" charset="0"/>
              </a:rPr>
              <a:t>hello(name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myName)</a:t>
            </a:r>
          </a:p>
        </p:txBody>
      </p:sp>
      <p:sp>
        <p:nvSpPr>
          <p:cNvPr id="4" name="TextBox 3">
            <a:extLst>
              <a:ext uri="{FF2B5EF4-FFF2-40B4-BE49-F238E27FC236}">
                <a16:creationId xmlns:a16="http://schemas.microsoft.com/office/drawing/2014/main" id="{22704BC7-6FCC-4C57-AA4D-D71A548FD91A}"/>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Call by Position or Keyword</a:t>
            </a:r>
            <a:endParaRPr lang="en-US" sz="3600" b="1" dirty="0">
              <a:solidFill>
                <a:schemeClr val="bg2">
                  <a:lumMod val="25000"/>
                </a:schemeClr>
              </a:solidFill>
              <a:latin typeface="Avenir Heavy" panose="02000503020000020003" pitchFamily="2" charset="0"/>
            </a:endParaRPr>
          </a:p>
        </p:txBody>
      </p:sp>
      <p:pic>
        <p:nvPicPr>
          <p:cNvPr id="5" name="Picture 4" descr="A picture containing dark, gauge&#10;&#10;Description automatically generated">
            <a:extLst>
              <a:ext uri="{FF2B5EF4-FFF2-40B4-BE49-F238E27FC236}">
                <a16:creationId xmlns:a16="http://schemas.microsoft.com/office/drawing/2014/main" id="{FABCADEC-E214-2DA1-88C0-A90E0DEE3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55051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0" y="6550223"/>
            <a:ext cx="12192000" cy="307777"/>
          </a:xfrm>
          <a:prstGeom prst="rect">
            <a:avLst/>
          </a:prstGeom>
          <a:solidFill>
            <a:schemeClr val="bg1"/>
          </a:solidFill>
        </p:spPr>
        <p:txBody>
          <a:bodyPr wrap="square" rtlCol="0">
            <a:spAutoFit/>
          </a:bodyPr>
          <a:lstStyle/>
          <a:p>
            <a:pPr>
              <a:defRPr/>
            </a:pPr>
            <a:r>
              <a:rPr lang="en-US" sz="1400" dirty="0">
                <a:solidFill>
                  <a:schemeClr val="bg2">
                    <a:lumMod val="75000"/>
                  </a:schemeClr>
                </a:solidFill>
                <a:latin typeface="+mj-lt"/>
                <a:ea typeface="Verdana" panose="020B0604030504040204" pitchFamily="34" charset="0"/>
              </a:rPr>
              <a:t>Image Credit: </a:t>
            </a:r>
            <a:r>
              <a:rPr lang="en-US" sz="1400" dirty="0">
                <a:solidFill>
                  <a:schemeClr val="bg2">
                    <a:lumMod val="75000"/>
                  </a:schemeClr>
                </a:solidFill>
              </a:rPr>
              <a:t>https://www.pinterest.com/pin/558024210062835602/</a:t>
            </a:r>
            <a:endParaRPr lang="en-US" sz="1400" dirty="0">
              <a:solidFill>
                <a:schemeClr val="bg2">
                  <a:lumMod val="75000"/>
                </a:schemeClr>
              </a:solidFill>
              <a:latin typeface="+mj-lt"/>
            </a:endParaRPr>
          </a:p>
        </p:txBody>
      </p:sp>
      <p:pic>
        <p:nvPicPr>
          <p:cNvPr id="5" name="Picture 4" descr="A picture containing dark, gauge&#10;&#10;Description automatically generated">
            <a:extLst>
              <a:ext uri="{FF2B5EF4-FFF2-40B4-BE49-F238E27FC236}">
                <a16:creationId xmlns:a16="http://schemas.microsoft.com/office/drawing/2014/main" id="{47C94F79-35DD-30CD-E442-1D0600DED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8698E5-8354-4A59-ABB7-0349000614A5}"/>
              </a:ext>
            </a:extLst>
          </p:cNvPr>
          <p:cNvSpPr txBox="1"/>
          <p:nvPr/>
        </p:nvSpPr>
        <p:spPr>
          <a:xfrm>
            <a:off x="1812470" y="556972"/>
            <a:ext cx="7995557" cy="1754326"/>
          </a:xfrm>
          <a:prstGeom prst="rect">
            <a:avLst/>
          </a:prstGeom>
          <a:noFill/>
        </p:spPr>
        <p:txBody>
          <a:bodyPr wrap="square" rtlCol="0">
            <a:spAutoFit/>
          </a:bodyPr>
          <a:lstStyle/>
          <a:p>
            <a:pPr algn="ctr"/>
            <a:r>
              <a:rPr lang="en-US" sz="3600" b="1" dirty="0">
                <a:solidFill>
                  <a:schemeClr val="bg2">
                    <a:lumMod val="25000"/>
                  </a:schemeClr>
                </a:solidFill>
                <a:effectLst/>
                <a:latin typeface="Avenir Heavy" panose="02000503020000020003" pitchFamily="2" charset="0"/>
                <a:cs typeface="Courier New" panose="02070309020205020404" pitchFamily="49" charset="0"/>
              </a:rPr>
              <a:t>Specification</a:t>
            </a:r>
          </a:p>
          <a:p>
            <a:pPr algn="ctr"/>
            <a:endParaRPr lang="en-US" sz="2400" b="0" i="0" dirty="0">
              <a:solidFill>
                <a:srgbClr val="000000"/>
              </a:solidFill>
              <a:effectLst/>
              <a:latin typeface="Consolas" panose="020B0609020204030204" pitchFamily="49" charset="0"/>
              <a:cs typeface="Courier New" panose="02070309020205020404" pitchFamily="49" charset="0"/>
            </a:endParaRPr>
          </a:p>
          <a:p>
            <a:pPr algn="ctr"/>
            <a:r>
              <a:rPr lang="en-US" sz="2400" dirty="0">
                <a:solidFill>
                  <a:srgbClr val="000000"/>
                </a:solidFill>
                <a:effectLst/>
                <a:latin typeface="Avenir" panose="02000503020000020003" pitchFamily="2" charset="0"/>
                <a:cs typeface="Courier New" panose="02070309020205020404" pitchFamily="49" charset="0"/>
              </a:rPr>
              <a:t>The </a:t>
            </a:r>
            <a:r>
              <a:rPr lang="en-US" sz="2400" dirty="0">
                <a:solidFill>
                  <a:srgbClr val="482DFF"/>
                </a:solidFill>
                <a:effectLst/>
                <a:latin typeface="Consolas" panose="020B0609020204030204" pitchFamily="49" charset="0"/>
                <a:cs typeface="Consolas" panose="020B0609020204030204" pitchFamily="49" charset="0"/>
              </a:rPr>
              <a:t>multiply</a:t>
            </a:r>
            <a:r>
              <a:rPr lang="en-US" sz="2400" dirty="0">
                <a:solidFill>
                  <a:srgbClr val="000000"/>
                </a:solidFill>
                <a:effectLst/>
                <a:latin typeface="Consolas" panose="020B0609020204030204" pitchFamily="49" charset="0"/>
                <a:cs typeface="Consolas" panose="020B0609020204030204" pitchFamily="49" charset="0"/>
              </a:rPr>
              <a:t>()</a:t>
            </a:r>
            <a:r>
              <a:rPr lang="en-US" sz="2400" dirty="0">
                <a:solidFill>
                  <a:srgbClr val="000000"/>
                </a:solidFill>
                <a:effectLst/>
                <a:latin typeface="Avenir" panose="02000503020000020003" pitchFamily="2" charset="0"/>
                <a:cs typeface="Courier New" panose="02070309020205020404" pitchFamily="49" charset="0"/>
              </a:rPr>
              <a:t> function takes two arguments </a:t>
            </a:r>
          </a:p>
          <a:p>
            <a:pPr algn="ctr"/>
            <a:r>
              <a:rPr lang="en-US" sz="2400" dirty="0">
                <a:solidFill>
                  <a:srgbClr val="000000"/>
                </a:solidFill>
                <a:effectLst/>
                <a:latin typeface="Consolas" panose="020B0609020204030204" pitchFamily="49" charset="0"/>
                <a:cs typeface="Consolas" panose="020B0609020204030204" pitchFamily="49" charset="0"/>
              </a:rPr>
              <a:t>(arg_1, arg_2)</a:t>
            </a:r>
            <a:r>
              <a:rPr lang="en-US" sz="2400" dirty="0">
                <a:solidFill>
                  <a:srgbClr val="000000"/>
                </a:solidFill>
                <a:effectLst/>
                <a:latin typeface="Avenir" panose="02000503020000020003" pitchFamily="2" charset="0"/>
                <a:cs typeface="Courier New" panose="02070309020205020404" pitchFamily="49" charset="0"/>
              </a:rPr>
              <a:t>, multiplies them, and returns the result.</a:t>
            </a:r>
          </a:p>
        </p:txBody>
      </p:sp>
      <p:pic>
        <p:nvPicPr>
          <p:cNvPr id="4" name="Picture 3">
            <a:extLst>
              <a:ext uri="{FF2B5EF4-FFF2-40B4-BE49-F238E27FC236}">
                <a16:creationId xmlns:a16="http://schemas.microsoft.com/office/drawing/2014/main" id="{A8933D68-98AC-47F5-9FFC-512B6F2F59EC}"/>
              </a:ext>
            </a:extLst>
          </p:cNvPr>
          <p:cNvPicPr>
            <a:picLocks noChangeAspect="1"/>
          </p:cNvPicPr>
          <p:nvPr/>
        </p:nvPicPr>
        <p:blipFill>
          <a:blip r:embed="rId3"/>
          <a:stretch>
            <a:fillRect/>
          </a:stretch>
        </p:blipFill>
        <p:spPr>
          <a:xfrm>
            <a:off x="470004" y="5020519"/>
            <a:ext cx="11560631" cy="1280509"/>
          </a:xfrm>
          <a:prstGeom prst="rect">
            <a:avLst/>
          </a:prstGeom>
        </p:spPr>
      </p:pic>
      <p:sp>
        <p:nvSpPr>
          <p:cNvPr id="3" name="TextBox 2">
            <a:extLst>
              <a:ext uri="{FF2B5EF4-FFF2-40B4-BE49-F238E27FC236}">
                <a16:creationId xmlns:a16="http://schemas.microsoft.com/office/drawing/2014/main" id="{47BAE984-51CD-B104-D209-59934E44EA8A}"/>
              </a:ext>
            </a:extLst>
          </p:cNvPr>
          <p:cNvSpPr txBox="1"/>
          <p:nvPr/>
        </p:nvSpPr>
        <p:spPr>
          <a:xfrm>
            <a:off x="470006" y="2619075"/>
            <a:ext cx="11560630"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1600" dirty="0">
                <a:solidFill>
                  <a:srgbClr val="007C00"/>
                </a:solidFill>
                <a:latin typeface="Consolas" panose="020B0609020204030204" pitchFamily="49" charset="0"/>
              </a:rPr>
              <a:t>def</a:t>
            </a:r>
            <a:r>
              <a:rPr lang="en-US" sz="1600" dirty="0">
                <a:solidFill>
                  <a:srgbClr val="FF00FF"/>
                </a:solidFill>
                <a:latin typeface="Consolas" panose="020B0609020204030204" pitchFamily="49" charset="0"/>
              </a:rPr>
              <a:t> </a:t>
            </a:r>
            <a:r>
              <a:rPr lang="en-US" sz="1600" dirty="0">
                <a:solidFill>
                  <a:srgbClr val="482DFF"/>
                </a:solidFill>
                <a:latin typeface="Consolas" panose="020B0609020204030204" pitchFamily="49" charset="0"/>
              </a:rPr>
              <a:t>multiply</a:t>
            </a:r>
            <a:r>
              <a:rPr lang="en-US" sz="1600" dirty="0">
                <a:latin typeface="Consolas" panose="020B0609020204030204" pitchFamily="49" charset="0"/>
              </a:rPr>
              <a:t>(arg_1, arg_2):</a:t>
            </a:r>
          </a:p>
          <a:p>
            <a:r>
              <a:rPr lang="en-US" sz="1600" dirty="0">
                <a:latin typeface="Consolas" panose="020B0609020204030204" pitchFamily="49" charset="0"/>
              </a:rPr>
              <a:t>    </a:t>
            </a:r>
            <a:r>
              <a:rPr lang="en-US" sz="1600" dirty="0">
                <a:solidFill>
                  <a:srgbClr val="BA2020"/>
                </a:solidFill>
                <a:latin typeface="Avenir Medium" panose="02000503020000020003" pitchFamily="2" charset="0"/>
              </a:rPr>
              <a:t>’ ’ ’</a:t>
            </a:r>
            <a:r>
              <a:rPr lang="en-US" sz="1600" i="1" dirty="0">
                <a:solidFill>
                  <a:srgbClr val="BA2020"/>
                </a:solidFill>
                <a:latin typeface="Consolas" panose="020B0609020204030204" pitchFamily="49" charset="0"/>
                <a:cs typeface="Consolas" panose="020B0609020204030204" pitchFamily="49" charset="0"/>
              </a:rPr>
              <a:t>This function takes two arguments (arg_1, arg2), multiplies them, and returns the result.</a:t>
            </a:r>
          </a:p>
          <a:p>
            <a:r>
              <a:rPr lang="en-US" sz="1600" dirty="0">
                <a:solidFill>
                  <a:srgbClr val="BA2020"/>
                </a:solidFill>
                <a:latin typeface="Avenir Medium" panose="02000503020000020003" pitchFamily="2" charset="0"/>
              </a:rPr>
              <a:t>        ’ ‘ ’</a:t>
            </a:r>
            <a:endParaRPr lang="en-US" sz="1600" dirty="0">
              <a:latin typeface="Consolas" panose="020B0609020204030204" pitchFamily="49" charset="0"/>
            </a:endParaRPr>
          </a:p>
          <a:p>
            <a:r>
              <a:rPr lang="en-US" sz="1600" dirty="0">
                <a:solidFill>
                  <a:srgbClr val="007C00"/>
                </a:solidFill>
                <a:latin typeface="Consolas" panose="020B0609020204030204" pitchFamily="49" charset="0"/>
              </a:rPr>
              <a:t>    return</a:t>
            </a:r>
            <a:r>
              <a:rPr lang="en-US" sz="1600" dirty="0">
                <a:latin typeface="Consolas" panose="020B0609020204030204" pitchFamily="49" charset="0"/>
              </a:rPr>
              <a:t>(arg_1 * arg_2)</a:t>
            </a:r>
          </a:p>
          <a:p>
            <a:endParaRPr lang="en-US" sz="1600" dirty="0">
              <a:solidFill>
                <a:srgbClr val="FFC000"/>
              </a:solidFill>
              <a:latin typeface="Consolas" panose="020B0609020204030204" pitchFamily="49" charset="0"/>
            </a:endParaRPr>
          </a:p>
          <a:p>
            <a:r>
              <a:rPr lang="en-US" sz="1600" i="1" dirty="0">
                <a:solidFill>
                  <a:srgbClr val="698F91"/>
                </a:solidFill>
                <a:latin typeface="Consolas" panose="020B0609020204030204" pitchFamily="49" charset="0"/>
                <a:cs typeface="Consolas" panose="020B0609020204030204" pitchFamily="49" charset="0"/>
              </a:rPr>
              <a:t># end multiply()</a:t>
            </a:r>
          </a:p>
        </p:txBody>
      </p:sp>
      <p:sp>
        <p:nvSpPr>
          <p:cNvPr id="5" name="TextBox 4">
            <a:extLst>
              <a:ext uri="{FF2B5EF4-FFF2-40B4-BE49-F238E27FC236}">
                <a16:creationId xmlns:a16="http://schemas.microsoft.com/office/drawing/2014/main" id="{6DCE841E-5D74-D59C-F3B8-2DC5C1E8BAB4}"/>
              </a:ext>
            </a:extLst>
          </p:cNvPr>
          <p:cNvSpPr txBox="1"/>
          <p:nvPr/>
        </p:nvSpPr>
        <p:spPr>
          <a:xfrm>
            <a:off x="470006" y="4511901"/>
            <a:ext cx="11560630" cy="338554"/>
          </a:xfrm>
          <a:prstGeom prst="rect">
            <a:avLst/>
          </a:prstGeom>
          <a:solidFill>
            <a:schemeClr val="bg1">
              <a:lumMod val="95000"/>
            </a:schemeClr>
          </a:solidFill>
          <a:ln>
            <a:solidFill>
              <a:schemeClr val="bg1">
                <a:lumMod val="85000"/>
              </a:schemeClr>
            </a:solidFill>
          </a:ln>
        </p:spPr>
        <p:txBody>
          <a:bodyPr wrap="square">
            <a:spAutoFit/>
          </a:bodyPr>
          <a:lstStyle/>
          <a:p>
            <a:r>
              <a:rPr lang="en-US" sz="1600" dirty="0">
                <a:latin typeface="Consolas" panose="020B0609020204030204" pitchFamily="49" charset="0"/>
                <a:cs typeface="Consolas" panose="020B0609020204030204" pitchFamily="49" charset="0"/>
              </a:rPr>
              <a:t>help(multiply)</a:t>
            </a:r>
          </a:p>
        </p:txBody>
      </p:sp>
      <p:pic>
        <p:nvPicPr>
          <p:cNvPr id="7" name="Picture 6" descr="A picture containing dark, gauge&#10;&#10;Description automatically generated">
            <a:extLst>
              <a:ext uri="{FF2B5EF4-FFF2-40B4-BE49-F238E27FC236}">
                <a16:creationId xmlns:a16="http://schemas.microsoft.com/office/drawing/2014/main" id="{49C8AD2F-E589-606E-1D72-D210295BB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936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477-2F27-43DA-A448-3AE11C8CB1B0}"/>
              </a:ext>
            </a:extLst>
          </p:cNvPr>
          <p:cNvSpPr>
            <a:spLocks noGrp="1"/>
          </p:cNvSpPr>
          <p:nvPr>
            <p:ph type="title"/>
          </p:nvPr>
        </p:nvSpPr>
        <p:spPr>
          <a:xfrm>
            <a:off x="0" y="365127"/>
            <a:ext cx="12192000" cy="1325563"/>
          </a:xfrm>
        </p:spPr>
        <p:txBody>
          <a:bodyPr anchor="ctr">
            <a:normAutofit/>
          </a:bodyPr>
          <a:lstStyle/>
          <a:p>
            <a:pPr algn="ctr"/>
            <a:r>
              <a:rPr lang="en-US" dirty="0">
                <a:latin typeface="Avenir Heavy"/>
              </a:rPr>
              <a:t>Flowcharts and Pseudocode</a:t>
            </a:r>
          </a:p>
        </p:txBody>
      </p:sp>
      <p:pic>
        <p:nvPicPr>
          <p:cNvPr id="4" name="Picture 3">
            <a:extLst>
              <a:ext uri="{FF2B5EF4-FFF2-40B4-BE49-F238E27FC236}">
                <a16:creationId xmlns:a16="http://schemas.microsoft.com/office/drawing/2014/main" id="{D44341CC-A466-4BEB-BA31-36548FF91DB8}"/>
              </a:ext>
            </a:extLst>
          </p:cNvPr>
          <p:cNvPicPr>
            <a:picLocks noChangeAspect="1"/>
          </p:cNvPicPr>
          <p:nvPr/>
        </p:nvPicPr>
        <p:blipFill>
          <a:blip r:embed="rId3"/>
          <a:stretch>
            <a:fillRect/>
          </a:stretch>
        </p:blipFill>
        <p:spPr>
          <a:xfrm>
            <a:off x="4317391" y="1690690"/>
            <a:ext cx="3557218" cy="4351338"/>
          </a:xfrm>
          <a:prstGeom prst="rect">
            <a:avLst/>
          </a:prstGeom>
          <a:noFill/>
        </p:spPr>
      </p:pic>
    </p:spTree>
    <p:extLst>
      <p:ext uri="{BB962C8B-B14F-4D97-AF65-F5344CB8AC3E}">
        <p14:creationId xmlns:p14="http://schemas.microsoft.com/office/powerpoint/2010/main" val="263300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rPr>
              <a:t>Functions</a:t>
            </a:r>
          </a:p>
          <a:p>
            <a:pPr algn="ctr"/>
            <a:r>
              <a:rPr lang="en-US" sz="3600" b="1" dirty="0">
                <a:solidFill>
                  <a:schemeClr val="tx1">
                    <a:lumMod val="65000"/>
                    <a:lumOff val="35000"/>
                  </a:schemeClr>
                </a:solidFill>
                <a:latin typeface="Avenir Heavy" panose="02000503020000020003" pitchFamily="2" charset="0"/>
              </a:rPr>
              <a:t>03.3_functions.ipynb</a:t>
            </a:r>
            <a:endParaRPr lang="en-US" sz="3600" b="1" dirty="0">
              <a:latin typeface="Avenir Heavy" panose="02000503020000020003" pitchFamily="2" charset="0"/>
            </a:endParaRPr>
          </a:p>
        </p:txBody>
      </p:sp>
      <p:sp>
        <p:nvSpPr>
          <p:cNvPr id="6" name="TextBox 5">
            <a:extLst>
              <a:ext uri="{FF2B5EF4-FFF2-40B4-BE49-F238E27FC236}">
                <a16:creationId xmlns:a16="http://schemas.microsoft.com/office/drawing/2014/main" id="{526DFB79-4A76-8D4D-24AD-AF60D9EBA903}"/>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nvGrpSpPr>
          <p:cNvPr id="3" name="Group 2">
            <a:extLst>
              <a:ext uri="{FF2B5EF4-FFF2-40B4-BE49-F238E27FC236}">
                <a16:creationId xmlns:a16="http://schemas.microsoft.com/office/drawing/2014/main" id="{D0F036F9-E9EB-3D60-ECFA-F044AD7E7A9B}"/>
              </a:ext>
            </a:extLst>
          </p:cNvPr>
          <p:cNvGrpSpPr/>
          <p:nvPr/>
        </p:nvGrpSpPr>
        <p:grpSpPr>
          <a:xfrm>
            <a:off x="-116541" y="559959"/>
            <a:ext cx="3088342" cy="805143"/>
            <a:chOff x="-116541" y="559959"/>
            <a:chExt cx="3088342" cy="805143"/>
          </a:xfrm>
        </p:grpSpPr>
        <p:sp>
          <p:nvSpPr>
            <p:cNvPr id="8" name="Pentagon 7">
              <a:extLst>
                <a:ext uri="{FF2B5EF4-FFF2-40B4-BE49-F238E27FC236}">
                  <a16:creationId xmlns:a16="http://schemas.microsoft.com/office/drawing/2014/main" id="{3D11DA76-C67D-59DB-D6EF-33B0D17A4DF5}"/>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99920E-2FA2-78B4-8562-A076034038D7}"/>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10" name="Picture 9" descr="A picture containing dark, gauge&#10;&#10;Description automatically generated">
            <a:extLst>
              <a:ext uri="{FF2B5EF4-FFF2-40B4-BE49-F238E27FC236}">
                <a16:creationId xmlns:a16="http://schemas.microsoft.com/office/drawing/2014/main" id="{2BE5B1F9-E767-04E2-D406-B8269E6F0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2215-911C-92F7-589B-2174816E3C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168106-D854-8DEE-8072-FE9B9FDFF7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12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38175-F3B0-4FC6-B2C2-6A0D9680E52B}"/>
              </a:ext>
            </a:extLst>
          </p:cNvPr>
          <p:cNvSpPr>
            <a:spLocks noGrp="1"/>
          </p:cNvSpPr>
          <p:nvPr>
            <p:ph type="title"/>
          </p:nvPr>
        </p:nvSpPr>
        <p:spPr/>
        <p:txBody>
          <a:bodyPr/>
          <a:lstStyle/>
          <a:p>
            <a:pPr algn="ctr"/>
            <a:r>
              <a:rPr lang="en-US" b="1" dirty="0">
                <a:solidFill>
                  <a:srgbClr val="30335D"/>
                </a:solidFill>
                <a:latin typeface="Avenir Heavy" panose="02000503020000020003" pitchFamily="2" charset="0"/>
              </a:rPr>
              <a:t>Iterative Functions</a:t>
            </a:r>
          </a:p>
        </p:txBody>
      </p:sp>
      <p:pic>
        <p:nvPicPr>
          <p:cNvPr id="7" name="Graphic 6" descr="Repeat with solid fill">
            <a:extLst>
              <a:ext uri="{FF2B5EF4-FFF2-40B4-BE49-F238E27FC236}">
                <a16:creationId xmlns:a16="http://schemas.microsoft.com/office/drawing/2014/main" id="{4940B1E0-0CE0-550E-DED9-62715005FC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15256">
            <a:off x="3896904" y="1364961"/>
            <a:ext cx="4128076" cy="4128076"/>
          </a:xfrm>
          <a:prstGeom prst="rect">
            <a:avLst/>
          </a:prstGeom>
          <a:effectLst>
            <a:reflection blurRad="6350" stA="52000" endA="300" endPos="35000" dir="5400000" sy="-100000" algn="bl" rotWithShape="0"/>
          </a:effectLst>
        </p:spPr>
      </p:pic>
      <p:pic>
        <p:nvPicPr>
          <p:cNvPr id="5" name="Picture 4" descr="A picture containing dark, gauge&#10;&#10;Description automatically generated">
            <a:extLst>
              <a:ext uri="{FF2B5EF4-FFF2-40B4-BE49-F238E27FC236}">
                <a16:creationId xmlns:a16="http://schemas.microsoft.com/office/drawing/2014/main" id="{F7115C99-330F-0BB0-C69E-EF160FA23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08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 to Object-oriented Programming in Python | by Winston Robson | Future  Vision | Medium">
            <a:extLst>
              <a:ext uri="{FF2B5EF4-FFF2-40B4-BE49-F238E27FC236}">
                <a16:creationId xmlns:a16="http://schemas.microsoft.com/office/drawing/2014/main" id="{0E581978-E189-47AE-BE3E-3E0FDA945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299127"/>
            <a:ext cx="7715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AC4704-52EC-434B-B6DD-AB10E80FF802}"/>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https://medium.com/future-vision/intro-to-oop-with-python-39ba63967e45</a:t>
            </a:r>
            <a:endParaRPr lang="en-US" sz="1400" dirty="0">
              <a:solidFill>
                <a:schemeClr val="tx1">
                  <a:lumMod val="65000"/>
                  <a:lumOff val="35000"/>
                </a:schemeClr>
              </a:solidFill>
              <a:latin typeface="+mj-lt"/>
            </a:endParaRPr>
          </a:p>
        </p:txBody>
      </p:sp>
      <p:pic>
        <p:nvPicPr>
          <p:cNvPr id="6" name="Picture 5" descr="A picture containing dark, gauge&#10;&#10;Description automatically generated">
            <a:extLst>
              <a:ext uri="{FF2B5EF4-FFF2-40B4-BE49-F238E27FC236}">
                <a16:creationId xmlns:a16="http://schemas.microsoft.com/office/drawing/2014/main" id="{F9D0A188-A97D-DF1B-FA96-7D019CD5C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1072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1E8D7-CD38-44CA-9725-1DBF57DB487C}"/>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https://tutorials.supunkavinda.blog/php/oop-inheritance</a:t>
            </a:r>
            <a:endParaRPr lang="en-US" sz="1400" dirty="0">
              <a:solidFill>
                <a:schemeClr val="tx1">
                  <a:lumMod val="65000"/>
                  <a:lumOff val="35000"/>
                </a:schemeClr>
              </a:solidFill>
              <a:latin typeface="+mj-lt"/>
            </a:endParaRPr>
          </a:p>
        </p:txBody>
      </p:sp>
      <p:pic>
        <p:nvPicPr>
          <p:cNvPr id="2" name="Picture 1">
            <a:extLst>
              <a:ext uri="{FF2B5EF4-FFF2-40B4-BE49-F238E27FC236}">
                <a16:creationId xmlns:a16="http://schemas.microsoft.com/office/drawing/2014/main" id="{C6A4991D-3279-E683-3BA9-4325D79B8300}"/>
              </a:ext>
            </a:extLst>
          </p:cNvPr>
          <p:cNvPicPr>
            <a:picLocks noChangeAspect="1"/>
          </p:cNvPicPr>
          <p:nvPr/>
        </p:nvPicPr>
        <p:blipFill>
          <a:blip r:embed="rId3"/>
          <a:stretch>
            <a:fillRect/>
          </a:stretch>
        </p:blipFill>
        <p:spPr>
          <a:xfrm>
            <a:off x="3239943" y="930563"/>
            <a:ext cx="5712114" cy="4569691"/>
          </a:xfrm>
          <a:prstGeom prst="rect">
            <a:avLst/>
          </a:prstGeom>
        </p:spPr>
      </p:pic>
      <p:pic>
        <p:nvPicPr>
          <p:cNvPr id="5" name="Picture 4" descr="A picture containing dark, gauge&#10;&#10;Description automatically generated">
            <a:extLst>
              <a:ext uri="{FF2B5EF4-FFF2-40B4-BE49-F238E27FC236}">
                <a16:creationId xmlns:a16="http://schemas.microsoft.com/office/drawing/2014/main" id="{F652B3EB-A3A0-F53E-066E-99238E8F6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1044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183112"/>
            <a:ext cx="10515600" cy="5551714"/>
          </a:xfrm>
        </p:spPr>
        <p:txBody>
          <a:bodyPr>
            <a:normAutofit/>
          </a:bodyPr>
          <a:lstStyle/>
          <a:p>
            <a:pPr marL="0" indent="0" algn="ctr">
              <a:lnSpc>
                <a:spcPct val="120000"/>
              </a:lnSpc>
              <a:buNone/>
            </a:pPr>
            <a:r>
              <a:rPr lang="en-US" i="1" dirty="0">
                <a:solidFill>
                  <a:schemeClr val="bg1"/>
                </a:solidFill>
                <a:latin typeface="Avenir Light Oblique" panose="020B0402020203090204" pitchFamily="34" charset="77"/>
              </a:rPr>
              <a:t>“You can think of a function as a small program inside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a program. The basic idea of a function is that we write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a sequence of statements and give that sequence a name.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The instructions can then be executed at any point in the program by referring to the function name…  </a:t>
            </a:r>
          </a:p>
          <a:p>
            <a:pPr marL="0" indent="0" algn="ctr">
              <a:lnSpc>
                <a:spcPct val="0"/>
              </a:lnSpc>
              <a:buNone/>
            </a:pPr>
            <a:endParaRPr lang="en-US" i="1" dirty="0">
              <a:solidFill>
                <a:schemeClr val="bg1"/>
              </a:solidFill>
              <a:latin typeface="Avenir Light Oblique" panose="020B0402020203090204" pitchFamily="34" charset="77"/>
            </a:endParaRPr>
          </a:p>
          <a:p>
            <a:pPr marL="0" indent="0" algn="ctr">
              <a:lnSpc>
                <a:spcPct val="120000"/>
              </a:lnSpc>
              <a:buNone/>
            </a:pPr>
            <a:r>
              <a:rPr lang="en-US" i="1" dirty="0">
                <a:solidFill>
                  <a:schemeClr val="bg1"/>
                </a:solidFill>
                <a:latin typeface="Avenir Light Oblique" panose="020B0402020203090204" pitchFamily="34" charset="77"/>
              </a:rPr>
              <a:t>When a function is subsequently used in a program, </a:t>
            </a:r>
            <a:br>
              <a:rPr lang="en-US" i="1" dirty="0">
                <a:solidFill>
                  <a:schemeClr val="bg1"/>
                </a:solidFill>
                <a:latin typeface="Avenir Light Oblique" panose="020B0402020203090204" pitchFamily="34" charset="77"/>
              </a:rPr>
            </a:br>
            <a:r>
              <a:rPr lang="en-US" i="1" dirty="0">
                <a:solidFill>
                  <a:schemeClr val="bg1"/>
                </a:solidFill>
                <a:latin typeface="Avenir Light Oblique" panose="020B0402020203090204" pitchFamily="34" charset="77"/>
              </a:rPr>
              <a:t>we say that the definition is </a:t>
            </a:r>
            <a:r>
              <a:rPr lang="en-US" b="1" i="1" dirty="0">
                <a:solidFill>
                  <a:schemeClr val="accent4">
                    <a:lumMod val="60000"/>
                    <a:lumOff val="40000"/>
                  </a:schemeClr>
                </a:solidFill>
                <a:latin typeface="Avenir Black Oblique" panose="02000503020000020003" pitchFamily="2" charset="0"/>
              </a:rPr>
              <a:t>called</a:t>
            </a:r>
            <a:r>
              <a:rPr lang="en-US" i="1" dirty="0">
                <a:solidFill>
                  <a:schemeClr val="bg1"/>
                </a:solidFill>
                <a:latin typeface="Avenir Light Oblique" panose="020B0402020203090204" pitchFamily="34" charset="77"/>
              </a:rPr>
              <a:t> or </a:t>
            </a:r>
            <a:r>
              <a:rPr lang="en-US" b="1" i="1" dirty="0">
                <a:solidFill>
                  <a:schemeClr val="accent4">
                    <a:lumMod val="60000"/>
                    <a:lumOff val="40000"/>
                  </a:schemeClr>
                </a:solidFill>
                <a:latin typeface="Avenir Black Oblique" panose="02000503020000020003" pitchFamily="2" charset="0"/>
              </a:rPr>
              <a:t>invoked</a:t>
            </a:r>
            <a:r>
              <a:rPr lang="en-US" b="1" i="1" dirty="0">
                <a:solidFill>
                  <a:schemeClr val="bg1"/>
                </a:solidFill>
                <a:latin typeface="Avenir Black Oblique" panose="02000503020000020003" pitchFamily="2" charset="0"/>
              </a:rPr>
              <a:t>.</a:t>
            </a:r>
            <a:r>
              <a:rPr lang="en-US" i="1" dirty="0">
                <a:solidFill>
                  <a:schemeClr val="bg1"/>
                </a:solidFill>
                <a:latin typeface="Avenir Light Oblique" panose="020B0402020203090204" pitchFamily="34" charset="77"/>
              </a:rPr>
              <a:t>”</a:t>
            </a:r>
          </a:p>
          <a:p>
            <a:pPr marL="0" indent="0" algn="ctr">
              <a:lnSpc>
                <a:spcPct val="120000"/>
              </a:lnSpc>
              <a:buNone/>
            </a:pPr>
            <a:r>
              <a:rPr lang="en-US" sz="2400" dirty="0">
                <a:solidFill>
                  <a:schemeClr val="bg1"/>
                </a:solidFill>
                <a:latin typeface="Avenir" panose="02000503020000020003" pitchFamily="2" charset="0"/>
              </a:rPr>
              <a:t>				                                  </a:t>
            </a:r>
            <a:r>
              <a:rPr lang="en-US" sz="1800" dirty="0">
                <a:solidFill>
                  <a:schemeClr val="bg1"/>
                </a:solidFill>
                <a:latin typeface="Avenir" panose="02000503020000020003" pitchFamily="2" charset="0"/>
              </a:rPr>
              <a:t>John Zelle</a:t>
            </a:r>
            <a:endParaRPr lang="en-US" sz="2400" dirty="0">
              <a:solidFill>
                <a:schemeClr val="bg1"/>
              </a:solidFill>
              <a:latin typeface="Avenir" panose="02000503020000020003" pitchFamily="2" charset="0"/>
            </a:endParaRPr>
          </a:p>
          <a:p>
            <a:pPr marL="0" indent="0">
              <a:lnSpc>
                <a:spcPct val="120000"/>
              </a:lnSpc>
              <a:buNone/>
            </a:pPr>
            <a:endParaRPr lang="en-US" i="1" dirty="0">
              <a:solidFill>
                <a:schemeClr val="bg1"/>
              </a:solidFill>
              <a:latin typeface="Avenir Light Oblique" panose="020B0402020203090204" pitchFamily="34" charset="77"/>
            </a:endParaRPr>
          </a:p>
        </p:txBody>
      </p:sp>
      <p:pic>
        <p:nvPicPr>
          <p:cNvPr id="5" name="Picture 4" descr="A picture containing dark, gauge&#10;&#10;Description automatically generated">
            <a:extLst>
              <a:ext uri="{FF2B5EF4-FFF2-40B4-BE49-F238E27FC236}">
                <a16:creationId xmlns:a16="http://schemas.microsoft.com/office/drawing/2014/main" id="{09731AEF-C8DE-26ED-75BD-5EEF5DCBE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A53311-E9AB-8000-76B7-B5294CE0B931}"/>
              </a:ext>
            </a:extLst>
          </p:cNvPr>
          <p:cNvSpPr txBox="1"/>
          <p:nvPr/>
        </p:nvSpPr>
        <p:spPr>
          <a:xfrm>
            <a:off x="960120" y="724540"/>
            <a:ext cx="10430256" cy="646331"/>
          </a:xfrm>
          <a:prstGeom prst="rect">
            <a:avLst/>
          </a:prstGeom>
          <a:noFill/>
        </p:spPr>
        <p:txBody>
          <a:bodyPr wrap="square">
            <a:spAutoFit/>
          </a:bodyPr>
          <a:lstStyle/>
          <a:p>
            <a:r>
              <a:rPr lang="en-US" sz="3600" b="1" dirty="0">
                <a:solidFill>
                  <a:schemeClr val="bg2">
                    <a:lumMod val="25000"/>
                  </a:schemeClr>
                </a:solidFill>
                <a:latin typeface="Avenir Black" panose="02000503020000020003" pitchFamily="2" charset="0"/>
                <a:cs typeface="Arial" panose="020B0604020202020204" pitchFamily="34" charset="0"/>
              </a:rPr>
              <a:t>A function is a self-contained block of code…</a:t>
            </a:r>
            <a:endParaRPr lang="en-US" sz="3600" b="1" dirty="0">
              <a:solidFill>
                <a:schemeClr val="bg2">
                  <a:lumMod val="25000"/>
                </a:schemeClr>
              </a:solidFill>
              <a:latin typeface="Avenir Black" panose="02000503020000020003" pitchFamily="2" charset="0"/>
            </a:endParaRP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526589"/>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a:t>
            </a:r>
            <a:r>
              <a:rPr lang="en-US" sz="2800" u="sng" dirty="0">
                <a:solidFill>
                  <a:srgbClr val="5A5AA8"/>
                </a:solidFill>
                <a:latin typeface="Avenir" panose="02000503020000020003" pitchFamily="2" charset="0"/>
                <a:cs typeface="Futura Medium" panose="020B0602020204020303"/>
              </a:rPr>
              <a:t>may</a:t>
            </a:r>
            <a:r>
              <a:rPr lang="en-US" sz="2800" dirty="0">
                <a:latin typeface="Avenir" panose="02000503020000020003" pitchFamily="2" charset="0"/>
                <a:cs typeface="Futura Medium" panose="020B0602020204020303"/>
              </a:rPr>
              <a:t> accept inputs (</a:t>
            </a:r>
            <a:r>
              <a:rPr lang="en-US" sz="2800" dirty="0">
                <a:solidFill>
                  <a:srgbClr val="64B57A"/>
                </a:solidFill>
                <a:latin typeface="Avenir" panose="02000503020000020003" pitchFamily="2" charset="0"/>
                <a:cs typeface="Futura Medium" panose="020B0602020204020303"/>
              </a:rPr>
              <a:t>parameters</a:t>
            </a:r>
            <a:r>
              <a:rPr lang="en-US" sz="2800" dirty="0">
                <a:latin typeface="Avenir" panose="02000503020000020003" pitchFamily="2" charset="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184656"/>
            <a:ext cx="10430256" cy="954107"/>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will output (return) one or more results</a:t>
            </a:r>
          </a:p>
          <a:p>
            <a:pPr lvl="1"/>
            <a:r>
              <a:rPr lang="en-US" sz="2800" dirty="0">
                <a:latin typeface="Avenir" panose="02000503020000020003" pitchFamily="2" charset="0"/>
                <a:cs typeface="Futura Medium" panose="020B0602020204020303"/>
              </a:rPr>
              <a:t>the result may be nothing! (</a:t>
            </a:r>
            <a:r>
              <a:rPr lang="en-US" sz="2800" dirty="0">
                <a:solidFill>
                  <a:srgbClr val="5EBB78"/>
                </a:solidFill>
                <a:latin typeface="Avenir" panose="02000503020000020003" pitchFamily="2" charset="0"/>
                <a:cs typeface="Futura Medium" panose="020B0602020204020303"/>
              </a:rPr>
              <a:t>None</a:t>
            </a:r>
            <a:r>
              <a:rPr lang="en-US" sz="2800" dirty="0">
                <a:latin typeface="Avenir" panose="02000503020000020003" pitchFamily="2" charset="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269567"/>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3923592"/>
            <a:ext cx="10430256" cy="1384995"/>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We've already encountered functions</a:t>
            </a:r>
          </a:p>
          <a:p>
            <a:pPr lvl="1"/>
            <a:r>
              <a:rPr lang="en-US" sz="2800" dirty="0">
                <a:latin typeface="Avenir" panose="02000503020000020003" pitchFamily="2" charset="0"/>
                <a:cs typeface="Futura Medium" panose="020B0602020204020303"/>
              </a:rPr>
              <a:t>i.e., </a:t>
            </a:r>
            <a:r>
              <a:rPr lang="en-US" sz="2800" dirty="0">
                <a:solidFill>
                  <a:srgbClr val="5EBB78"/>
                </a:solidFill>
                <a:latin typeface="Avenir" panose="02000503020000020003" pitchFamily="2" charset="0"/>
                <a:cs typeface="Futura Medium" panose="020B0602020204020303"/>
              </a:rPr>
              <a:t>set</a:t>
            </a:r>
            <a:r>
              <a:rPr lang="en-US" sz="2800" dirty="0">
                <a:latin typeface="Avenir" panose="02000503020000020003" pitchFamily="2" charset="0"/>
                <a:cs typeface="Futura Medium" panose="020B0602020204020303"/>
              </a:rPr>
              <a:t>(), </a:t>
            </a:r>
            <a:r>
              <a:rPr lang="en-US" sz="2800" dirty="0">
                <a:solidFill>
                  <a:srgbClr val="5EBB78"/>
                </a:solidFill>
                <a:latin typeface="Avenir" panose="02000503020000020003" pitchFamily="2" charset="0"/>
                <a:cs typeface="Futura Medium" panose="020B0602020204020303"/>
              </a:rPr>
              <a:t>list</a:t>
            </a:r>
            <a:r>
              <a:rPr lang="en-US" sz="2800" dirty="0">
                <a:latin typeface="Avenir" panose="02000503020000020003" pitchFamily="2" charset="0"/>
                <a:cs typeface="Futura Medium" panose="020B0602020204020303"/>
              </a:rPr>
              <a:t>(), </a:t>
            </a:r>
            <a:r>
              <a:rPr lang="en-US" sz="2800" dirty="0">
                <a:solidFill>
                  <a:srgbClr val="5EBB78"/>
                </a:solidFill>
                <a:latin typeface="Avenir" panose="02000503020000020003" pitchFamily="2" charset="0"/>
                <a:cs typeface="Futura Medium" panose="020B0602020204020303"/>
              </a:rPr>
              <a:t>range</a:t>
            </a:r>
            <a:r>
              <a:rPr lang="en-US" sz="2800" dirty="0">
                <a:latin typeface="Avenir" panose="02000503020000020003" pitchFamily="2" charset="0"/>
                <a:cs typeface="Futura Medium" panose="020B0602020204020303"/>
              </a:rPr>
              <a:t>(), many more – these are "</a:t>
            </a:r>
            <a:r>
              <a:rPr lang="en-US" sz="2800" dirty="0">
                <a:solidFill>
                  <a:srgbClr val="5EBB78"/>
                </a:solidFill>
                <a:latin typeface="Avenir" panose="02000503020000020003" pitchFamily="2" charset="0"/>
                <a:cs typeface="Futura Medium" panose="020B0602020204020303"/>
              </a:rPr>
              <a:t>built-in functions</a:t>
            </a:r>
            <a:r>
              <a:rPr lang="en-US" sz="2800" dirty="0">
                <a:latin typeface="Avenir" panose="02000503020000020003" pitchFamily="2" charset="0"/>
                <a:cs typeface="Futura Medium" panose="020B0602020204020303"/>
              </a:rPr>
              <a:t>"</a:t>
            </a:r>
          </a:p>
          <a:p>
            <a:pPr lvl="1"/>
            <a:r>
              <a:rPr lang="en-US" sz="2800" dirty="0">
                <a:latin typeface="Avenir" panose="02000503020000020003" pitchFamily="2" charset="0"/>
                <a:cs typeface="Futura Medium" panose="020B0602020204020303"/>
              </a:rPr>
              <a:t>Functions we write ourselves are "</a:t>
            </a:r>
            <a:r>
              <a:rPr lang="en-US" sz="2800" dirty="0">
                <a:solidFill>
                  <a:srgbClr val="5EBB78"/>
                </a:solidFill>
                <a:latin typeface="Avenir" panose="02000503020000020003" pitchFamily="2" charset="0"/>
                <a:cs typeface="Futura Medium" panose="020B0602020204020303"/>
              </a:rPr>
              <a:t>user-defined</a:t>
            </a:r>
            <a:r>
              <a:rPr lang="en-US" sz="2800" dirty="0">
                <a:latin typeface="Avenir" panose="02000503020000020003" pitchFamily="2" charset="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15" name="Picture 14" descr="A picture containing dark, gauge&#10;&#10;Description automatically generated">
            <a:extLst>
              <a:ext uri="{FF2B5EF4-FFF2-40B4-BE49-F238E27FC236}">
                <a16:creationId xmlns:a16="http://schemas.microsoft.com/office/drawing/2014/main" id="{C2690AFE-6FD7-643A-6EDE-1B57C956A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8C5FE6-2435-5793-70E6-C76888EE0554}"/>
              </a:ext>
            </a:extLst>
          </p:cNvPr>
          <p:cNvSpPr txBox="1"/>
          <p:nvPr/>
        </p:nvSpPr>
        <p:spPr>
          <a:xfrm>
            <a:off x="0" y="578094"/>
            <a:ext cx="12192000" cy="646331"/>
          </a:xfrm>
          <a:prstGeom prst="rect">
            <a:avLst/>
          </a:prstGeom>
          <a:noFill/>
        </p:spPr>
        <p:txBody>
          <a:bodyPr wrap="square">
            <a:spAutoFit/>
          </a:bodyPr>
          <a:lstStyle/>
          <a:p>
            <a:pPr algn="ctr"/>
            <a:r>
              <a:rPr lang="en-US" sz="3600" b="1" dirty="0">
                <a:solidFill>
                  <a:srgbClr val="30335D"/>
                </a:solidFill>
                <a:latin typeface="Avenir Heavy" panose="02000503020000020003" pitchFamily="2" charset="0"/>
                <a:cs typeface="Arial" panose="020B0604020202020204" pitchFamily="34" charset="0"/>
              </a:rPr>
              <a:t>Why use Functions?</a:t>
            </a:r>
            <a:endParaRPr lang="en-US" sz="3600" b="1" dirty="0">
              <a:solidFill>
                <a:srgbClr val="30335D"/>
              </a:solidFill>
              <a:latin typeface="Avenir Heavy" panose="02000503020000020003" pitchFamily="2" charset="0"/>
            </a:endParaRPr>
          </a:p>
        </p:txBody>
      </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grpSp>
        <p:nvGrpSpPr>
          <p:cNvPr id="2" name="Group 1">
            <a:extLst>
              <a:ext uri="{FF2B5EF4-FFF2-40B4-BE49-F238E27FC236}">
                <a16:creationId xmlns:a16="http://schemas.microsoft.com/office/drawing/2014/main" id="{6C5D0102-34E4-40E9-EE83-8E7179C932E2}"/>
              </a:ext>
            </a:extLst>
          </p:cNvPr>
          <p:cNvGrpSpPr/>
          <p:nvPr/>
        </p:nvGrpSpPr>
        <p:grpSpPr>
          <a:xfrm>
            <a:off x="3498831" y="2743452"/>
            <a:ext cx="5058572" cy="2059386"/>
            <a:chOff x="3498831" y="2743452"/>
            <a:chExt cx="5058572" cy="2059386"/>
          </a:xfrm>
        </p:grpSpPr>
        <p:cxnSp>
          <p:nvCxnSpPr>
            <p:cNvPr id="3" name="Straight Connector 2">
              <a:extLst>
                <a:ext uri="{FF2B5EF4-FFF2-40B4-BE49-F238E27FC236}">
                  <a16:creationId xmlns:a16="http://schemas.microsoft.com/office/drawing/2014/main" id="{EADFB7D8-755D-32DF-799A-CBBEA64D5E2A}"/>
                </a:ext>
              </a:extLst>
            </p:cNvPr>
            <p:cNvCxnSpPr>
              <a:cxnSpLocks/>
            </p:cNvCxnSpPr>
            <p:nvPr/>
          </p:nvCxnSpPr>
          <p:spPr>
            <a:xfrm>
              <a:off x="4444619" y="4242373"/>
              <a:ext cx="0" cy="26222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FEA13FF-09C1-B530-A740-EFF84CDD320A}"/>
                </a:ext>
              </a:extLst>
            </p:cNvPr>
            <p:cNvCxnSpPr>
              <a:cxnSpLocks/>
            </p:cNvCxnSpPr>
            <p:nvPr/>
          </p:nvCxnSpPr>
          <p:spPr>
            <a:xfrm>
              <a:off x="8554527" y="4242373"/>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0D5735-EC15-9F98-BE5D-BBECABA9E89C}"/>
                </a:ext>
              </a:extLst>
            </p:cNvPr>
            <p:cNvCxnSpPr>
              <a:cxnSpLocks/>
            </p:cNvCxnSpPr>
            <p:nvPr/>
          </p:nvCxnSpPr>
          <p:spPr>
            <a:xfrm>
              <a:off x="6487064" y="2743452"/>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sp>
          <p:nvSpPr>
            <p:cNvPr id="8" name="Left Bracket 7">
              <a:extLst>
                <a:ext uri="{FF2B5EF4-FFF2-40B4-BE49-F238E27FC236}">
                  <a16:creationId xmlns:a16="http://schemas.microsoft.com/office/drawing/2014/main" id="{0DD81E97-7710-8C8F-D943-44CF1829AB35}"/>
                </a:ext>
              </a:extLst>
            </p:cNvPr>
            <p:cNvSpPr/>
            <p:nvPr/>
          </p:nvSpPr>
          <p:spPr>
            <a:xfrm rot="5400000">
              <a:off x="6402897" y="1053406"/>
              <a:ext cx="219233" cy="4089778"/>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sp>
          <p:nvSpPr>
            <p:cNvPr id="25" name="Left Bracket 24">
              <a:extLst>
                <a:ext uri="{FF2B5EF4-FFF2-40B4-BE49-F238E27FC236}">
                  <a16:creationId xmlns:a16="http://schemas.microsoft.com/office/drawing/2014/main" id="{C9D5DF46-BEB2-F226-C8C2-DB5F074C8D08}"/>
                </a:ext>
              </a:extLst>
            </p:cNvPr>
            <p:cNvSpPr/>
            <p:nvPr/>
          </p:nvSpPr>
          <p:spPr>
            <a:xfrm rot="5400000">
              <a:off x="4374372" y="3636874"/>
              <a:ext cx="219233" cy="1970316"/>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grpSp>
      <p:sp>
        <p:nvSpPr>
          <p:cNvPr id="27" name="Rounded Rectangle 26">
            <a:extLst>
              <a:ext uri="{FF2B5EF4-FFF2-40B4-BE49-F238E27FC236}">
                <a16:creationId xmlns:a16="http://schemas.microsoft.com/office/drawing/2014/main" id="{0B65DC04-2643-90F3-2806-F131EE092525}"/>
              </a:ext>
            </a:extLst>
          </p:cNvPr>
          <p:cNvSpPr/>
          <p:nvPr/>
        </p:nvSpPr>
        <p:spPr>
          <a:xfrm>
            <a:off x="5615170" y="1600153"/>
            <a:ext cx="1769477" cy="1143299"/>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AB763AB-EB4B-5F4E-3B8B-038574D96E67}"/>
              </a:ext>
            </a:extLst>
          </p:cNvPr>
          <p:cNvGrpSpPr/>
          <p:nvPr/>
        </p:nvGrpSpPr>
        <p:grpSpPr>
          <a:xfrm>
            <a:off x="2646022" y="3187817"/>
            <a:ext cx="6837019" cy="2725199"/>
            <a:chOff x="2646022" y="3187817"/>
            <a:chExt cx="6837019" cy="2725199"/>
          </a:xfrm>
          <a:solidFill>
            <a:srgbClr val="D6EDCF"/>
          </a:solidFill>
        </p:grpSpPr>
        <p:sp>
          <p:nvSpPr>
            <p:cNvPr id="33" name="Rounded Rectangle 32">
              <a:extLst>
                <a:ext uri="{FF2B5EF4-FFF2-40B4-BE49-F238E27FC236}">
                  <a16:creationId xmlns:a16="http://schemas.microsoft.com/office/drawing/2014/main" id="{60048279-AC2C-7C94-0692-5CE2C803BF02}"/>
                </a:ext>
              </a:extLst>
            </p:cNvPr>
            <p:cNvSpPr/>
            <p:nvPr/>
          </p:nvSpPr>
          <p:spPr>
            <a:xfrm>
              <a:off x="4613990" y="474062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16F4C18A-EBBF-71DE-F9F8-3D6E91AC6159}"/>
                </a:ext>
              </a:extLst>
            </p:cNvPr>
            <p:cNvSpPr/>
            <p:nvPr/>
          </p:nvSpPr>
          <p:spPr>
            <a:xfrm>
              <a:off x="7713564" y="31878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E8BC468-DB78-A850-CB8B-5375E89B3AF2}"/>
                </a:ext>
              </a:extLst>
            </p:cNvPr>
            <p:cNvSpPr/>
            <p:nvPr/>
          </p:nvSpPr>
          <p:spPr>
            <a:xfrm>
              <a:off x="2646022" y="4717138"/>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7301E0CE-FDC3-329E-2C28-65B5F275A05F}"/>
                </a:ext>
              </a:extLst>
            </p:cNvPr>
            <p:cNvSpPr/>
            <p:nvPr/>
          </p:nvSpPr>
          <p:spPr>
            <a:xfrm>
              <a:off x="5615170" y="3190079"/>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1A070BC-079B-50C1-70C7-B3542E1CF611}"/>
                </a:ext>
              </a:extLst>
            </p:cNvPr>
            <p:cNvSpPr/>
            <p:nvPr/>
          </p:nvSpPr>
          <p:spPr>
            <a:xfrm>
              <a:off x="7693790" y="47697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53EEEF5-56B0-5136-B470-CCFBFFE52735}"/>
                </a:ext>
              </a:extLst>
            </p:cNvPr>
            <p:cNvSpPr/>
            <p:nvPr/>
          </p:nvSpPr>
          <p:spPr>
            <a:xfrm>
              <a:off x="3555598" y="320134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C7379117-A2ED-9EF7-264B-1BC691A910A0}"/>
              </a:ext>
            </a:extLst>
          </p:cNvPr>
          <p:cNvSpPr txBox="1"/>
          <p:nvPr/>
        </p:nvSpPr>
        <p:spPr>
          <a:xfrm>
            <a:off x="5615146" y="1987136"/>
            <a:ext cx="1769477" cy="400110"/>
          </a:xfrm>
          <a:prstGeom prst="rect">
            <a:avLst/>
          </a:prstGeom>
          <a:noFill/>
          <a:ln>
            <a:noFill/>
          </a:ln>
        </p:spPr>
        <p:txBody>
          <a:bodyPr wrap="square" rtlCol="0">
            <a:spAutoFit/>
          </a:bodyPr>
          <a:lstStyle/>
          <a:p>
            <a:pPr algn="ctr"/>
            <a:r>
              <a:rPr lang="en-US" sz="2000" dirty="0"/>
              <a:t>Main Program</a:t>
            </a:r>
          </a:p>
        </p:txBody>
      </p:sp>
      <p:sp>
        <p:nvSpPr>
          <p:cNvPr id="40" name="TextBox 39">
            <a:extLst>
              <a:ext uri="{FF2B5EF4-FFF2-40B4-BE49-F238E27FC236}">
                <a16:creationId xmlns:a16="http://schemas.microsoft.com/office/drawing/2014/main" id="{02B53A79-839E-FDC8-E828-91E9295A075E}"/>
              </a:ext>
            </a:extLst>
          </p:cNvPr>
          <p:cNvSpPr txBox="1"/>
          <p:nvPr/>
        </p:nvSpPr>
        <p:spPr>
          <a:xfrm>
            <a:off x="3555587" y="3618990"/>
            <a:ext cx="1769480" cy="400110"/>
          </a:xfrm>
          <a:prstGeom prst="rect">
            <a:avLst/>
          </a:prstGeom>
          <a:noFill/>
          <a:ln>
            <a:noFill/>
          </a:ln>
        </p:spPr>
        <p:txBody>
          <a:bodyPr wrap="square" rtlCol="0">
            <a:spAutoFit/>
          </a:bodyPr>
          <a:lstStyle/>
          <a:p>
            <a:pPr algn="ctr"/>
            <a:r>
              <a:rPr lang="en-US" sz="2000" dirty="0"/>
              <a:t>Module-M1</a:t>
            </a:r>
          </a:p>
        </p:txBody>
      </p:sp>
      <p:sp>
        <p:nvSpPr>
          <p:cNvPr id="41" name="TextBox 40">
            <a:extLst>
              <a:ext uri="{FF2B5EF4-FFF2-40B4-BE49-F238E27FC236}">
                <a16:creationId xmlns:a16="http://schemas.microsoft.com/office/drawing/2014/main" id="{2AC5544C-F5B8-EC08-5213-C60144F63693}"/>
              </a:ext>
            </a:extLst>
          </p:cNvPr>
          <p:cNvSpPr txBox="1"/>
          <p:nvPr/>
        </p:nvSpPr>
        <p:spPr>
          <a:xfrm>
            <a:off x="5615168" y="3618990"/>
            <a:ext cx="1769467" cy="400110"/>
          </a:xfrm>
          <a:prstGeom prst="rect">
            <a:avLst/>
          </a:prstGeom>
          <a:noFill/>
          <a:ln>
            <a:noFill/>
          </a:ln>
        </p:spPr>
        <p:txBody>
          <a:bodyPr wrap="square" rtlCol="0">
            <a:spAutoFit/>
          </a:bodyPr>
          <a:lstStyle/>
          <a:p>
            <a:pPr algn="ctr"/>
            <a:r>
              <a:rPr lang="en-US" sz="2000" dirty="0"/>
              <a:t>Module-M2</a:t>
            </a:r>
          </a:p>
        </p:txBody>
      </p:sp>
      <p:sp>
        <p:nvSpPr>
          <p:cNvPr id="42" name="TextBox 41">
            <a:extLst>
              <a:ext uri="{FF2B5EF4-FFF2-40B4-BE49-F238E27FC236}">
                <a16:creationId xmlns:a16="http://schemas.microsoft.com/office/drawing/2014/main" id="{1C825DA9-0650-B94C-344D-141CD369F190}"/>
              </a:ext>
            </a:extLst>
          </p:cNvPr>
          <p:cNvSpPr txBox="1"/>
          <p:nvPr/>
        </p:nvSpPr>
        <p:spPr>
          <a:xfrm>
            <a:off x="7713564" y="3618990"/>
            <a:ext cx="1749696" cy="400110"/>
          </a:xfrm>
          <a:prstGeom prst="rect">
            <a:avLst/>
          </a:prstGeom>
          <a:noFill/>
          <a:ln>
            <a:noFill/>
          </a:ln>
        </p:spPr>
        <p:txBody>
          <a:bodyPr wrap="square" rtlCol="0">
            <a:spAutoFit/>
          </a:bodyPr>
          <a:lstStyle/>
          <a:p>
            <a:pPr algn="ctr"/>
            <a:r>
              <a:rPr lang="en-US" sz="2000" dirty="0"/>
              <a:t>Module-M3</a:t>
            </a:r>
          </a:p>
        </p:txBody>
      </p:sp>
      <p:sp>
        <p:nvSpPr>
          <p:cNvPr id="43" name="TextBox 42">
            <a:extLst>
              <a:ext uri="{FF2B5EF4-FFF2-40B4-BE49-F238E27FC236}">
                <a16:creationId xmlns:a16="http://schemas.microsoft.com/office/drawing/2014/main" id="{7AF78C24-5923-9756-8310-C71A719A6546}"/>
              </a:ext>
            </a:extLst>
          </p:cNvPr>
          <p:cNvSpPr txBox="1"/>
          <p:nvPr/>
        </p:nvSpPr>
        <p:spPr>
          <a:xfrm>
            <a:off x="7713565" y="5153335"/>
            <a:ext cx="1749692" cy="400110"/>
          </a:xfrm>
          <a:prstGeom prst="rect">
            <a:avLst/>
          </a:prstGeom>
          <a:noFill/>
          <a:ln>
            <a:noFill/>
          </a:ln>
        </p:spPr>
        <p:txBody>
          <a:bodyPr wrap="square" rtlCol="0">
            <a:spAutoFit/>
          </a:bodyPr>
          <a:lstStyle/>
          <a:p>
            <a:pPr algn="ctr"/>
            <a:r>
              <a:rPr lang="en-US" sz="2000" dirty="0"/>
              <a:t>Module-M6</a:t>
            </a:r>
          </a:p>
        </p:txBody>
      </p:sp>
      <p:sp>
        <p:nvSpPr>
          <p:cNvPr id="44" name="TextBox 43">
            <a:extLst>
              <a:ext uri="{FF2B5EF4-FFF2-40B4-BE49-F238E27FC236}">
                <a16:creationId xmlns:a16="http://schemas.microsoft.com/office/drawing/2014/main" id="{302CED13-B9CD-B5B9-F48D-A93818EB120D}"/>
              </a:ext>
            </a:extLst>
          </p:cNvPr>
          <p:cNvSpPr txBox="1"/>
          <p:nvPr/>
        </p:nvSpPr>
        <p:spPr>
          <a:xfrm>
            <a:off x="4613980" y="5129585"/>
            <a:ext cx="1769477" cy="400110"/>
          </a:xfrm>
          <a:prstGeom prst="rect">
            <a:avLst/>
          </a:prstGeom>
          <a:noFill/>
          <a:ln>
            <a:noFill/>
          </a:ln>
        </p:spPr>
        <p:txBody>
          <a:bodyPr wrap="square" rtlCol="0">
            <a:spAutoFit/>
          </a:bodyPr>
          <a:lstStyle/>
          <a:p>
            <a:pPr algn="ctr"/>
            <a:r>
              <a:rPr lang="en-US" sz="2000" dirty="0"/>
              <a:t>Module-M5</a:t>
            </a:r>
          </a:p>
        </p:txBody>
      </p:sp>
      <p:sp>
        <p:nvSpPr>
          <p:cNvPr id="45" name="TextBox 44">
            <a:extLst>
              <a:ext uri="{FF2B5EF4-FFF2-40B4-BE49-F238E27FC236}">
                <a16:creationId xmlns:a16="http://schemas.microsoft.com/office/drawing/2014/main" id="{71348A11-4A85-8A69-C385-9EC3A6AFD153}"/>
              </a:ext>
            </a:extLst>
          </p:cNvPr>
          <p:cNvSpPr txBox="1"/>
          <p:nvPr/>
        </p:nvSpPr>
        <p:spPr>
          <a:xfrm>
            <a:off x="2646022" y="5129585"/>
            <a:ext cx="1769477" cy="400110"/>
          </a:xfrm>
          <a:prstGeom prst="rect">
            <a:avLst/>
          </a:prstGeom>
          <a:noFill/>
          <a:ln>
            <a:noFill/>
          </a:ln>
        </p:spPr>
        <p:txBody>
          <a:bodyPr wrap="square" rtlCol="0">
            <a:spAutoFit/>
          </a:bodyPr>
          <a:lstStyle/>
          <a:p>
            <a:pPr algn="ctr"/>
            <a:r>
              <a:rPr lang="en-US" sz="2000" dirty="0"/>
              <a:t>Module-M4</a:t>
            </a:r>
          </a:p>
        </p:txBody>
      </p:sp>
      <p:pic>
        <p:nvPicPr>
          <p:cNvPr id="26" name="Picture 25" descr="A picture containing dark, gauge&#10;&#10;Description automatically generated">
            <a:extLst>
              <a:ext uri="{FF2B5EF4-FFF2-40B4-BE49-F238E27FC236}">
                <a16:creationId xmlns:a16="http://schemas.microsoft.com/office/drawing/2014/main" id="{EB5C53BF-7E87-C5B9-B272-8C33ADC39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77E605A-7720-49C5-A32C-BE23908AA888}"/>
              </a:ext>
            </a:extLst>
          </p:cNvPr>
          <p:cNvSpPr txBox="1">
            <a:spLocks/>
          </p:cNvSpPr>
          <p:nvPr/>
        </p:nvSpPr>
        <p:spPr>
          <a:xfrm>
            <a:off x="0" y="1512379"/>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a:p>
            <a:pPr algn="ctr"/>
            <a:r>
              <a:rPr lang="en-US" dirty="0">
                <a:solidFill>
                  <a:srgbClr val="30335D"/>
                </a:solidFill>
                <a:latin typeface="Consolas" panose="020B0609020204030204" pitchFamily="49" charset="0"/>
                <a:cs typeface="Consolas" panose="020B0609020204030204" pitchFamily="49" charset="0"/>
              </a:rPr>
              <a:t>Thou shalt not repeat thyself</a:t>
            </a:r>
          </a:p>
        </p:txBody>
      </p:sp>
      <p:pic>
        <p:nvPicPr>
          <p:cNvPr id="4" name="Picture 3" descr="A picture containing dark, gauge&#10;&#10;Description automatically generated">
            <a:extLst>
              <a:ext uri="{FF2B5EF4-FFF2-40B4-BE49-F238E27FC236}">
                <a16:creationId xmlns:a16="http://schemas.microsoft.com/office/drawing/2014/main" id="{0D03915A-8C1E-F637-B8F5-8AECBE10B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671C0-97F2-2ED9-4F40-68AE62442CC8}"/>
              </a:ext>
            </a:extLst>
          </p:cNvPr>
          <p:cNvSpPr txBox="1"/>
          <p:nvPr/>
        </p:nvSpPr>
        <p:spPr>
          <a:xfrm>
            <a:off x="3454855" y="3455370"/>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a:t>
            </a:r>
            <a:r>
              <a:rPr lang="en-US" sz="2800" dirty="0">
                <a:latin typeface="Consolas" panose="020B0609020204030204" pitchFamily="49" charset="0"/>
              </a:rPr>
              <a:t>)</a:t>
            </a:r>
          </a:p>
        </p:txBody>
      </p:sp>
      <p:sp>
        <p:nvSpPr>
          <p:cNvPr id="4" name="TextBox 3">
            <a:extLst>
              <a:ext uri="{FF2B5EF4-FFF2-40B4-BE49-F238E27FC236}">
                <a16:creationId xmlns:a16="http://schemas.microsoft.com/office/drawing/2014/main" id="{CBE84ED4-056A-9FA2-F61C-74E7A994D55B}"/>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Syntax for Creating a Function</a:t>
            </a:r>
            <a:endParaRPr lang="en-US" sz="3600" b="1" dirty="0">
              <a:solidFill>
                <a:schemeClr val="bg2">
                  <a:lumMod val="25000"/>
                </a:schemeClr>
              </a:solidFill>
              <a:latin typeface="Avenir Heavy" panose="02000503020000020003" pitchFamily="2" charset="0"/>
            </a:endParaRPr>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1857064"/>
            <a:ext cx="6098720" cy="1384995"/>
          </a:xfrm>
          <a:prstGeom prst="rect">
            <a:avLst/>
          </a:prstGeom>
          <a:noFill/>
        </p:spPr>
        <p:txBody>
          <a:bodyPr wrap="square">
            <a:spAutoFit/>
          </a:bodyPr>
          <a:lstStyle/>
          <a:p>
            <a:pPr marL="0" indent="0">
              <a:buNone/>
            </a:pPr>
            <a:r>
              <a:rPr lang="en-US" sz="2800" dirty="0">
                <a:solidFill>
                  <a:schemeClr val="tx1">
                    <a:lumMod val="65000"/>
                    <a:lumOff val="35000"/>
                  </a:schemeClr>
                </a:solidFill>
                <a:latin typeface="Consolas" panose="020B0609020204030204" pitchFamily="49" charset="0"/>
              </a:rPr>
              <a:t>def &lt;name&gt;():</a:t>
            </a:r>
          </a:p>
          <a:p>
            <a:pPr marL="0" indent="0">
              <a:buNone/>
            </a:pPr>
            <a:r>
              <a:rPr lang="en-US" sz="2800" dirty="0">
                <a:solidFill>
                  <a:schemeClr val="tx1">
                    <a:lumMod val="65000"/>
                    <a:lumOff val="35000"/>
                  </a:schemeClr>
                </a:solidFill>
                <a:latin typeface="Consolas" panose="020B0609020204030204" pitchFamily="49" charset="0"/>
              </a:rPr>
              <a:t>	&lt;statements&gt;</a:t>
            </a:r>
          </a:p>
          <a:p>
            <a:pPr marL="0" indent="0">
              <a:buNone/>
            </a:pPr>
            <a:r>
              <a:rPr lang="en-US" sz="2800" dirty="0">
                <a:solidFill>
                  <a:schemeClr val="tx1">
                    <a:lumMod val="65000"/>
                    <a:lumOff val="35000"/>
                  </a:schemeClr>
                </a:solidFill>
                <a:latin typeface="Consolas" panose="020B0609020204030204" pitchFamily="49" charset="0"/>
              </a:rPr>
              <a:t>	return &lt;values&gt;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8" name="Picture 7" descr="A picture containing dark, gauge&#10;&#10;Description automatically generated">
            <a:extLst>
              <a:ext uri="{FF2B5EF4-FFF2-40B4-BE49-F238E27FC236}">
                <a16:creationId xmlns:a16="http://schemas.microsoft.com/office/drawing/2014/main" id="{C4D04E40-614D-E29F-B261-C4F52DA81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B623C-CFB7-A64E-0392-2A4FE3CB9763}"/>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Syntax for Calling a Function</a:t>
            </a:r>
            <a:endParaRPr lang="en-US" sz="3600" b="1" dirty="0">
              <a:solidFill>
                <a:schemeClr val="bg2">
                  <a:lumMod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dirty="0">
                <a:solidFill>
                  <a:schemeClr val="tx1">
                    <a:lumMod val="65000"/>
                    <a:lumOff val="35000"/>
                  </a:schemeClr>
                </a:solidFill>
                <a:latin typeface="Consolas" panose="020B0609020204030204" pitchFamily="49" charset="0"/>
              </a:rPr>
              <a:t>&lt;</a:t>
            </a:r>
            <a:r>
              <a:rPr lang="en-US" sz="2800" dirty="0" err="1">
                <a:solidFill>
                  <a:schemeClr val="tx1">
                    <a:lumMod val="65000"/>
                    <a:lumOff val="35000"/>
                  </a:schemeClr>
                </a:solidFill>
                <a:latin typeface="Consolas" panose="020B0609020204030204" pitchFamily="49" charset="0"/>
              </a:rPr>
              <a:t>function_name</a:t>
            </a:r>
            <a:r>
              <a:rPr lang="en-US" sz="2800" dirty="0">
                <a:solidFill>
                  <a:schemeClr val="tx1">
                    <a:lumMod val="65000"/>
                    <a:lumOff val="35000"/>
                  </a:schemeClr>
                </a:solidFill>
                <a:latin typeface="Consolas" panose="020B0609020204030204" pitchFamily="49" charset="0"/>
              </a:rPr>
              <a:t>&gt;()</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C00000"/>
                </a:solidFill>
                <a:latin typeface="Consolas" panose="020B0609020204030204" pitchFamily="49" charset="0"/>
              </a:rPr>
              <a:t>'Hello!'</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latin typeface="Consolas" panose="020B0609020204030204" pitchFamily="49" charset="0"/>
              </a:rPr>
              <a:t>Hello!</a:t>
            </a:r>
          </a:p>
        </p:txBody>
      </p:sp>
      <p:pic>
        <p:nvPicPr>
          <p:cNvPr id="8" name="Picture 7" descr="A picture containing dark, gauge&#10;&#10;Description automatically generated">
            <a:extLst>
              <a:ext uri="{FF2B5EF4-FFF2-40B4-BE49-F238E27FC236}">
                <a16:creationId xmlns:a16="http://schemas.microsoft.com/office/drawing/2014/main" id="{263179B5-46D4-0574-14B4-A46FB1D22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23DC7-04C3-9F1C-DA39-41C2EC9D7AE5}"/>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Function Parameters and Arguments</a:t>
            </a:r>
            <a:endParaRPr lang="en-US" sz="3600" b="1" dirty="0">
              <a:solidFill>
                <a:schemeClr val="bg2">
                  <a:lumMod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dirty="0">
                <a:solidFill>
                  <a:schemeClr val="tx1">
                    <a:lumMod val="65000"/>
                    <a:lumOff val="35000"/>
                  </a:schemeClr>
                </a:solidFill>
                <a:latin typeface="Consolas" panose="020B0609020204030204" pitchFamily="49" charset="0"/>
              </a:rPr>
              <a:t>def &lt;function_name&gt;(param1, param2,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6" name="Picture 5" descr="A picture containing dark, gauge&#10;&#10;Description automatically generated">
            <a:extLst>
              <a:ext uri="{FF2B5EF4-FFF2-40B4-BE49-F238E27FC236}">
                <a16:creationId xmlns:a16="http://schemas.microsoft.com/office/drawing/2014/main" id="{030A29F4-F5A6-1CDE-0E71-FA5B09737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67234"/>
            <a:ext cx="800100" cy="812800"/>
          </a:xfrm>
          <a:prstGeom prst="rect">
            <a:avLst/>
          </a:prstGeom>
        </p:spPr>
      </p:pic>
    </p:spTree>
    <p:extLst>
      <p:ext uri="{BB962C8B-B14F-4D97-AF65-F5344CB8AC3E}">
        <p14:creationId xmlns:p14="http://schemas.microsoft.com/office/powerpoint/2010/main" val="174393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AAF2D-A6F8-7511-A919-9619DAE82C67}"/>
              </a:ext>
            </a:extLst>
          </p:cNvPr>
          <p:cNvSpPr txBox="1"/>
          <p:nvPr/>
        </p:nvSpPr>
        <p:spPr>
          <a:xfrm>
            <a:off x="0" y="578094"/>
            <a:ext cx="12192000" cy="646331"/>
          </a:xfrm>
          <a:prstGeom prst="rect">
            <a:avLst/>
          </a:prstGeom>
          <a:noFill/>
        </p:spPr>
        <p:txBody>
          <a:bodyPr wrap="square">
            <a:spAutoFit/>
          </a:bodyPr>
          <a:lstStyle/>
          <a:p>
            <a:pPr algn="ctr"/>
            <a:r>
              <a:rPr lang="en-US" sz="3600" b="1" dirty="0">
                <a:solidFill>
                  <a:schemeClr val="bg2">
                    <a:lumMod val="25000"/>
                  </a:schemeClr>
                </a:solidFill>
                <a:latin typeface="Avenir Heavy" panose="02000503020000020003" pitchFamily="2" charset="0"/>
                <a:cs typeface="Arial" panose="020B0604020202020204" pitchFamily="34" charset="0"/>
              </a:rPr>
              <a:t>Parameters vs Arguments</a:t>
            </a:r>
            <a:endParaRPr lang="en-US" sz="3600" b="1" dirty="0">
              <a:solidFill>
                <a:schemeClr val="bg2">
                  <a:lumMod val="25000"/>
                </a:schemeClr>
              </a:solidFill>
              <a:latin typeface="Avenir Heavy" panose="02000503020000020003" pitchFamily="2" charset="0"/>
            </a:endParaRPr>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707085"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(name):</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 {}!'</a:t>
            </a:r>
            <a:r>
              <a:rPr lang="en-US" sz="2800" dirty="0">
                <a:latin typeface="Consolas" panose="020B0609020204030204" pitchFamily="49" charset="0"/>
              </a:rPr>
              <a:t>.</a:t>
            </a:r>
            <a:r>
              <a:rPr lang="en-US" sz="2800" dirty="0">
                <a:solidFill>
                  <a:srgbClr val="4D5EB6"/>
                </a:solidFill>
                <a:latin typeface="Consolas" panose="020B0609020204030204" pitchFamily="49" charset="0"/>
              </a:rPr>
              <a:t>format</a:t>
            </a:r>
            <a:r>
              <a:rPr lang="en-US" sz="2800" dirty="0">
                <a:latin typeface="Consolas" panose="020B0609020204030204" pitchFamily="49" charset="0"/>
              </a:rPr>
              <a:t>(name))</a:t>
            </a:r>
          </a:p>
          <a:p>
            <a:endParaRPr lang="en-US" sz="2800" dirty="0">
              <a:latin typeface="Consolas" panose="020B0609020204030204" pitchFamily="49" charset="0"/>
            </a:endParaRPr>
          </a:p>
          <a:p>
            <a:r>
              <a:rPr lang="en-US" sz="2800" dirty="0">
                <a:latin typeface="Consolas" panose="020B0609020204030204" pitchFamily="49" charset="0"/>
              </a:rPr>
              <a:t>myName </a:t>
            </a:r>
            <a:r>
              <a:rPr lang="en-US" sz="2800" dirty="0">
                <a:solidFill>
                  <a:srgbClr val="BD62FF"/>
                </a:solidFill>
                <a:latin typeface="Consolas" panose="020B0609020204030204" pitchFamily="49" charset="0"/>
              </a:rPr>
              <a:t>=</a:t>
            </a:r>
            <a:r>
              <a:rPr lang="en-US" sz="2800" dirty="0">
                <a:latin typeface="Consolas" panose="020B0609020204030204" pitchFamily="49" charset="0"/>
              </a:rPr>
              <a:t> </a:t>
            </a:r>
            <a:r>
              <a:rPr lang="en-US" sz="2800" dirty="0">
                <a:solidFill>
                  <a:srgbClr val="007C00"/>
                </a:solidFill>
                <a:latin typeface="Consolas" panose="020B0609020204030204" pitchFamily="49" charset="0"/>
              </a:rPr>
              <a:t>input</a:t>
            </a:r>
            <a:r>
              <a:rPr lang="en-US" sz="2800" dirty="0">
                <a:latin typeface="Consolas" panose="020B0609020204030204" pitchFamily="49" charset="0"/>
              </a:rPr>
              <a:t>(</a:t>
            </a:r>
            <a:r>
              <a:rPr lang="en-US" sz="2800" dirty="0">
                <a:solidFill>
                  <a:srgbClr val="BA2020"/>
                </a:solidFill>
                <a:latin typeface="Consolas" panose="020B0609020204030204" pitchFamily="49" charset="0"/>
              </a:rPr>
              <a:t>'Name? '</a:t>
            </a:r>
            <a:r>
              <a:rPr lang="en-US" sz="2800" dirty="0">
                <a:latin typeface="Consolas" panose="020B0609020204030204" pitchFamily="49" charset="0"/>
              </a:rPr>
              <a:t>)</a:t>
            </a:r>
          </a:p>
          <a:p>
            <a:r>
              <a:rPr lang="en-US" sz="2800" dirty="0">
                <a:latin typeface="Consolas" panose="020B0609020204030204" pitchFamily="49" charset="0"/>
              </a:rPr>
              <a:t>hello(myName)</a:t>
            </a:r>
          </a:p>
        </p:txBody>
      </p:sp>
      <p:sp>
        <p:nvSpPr>
          <p:cNvPr id="6" name="TextBox 5">
            <a:extLst>
              <a:ext uri="{FF2B5EF4-FFF2-40B4-BE49-F238E27FC236}">
                <a16:creationId xmlns:a16="http://schemas.microsoft.com/office/drawing/2014/main" id="{236135A0-412A-86C5-8E70-A3DFFD7CFCD5}"/>
              </a:ext>
            </a:extLst>
          </p:cNvPr>
          <p:cNvSpPr txBox="1"/>
          <p:nvPr/>
        </p:nvSpPr>
        <p:spPr>
          <a:xfrm>
            <a:off x="4622292" y="1757133"/>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Parameter</a:t>
            </a:r>
            <a:endParaRPr lang="en-US" sz="2000" dirty="0">
              <a:latin typeface="Avenir Light" panose="020B0402020203020204" pitchFamily="34" charset="77"/>
            </a:endParaRPr>
          </a:p>
        </p:txBody>
      </p:sp>
      <p:sp>
        <p:nvSpPr>
          <p:cNvPr id="8" name="TextBox 7">
            <a:extLst>
              <a:ext uri="{FF2B5EF4-FFF2-40B4-BE49-F238E27FC236}">
                <a16:creationId xmlns:a16="http://schemas.microsoft.com/office/drawing/2014/main" id="{E794F220-0D05-D828-05B3-3B6E5C3AF5A6}"/>
              </a:ext>
            </a:extLst>
          </p:cNvPr>
          <p:cNvSpPr txBox="1"/>
          <p:nvPr/>
        </p:nvSpPr>
        <p:spPr>
          <a:xfrm>
            <a:off x="4012692" y="5212158"/>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Argument</a:t>
            </a:r>
            <a:endParaRPr lang="en-US" sz="2000" dirty="0">
              <a:latin typeface="Avenir Light" panose="020B0402020203020204" pitchFamily="34" charset="77"/>
            </a:endParaRPr>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3" name="Down Arrow 2">
            <a:extLst>
              <a:ext uri="{FF2B5EF4-FFF2-40B4-BE49-F238E27FC236}">
                <a16:creationId xmlns:a16="http://schemas.microsoft.com/office/drawing/2014/main" id="{32AB7A65-B841-4171-FE41-FC6A1E306AE4}"/>
              </a:ext>
            </a:extLst>
          </p:cNvPr>
          <p:cNvSpPr/>
          <p:nvPr/>
        </p:nvSpPr>
        <p:spPr>
          <a:xfrm>
            <a:off x="5258081" y="2157243"/>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own Arrow 4">
            <a:extLst>
              <a:ext uri="{FF2B5EF4-FFF2-40B4-BE49-F238E27FC236}">
                <a16:creationId xmlns:a16="http://schemas.microsoft.com/office/drawing/2014/main" id="{B9068EC3-9A4D-1D00-01C2-83E6C585C4EE}"/>
              </a:ext>
            </a:extLst>
          </p:cNvPr>
          <p:cNvSpPr/>
          <p:nvPr/>
        </p:nvSpPr>
        <p:spPr>
          <a:xfrm rot="10800000">
            <a:off x="4648481" y="4806477"/>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dark, gauge&#10;&#10;Description automatically generated">
            <a:extLst>
              <a:ext uri="{FF2B5EF4-FFF2-40B4-BE49-F238E27FC236}">
                <a16:creationId xmlns:a16="http://schemas.microsoft.com/office/drawing/2014/main" id="{95CD789F-0A1C-B16C-055A-8AEB96CEB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5886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3336</TotalTime>
  <Words>2030</Words>
  <Application>Microsoft Office PowerPoint</Application>
  <PresentationFormat>Widescreen</PresentationFormat>
  <Paragraphs>195</Paragraphs>
  <Slides>19</Slides>
  <Notes>18</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19</vt:i4>
      </vt:variant>
    </vt:vector>
  </HeadingPairs>
  <TitlesOfParts>
    <vt:vector size="41" baseType="lpstr">
      <vt:lpstr>-apple-system</vt:lpstr>
      <vt:lpstr>Avenir</vt:lpstr>
      <vt:lpstr>Avenir Black</vt:lpstr>
      <vt:lpstr>Avenir Black Oblique</vt:lpstr>
      <vt:lpstr>Avenir Heavy</vt:lpstr>
      <vt:lpstr>Avenir Light</vt:lpstr>
      <vt:lpstr>Avenir Light Oblique</vt:lpstr>
      <vt:lpstr>Avenir Medium</vt:lpstr>
      <vt:lpstr>Charter</vt:lpstr>
      <vt:lpstr>Charter</vt:lpstr>
      <vt:lpstr>Helvetica Neue</vt:lpstr>
      <vt:lpstr>Lora-Italic</vt:lpstr>
      <vt:lpstr>Lora-Regular</vt:lpstr>
      <vt:lpstr>OpenSans-Semibold</vt:lpstr>
      <vt:lpstr>Arial</vt:lpstr>
      <vt:lpstr>Calibri</vt:lpstr>
      <vt:lpstr>Calibri Light</vt:lpstr>
      <vt:lpstr>Consolas</vt:lpstr>
      <vt:lpstr>Courier New</vt:lpstr>
      <vt:lpstr>Palatino Linotype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Flowcharts and Pseudocode</vt:lpstr>
      <vt:lpstr>PowerPoint Presentation</vt:lpstr>
      <vt:lpstr>PowerPoint Presentation</vt:lpstr>
      <vt:lpstr>Iterative 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401</cp:revision>
  <dcterms:created xsi:type="dcterms:W3CDTF">2020-06-14T19:48:25Z</dcterms:created>
  <dcterms:modified xsi:type="dcterms:W3CDTF">2022-11-18T20:43:55Z</dcterms:modified>
</cp:coreProperties>
</file>