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25" r:id="rId2"/>
    <p:sldId id="289" r:id="rId3"/>
    <p:sldId id="291" r:id="rId4"/>
    <p:sldId id="294" r:id="rId5"/>
    <p:sldId id="295" r:id="rId6"/>
    <p:sldId id="296" r:id="rId7"/>
    <p:sldId id="327" r:id="rId8"/>
    <p:sldId id="265" r:id="rId9"/>
    <p:sldId id="297" r:id="rId10"/>
    <p:sldId id="2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3"/>
    <a:srgbClr val="636363"/>
    <a:srgbClr val="65BB75"/>
    <a:srgbClr val="D2D3F1"/>
    <a:srgbClr val="D6EECF"/>
    <a:srgbClr val="6666FF"/>
    <a:srgbClr val="3366FF"/>
    <a:srgbClr val="0066FF"/>
    <a:srgbClr val="759F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2035" autoAdjust="0"/>
  </p:normalViewPr>
  <p:slideViewPr>
    <p:cSldViewPr snapToGrid="0" showGuides="1">
      <p:cViewPr varScale="1">
        <p:scale>
          <a:sx n="61" d="100"/>
          <a:sy n="61" d="100"/>
        </p:scale>
        <p:origin x="256" y="60"/>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1966922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the comedy </a:t>
            </a:r>
            <a:r>
              <a:rPr lang="en-US" b="0" i="1" dirty="0">
                <a:solidFill>
                  <a:srgbClr val="333333"/>
                </a:solidFill>
                <a:effectLst/>
                <a:latin typeface="Helvetica Neue"/>
              </a:rPr>
              <a:t>Groundhog Day</a:t>
            </a:r>
            <a:r>
              <a:rPr lang="en-US" b="0" i="0" dirty="0">
                <a:solidFill>
                  <a:srgbClr val="333333"/>
                </a:solidFill>
                <a:effectLst/>
                <a:latin typeface="Helvetica Neue"/>
              </a:rPr>
              <a:t>, Bill Murray plays Phil Connors, a disgruntled TV weatherman who’s sent to Punxsutawney, PA to cover the story of Punxsutawney Phil, the town’s famous groundhog who can predict either an early spring or extended winter depending on whether he sees his shadow or not. While there, Phil Connors gets caught in a time warp, reliving the same day over and over again until he learns to value each moment and the people he works with. See the </a:t>
            </a:r>
            <a:r>
              <a:rPr lang="en-US" b="1" i="0" dirty="0">
                <a:solidFill>
                  <a:srgbClr val="333333"/>
                </a:solidFill>
                <a:effectLst/>
                <a:latin typeface="Helvetica Neue"/>
              </a:rPr>
              <a:t>Reference</a:t>
            </a:r>
            <a:r>
              <a:rPr lang="en-US" b="0" i="0" dirty="0">
                <a:solidFill>
                  <a:srgbClr val="333333"/>
                </a:solidFill>
                <a:effectLst/>
                <a:latin typeface="Helvetica Neue"/>
              </a:rPr>
              <a:t> section for links to the movie trailer as well as the film’s Wikipedia entry.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a:rPr>
              <a:t>In a programming language, loops allow you to repeat a specific action over and over again. This grants you special powers as a programmer. For example, you could define a groundhog loop that repeats a specified number of times, forcing Phil Connors to relive the same day until the loop reaches a defined limit.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76502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31367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532560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52392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7511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3104583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600" dirty="0">
                <a:solidFill>
                  <a:srgbClr val="92D050"/>
                </a:solidFill>
              </a:rPr>
              <a:t>&lt;condition&gt; </a:t>
            </a:r>
            <a:r>
              <a:rPr lang="en-US" sz="1600" dirty="0"/>
              <a:t>evaluates to </a:t>
            </a:r>
            <a:r>
              <a:rPr lang="en-US" sz="1600" dirty="0">
                <a:solidFill>
                  <a:srgbClr val="FFC000"/>
                </a:solidFill>
              </a:rPr>
              <a:t>True</a:t>
            </a:r>
            <a:r>
              <a:rPr lang="en-US" sz="1600" dirty="0"/>
              <a:t> or </a:t>
            </a:r>
            <a:r>
              <a:rPr lang="en-US" sz="1600" dirty="0">
                <a:solidFill>
                  <a:srgbClr val="FFC000"/>
                </a:solidFill>
              </a:rPr>
              <a:t>False</a:t>
            </a:r>
          </a:p>
          <a:p>
            <a:pPr marL="285750" indent="-285750">
              <a:buFont typeface="Arial" panose="020B0604020202020204" pitchFamily="34" charset="0"/>
              <a:buChar char="•"/>
            </a:pPr>
            <a:r>
              <a:rPr lang="en-US" sz="1600" dirty="0">
                <a:solidFill>
                  <a:schemeClr val="tx1">
                    <a:lumMod val="95000"/>
                  </a:schemeClr>
                </a:solidFill>
              </a:rPr>
              <a:t>All </a:t>
            </a:r>
            <a:r>
              <a:rPr lang="en-US" sz="1600" dirty="0">
                <a:solidFill>
                  <a:schemeClr val="accent5">
                    <a:lumMod val="75000"/>
                  </a:schemeClr>
                </a:solidFill>
              </a:rPr>
              <a:t>indented</a:t>
            </a:r>
            <a:r>
              <a:rPr lang="en-US" sz="1600" dirty="0">
                <a:solidFill>
                  <a:schemeClr val="tx1">
                    <a:lumMod val="95000"/>
                  </a:schemeClr>
                </a:solidFill>
              </a:rPr>
              <a:t> statements are executed *if* </a:t>
            </a:r>
            <a:r>
              <a:rPr lang="en-US" sz="1600" dirty="0">
                <a:solidFill>
                  <a:srgbClr val="92D050"/>
                </a:solidFill>
              </a:rPr>
              <a:t>&lt;condition&gt;</a:t>
            </a:r>
            <a:r>
              <a:rPr lang="en-US" sz="1600" dirty="0">
                <a:solidFill>
                  <a:schemeClr val="tx1">
                    <a:lumMod val="95000"/>
                  </a:schemeClr>
                </a:solidFill>
              </a:rPr>
              <a:t> is </a:t>
            </a:r>
            <a:r>
              <a:rPr lang="en-US" sz="1600" dirty="0">
                <a:solidFill>
                  <a:srgbClr val="FFC000"/>
                </a:solidFill>
              </a:rPr>
              <a:t>True</a:t>
            </a:r>
          </a:p>
          <a:p>
            <a:pPr marL="285750" indent="-285750">
              <a:buFont typeface="Arial" panose="020B0604020202020204" pitchFamily="34" charset="0"/>
              <a:buChar char="•"/>
            </a:pPr>
            <a:r>
              <a:rPr lang="en-US" sz="1600" dirty="0">
                <a:solidFill>
                  <a:schemeClr val="tx1">
                    <a:lumMod val="95000"/>
                  </a:schemeClr>
                </a:solidFill>
              </a:rPr>
              <a:t>Execution returns to the top of the loop, and the </a:t>
            </a:r>
            <a:r>
              <a:rPr lang="en-US" sz="1600" dirty="0">
                <a:solidFill>
                  <a:srgbClr val="92D050"/>
                </a:solidFill>
              </a:rPr>
              <a:t>&lt;condition&gt; </a:t>
            </a:r>
            <a:r>
              <a:rPr lang="en-US" sz="1600" dirty="0">
                <a:solidFill>
                  <a:schemeClr val="tx1">
                    <a:lumMod val="95000"/>
                  </a:schemeClr>
                </a:solidFill>
              </a:rPr>
              <a:t>is re-evaluated</a:t>
            </a:r>
          </a:p>
          <a:p>
            <a:pPr marL="285750" indent="-285750">
              <a:buFont typeface="Arial" panose="020B0604020202020204" pitchFamily="34" charset="0"/>
              <a:buChar char="•"/>
            </a:pPr>
            <a:r>
              <a:rPr lang="en-US" sz="1600" dirty="0">
                <a:solidFill>
                  <a:schemeClr val="tx1">
                    <a:lumMod val="95000"/>
                  </a:schemeClr>
                </a:solidFill>
              </a:rPr>
              <a:t>If </a:t>
            </a:r>
            <a:r>
              <a:rPr lang="en-US" sz="1600" dirty="0">
                <a:solidFill>
                  <a:srgbClr val="92D050"/>
                </a:solidFill>
              </a:rPr>
              <a:t>&lt;condition&gt; </a:t>
            </a:r>
            <a:r>
              <a:rPr lang="en-US" sz="1600" dirty="0">
                <a:solidFill>
                  <a:schemeClr val="tx1">
                    <a:lumMod val="95000"/>
                  </a:schemeClr>
                </a:solidFill>
              </a:rPr>
              <a:t>is </a:t>
            </a:r>
            <a:r>
              <a:rPr lang="en-US" sz="1600" dirty="0">
                <a:solidFill>
                  <a:srgbClr val="FFC000"/>
                </a:solidFill>
              </a:rPr>
              <a:t>False</a:t>
            </a:r>
            <a:r>
              <a:rPr lang="en-US" sz="1600" dirty="0">
                <a:solidFill>
                  <a:schemeClr val="tx1">
                    <a:lumMod val="95000"/>
                  </a:schemeClr>
                </a:solidFill>
              </a:rPr>
              <a:t>, execution resumes after </a:t>
            </a:r>
            <a:r>
              <a:rPr lang="en-US" sz="1600" dirty="0">
                <a:solidFill>
                  <a:schemeClr val="accent5">
                    <a:lumMod val="75000"/>
                  </a:schemeClr>
                </a:solidFill>
              </a:rPr>
              <a:t>indention</a:t>
            </a:r>
            <a:r>
              <a:rPr lang="en-US" sz="1600" dirty="0">
                <a:solidFill>
                  <a:schemeClr val="tx1">
                    <a:lumMod val="95000"/>
                  </a:schemeClr>
                </a:solidFill>
              </a:rPr>
              <a:t> ends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5">
                    <a:lumMod val="75000"/>
                  </a:schemeClr>
                </a:solidFill>
              </a:rPr>
              <a:t>Note</a:t>
            </a:r>
            <a:r>
              <a:rPr lang="en-US" dirty="0"/>
              <a:t>: this means that the statements in the while loop may </a:t>
            </a:r>
            <a:r>
              <a:rPr lang="en-US" dirty="0">
                <a:solidFill>
                  <a:srgbClr val="FF0000"/>
                </a:solidFill>
              </a:rPr>
              <a:t>never</a:t>
            </a:r>
            <a:r>
              <a:rPr lang="en-US" dirty="0"/>
              <a:t> execute!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4065122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1/11/2023</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1/11/2023</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dirty="0">
                <a:solidFill>
                  <a:schemeClr val="bg2">
                    <a:lumMod val="50000"/>
                  </a:schemeClr>
                </a:solidFill>
                <a:latin typeface="Avenir" panose="02000503020000020003" pitchFamily="2" charset="0"/>
                <a:cs typeface="Segoe UI" panose="020B0502040204020203" pitchFamily="34" charset="0"/>
              </a:rPr>
              <a:t>Python Loops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2" name="Picture 1" descr="Logo, icon&#10;&#10;Description automatically generated">
            <a:extLst>
              <a:ext uri="{FF2B5EF4-FFF2-40B4-BE49-F238E27FC236}">
                <a16:creationId xmlns:a16="http://schemas.microsoft.com/office/drawing/2014/main" id="{A47C890A-B617-D83A-BA59-40DC7915F6F8}"/>
              </a:ext>
            </a:extLst>
          </p:cNvPr>
          <p:cNvPicPr>
            <a:picLocks noChangeAspect="1"/>
          </p:cNvPicPr>
          <p:nvPr/>
        </p:nvPicPr>
        <p:blipFill>
          <a:blip r:embed="rId4"/>
          <a:stretch>
            <a:fillRect/>
          </a:stretch>
        </p:blipFill>
        <p:spPr>
          <a:xfrm flipH="1">
            <a:off x="11072551" y="5776267"/>
            <a:ext cx="831910" cy="831910"/>
          </a:xfrm>
          <a:prstGeom prst="rect">
            <a:avLst/>
          </a:prstGeom>
        </p:spPr>
      </p:pic>
    </p:spTree>
    <p:extLst>
      <p:ext uri="{BB962C8B-B14F-4D97-AF65-F5344CB8AC3E}">
        <p14:creationId xmlns:p14="http://schemas.microsoft.com/office/powerpoint/2010/main" val="53643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1A4A-D1A2-4EAD-AFA2-2268202F2FFD}"/>
              </a:ext>
            </a:extLst>
          </p:cNvPr>
          <p:cNvSpPr>
            <a:spLocks noGrp="1"/>
          </p:cNvSpPr>
          <p:nvPr>
            <p:ph type="title"/>
          </p:nvPr>
        </p:nvSpPr>
        <p:spPr>
          <a:xfrm>
            <a:off x="636043" y="92597"/>
            <a:ext cx="10969026" cy="1325563"/>
          </a:xfrm>
        </p:spPr>
        <p:txBody>
          <a:bodyPr>
            <a:normAutofit/>
          </a:bodyPr>
          <a:lstStyle/>
          <a:p>
            <a:pPr algn="ctr"/>
            <a:r>
              <a:rPr lang="en-US" sz="4000" b="1" dirty="0">
                <a:latin typeface="Avenir Black" panose="02000503020000020003" pitchFamily="2" charset="0"/>
              </a:rPr>
              <a:t>Pre-Test vs. Mid-Test vs. Post-Test Loop</a:t>
            </a:r>
          </a:p>
        </p:txBody>
      </p:sp>
      <p:sp>
        <p:nvSpPr>
          <p:cNvPr id="6" name="Content Placeholder 5">
            <a:extLst>
              <a:ext uri="{FF2B5EF4-FFF2-40B4-BE49-F238E27FC236}">
                <a16:creationId xmlns:a16="http://schemas.microsoft.com/office/drawing/2014/main" id="{8299DA99-770D-4E49-A7F1-1E47013CC3A7}"/>
              </a:ext>
            </a:extLst>
          </p:cNvPr>
          <p:cNvSpPr>
            <a:spLocks noGrp="1"/>
          </p:cNvSpPr>
          <p:nvPr>
            <p:ph sz="half" idx="2"/>
          </p:nvPr>
        </p:nvSpPr>
        <p:spPr>
          <a:xfrm>
            <a:off x="923818" y="1546575"/>
            <a:ext cx="2500278" cy="4498973"/>
          </a:xfrm>
        </p:spPr>
        <p:txBody>
          <a:bodyPr>
            <a:normAutofit fontScale="92500" lnSpcReduction="10000"/>
          </a:bodyPr>
          <a:lstStyle/>
          <a:p>
            <a:r>
              <a:rPr lang="en-US" dirty="0">
                <a:solidFill>
                  <a:srgbClr val="5A5AA3"/>
                </a:solidFill>
                <a:latin typeface="Avenir" panose="02000503020000020003" pitchFamily="2" charset="0"/>
              </a:rPr>
              <a:t>break , continue </a:t>
            </a:r>
            <a:r>
              <a:rPr lang="en-US" dirty="0">
                <a:latin typeface="Avenir" panose="02000503020000020003" pitchFamily="2" charset="0"/>
              </a:rPr>
              <a:t>and </a:t>
            </a:r>
            <a:r>
              <a:rPr lang="en-US" dirty="0">
                <a:solidFill>
                  <a:srgbClr val="5A5AA3"/>
                </a:solidFill>
                <a:latin typeface="Avenir" panose="02000503020000020003" pitchFamily="2" charset="0"/>
              </a:rPr>
              <a:t>else</a:t>
            </a:r>
            <a:r>
              <a:rPr lang="en-US" dirty="0">
                <a:latin typeface="Avenir" panose="02000503020000020003" pitchFamily="2" charset="0"/>
              </a:rPr>
              <a:t> can also be used with </a:t>
            </a:r>
            <a:r>
              <a:rPr lang="en-US" dirty="0">
                <a:solidFill>
                  <a:srgbClr val="5A5AA3"/>
                </a:solidFill>
                <a:latin typeface="Avenir" panose="02000503020000020003" pitchFamily="2" charset="0"/>
              </a:rPr>
              <a:t>while</a:t>
            </a:r>
            <a:r>
              <a:rPr lang="en-US" dirty="0">
                <a:latin typeface="Avenir" panose="02000503020000020003" pitchFamily="2" charset="0"/>
              </a:rPr>
              <a:t> loops</a:t>
            </a:r>
          </a:p>
          <a:p>
            <a:endParaRPr lang="en-US" dirty="0">
              <a:latin typeface="Avenir" panose="02000503020000020003" pitchFamily="2" charset="0"/>
            </a:endParaRPr>
          </a:p>
          <a:p>
            <a:r>
              <a:rPr lang="en-US" dirty="0">
                <a:solidFill>
                  <a:srgbClr val="5A5AA3"/>
                </a:solidFill>
                <a:latin typeface="Avenir" panose="02000503020000020003" pitchFamily="2" charset="0"/>
              </a:rPr>
              <a:t>break</a:t>
            </a:r>
            <a:r>
              <a:rPr lang="en-US" dirty="0">
                <a:latin typeface="Avenir" panose="02000503020000020003" pitchFamily="2" charset="0"/>
              </a:rPr>
              <a:t> can be used to create mid and post-test loops</a:t>
            </a:r>
          </a:p>
        </p:txBody>
      </p:sp>
      <p:sp>
        <p:nvSpPr>
          <p:cNvPr id="8" name="Content Placeholder 7">
            <a:extLst>
              <a:ext uri="{FF2B5EF4-FFF2-40B4-BE49-F238E27FC236}">
                <a16:creationId xmlns:a16="http://schemas.microsoft.com/office/drawing/2014/main" id="{6C0248E2-F180-48A4-A6A7-4FE7FEC2CB45}"/>
              </a:ext>
            </a:extLst>
          </p:cNvPr>
          <p:cNvSpPr>
            <a:spLocks noGrp="1"/>
          </p:cNvSpPr>
          <p:nvPr>
            <p:ph sz="quarter" idx="4"/>
          </p:nvPr>
        </p:nvSpPr>
        <p:spPr>
          <a:xfrm>
            <a:off x="3620278" y="3524237"/>
            <a:ext cx="2500278" cy="433434"/>
          </a:xfrm>
        </p:spPr>
        <p:txBody>
          <a:bodyPr>
            <a:normAutofit fontScale="92500" lnSpcReduction="10000"/>
          </a:bodyPr>
          <a:lstStyle/>
          <a:p>
            <a:pPr marL="0" indent="0">
              <a:buNone/>
            </a:pPr>
            <a:r>
              <a:rPr lang="en-US" dirty="0">
                <a:latin typeface="Avenir" panose="02000503020000020003" pitchFamily="2" charset="0"/>
              </a:rPr>
              <a:t>Mid-Test Loop</a:t>
            </a:r>
          </a:p>
        </p:txBody>
      </p:sp>
      <p:sp>
        <p:nvSpPr>
          <p:cNvPr id="13" name="Content Placeholder 7">
            <a:extLst>
              <a:ext uri="{FF2B5EF4-FFF2-40B4-BE49-F238E27FC236}">
                <a16:creationId xmlns:a16="http://schemas.microsoft.com/office/drawing/2014/main" id="{7FD4A05A-A0B6-4275-9C4F-1B9B44CDD4DF}"/>
              </a:ext>
            </a:extLst>
          </p:cNvPr>
          <p:cNvSpPr txBox="1">
            <a:spLocks/>
          </p:cNvSpPr>
          <p:nvPr/>
        </p:nvSpPr>
        <p:spPr>
          <a:xfrm>
            <a:off x="3775095" y="1499326"/>
            <a:ext cx="2500278" cy="4334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50000"/>
                  </a:schemeClr>
                </a:solidFill>
                <a:latin typeface="Avenir" panose="02000503020000020003" pitchFamily="2" charset="0"/>
              </a:rPr>
              <a:t>Pre-Test Loop</a:t>
            </a:r>
          </a:p>
        </p:txBody>
      </p:sp>
      <p:sp>
        <p:nvSpPr>
          <p:cNvPr id="14" name="Content Placeholder 7">
            <a:extLst>
              <a:ext uri="{FF2B5EF4-FFF2-40B4-BE49-F238E27FC236}">
                <a16:creationId xmlns:a16="http://schemas.microsoft.com/office/drawing/2014/main" id="{1DC4311F-AB20-4224-9292-17B6CBAF3F4F}"/>
              </a:ext>
            </a:extLst>
          </p:cNvPr>
          <p:cNvSpPr txBox="1">
            <a:spLocks/>
          </p:cNvSpPr>
          <p:nvPr/>
        </p:nvSpPr>
        <p:spPr>
          <a:xfrm>
            <a:off x="3620278" y="5332645"/>
            <a:ext cx="2500278" cy="4334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50000"/>
                  </a:schemeClr>
                </a:solidFill>
                <a:latin typeface="Avenir" panose="02000503020000020003" pitchFamily="2" charset="0"/>
              </a:rPr>
              <a:t>Post-Test Loop</a:t>
            </a:r>
          </a:p>
        </p:txBody>
      </p:sp>
      <p:sp>
        <p:nvSpPr>
          <p:cNvPr id="10" name="TextBox 4">
            <a:extLst>
              <a:ext uri="{FF2B5EF4-FFF2-40B4-BE49-F238E27FC236}">
                <a16:creationId xmlns:a16="http://schemas.microsoft.com/office/drawing/2014/main" id="{EA3A7B95-1AA7-5C16-C79B-91C58C067550}"/>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4" name="Picture 3" descr="Graphical user interface, text, application&#10;&#10;Description automatically generated">
            <a:extLst>
              <a:ext uri="{FF2B5EF4-FFF2-40B4-BE49-F238E27FC236}">
                <a16:creationId xmlns:a16="http://schemas.microsoft.com/office/drawing/2014/main" id="{4CAFD16D-D576-2B79-9159-B7BB7A661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797" y="1130500"/>
            <a:ext cx="5205410" cy="1857692"/>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3EF150CF-1FFB-B997-64DB-FDE3C68E3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18" y="2973683"/>
            <a:ext cx="5205410" cy="1867368"/>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734ED297-AF8F-E6FE-CD15-2D3A66A60C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018" y="4841051"/>
            <a:ext cx="5205410" cy="1867368"/>
          </a:xfrm>
          <a:prstGeom prst="rect">
            <a:avLst/>
          </a:prstGeom>
        </p:spPr>
      </p:pic>
      <p:pic>
        <p:nvPicPr>
          <p:cNvPr id="3" name="Picture 2" descr="A picture containing dark, gauge&#10;&#10;Description automatically generated">
            <a:extLst>
              <a:ext uri="{FF2B5EF4-FFF2-40B4-BE49-F238E27FC236}">
                <a16:creationId xmlns:a16="http://schemas.microsoft.com/office/drawing/2014/main" id="{5153F70C-388B-D04C-C08A-F3BC69F6E1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79969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E63CD1-F27B-4638-8B76-CA32C6A9CFB6}"/>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BA1DF139-D5EF-4EFF-99E4-BA4469CE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763" y="1873957"/>
            <a:ext cx="5360473" cy="3110086"/>
          </a:xfrm>
          <a:prstGeom prst="rect">
            <a:avLst/>
          </a:prstGeom>
          <a:ln w="3175">
            <a:solidFill>
              <a:schemeClr val="tx1">
                <a:lumMod val="85000"/>
                <a:lumOff val="15000"/>
              </a:schemeClr>
            </a:solid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254D31C2-4B69-448E-91CA-8D3471E1D240}"/>
              </a:ext>
            </a:extLst>
          </p:cNvPr>
          <p:cNvSpPr txBox="1"/>
          <p:nvPr/>
        </p:nvSpPr>
        <p:spPr>
          <a:xfrm>
            <a:off x="0" y="6550223"/>
            <a:ext cx="12192000" cy="307777"/>
          </a:xfrm>
          <a:prstGeom prst="rect">
            <a:avLst/>
          </a:prstGeom>
          <a:noFill/>
        </p:spPr>
        <p:txBody>
          <a:bodyPr wrap="square" rtlCol="0">
            <a:spAutoFit/>
          </a:bodyPr>
          <a:lstStyle/>
          <a:p>
            <a:pPr>
              <a:defRPr/>
            </a:pPr>
            <a:r>
              <a:rPr lang="en-US" sz="1400" dirty="0">
                <a:solidFill>
                  <a:schemeClr val="tx1">
                    <a:lumMod val="65000"/>
                    <a:lumOff val="35000"/>
                  </a:schemeClr>
                </a:solidFill>
                <a:latin typeface="+mj-lt"/>
                <a:ea typeface="Verdana" panose="020B0604030504040204" pitchFamily="34" charset="0"/>
              </a:rPr>
              <a:t>Image Credit: https://cadetcall.org/1258/features/groundhog-day-movie-review/</a:t>
            </a:r>
            <a:endParaRPr lang="en-US" sz="1400" dirty="0">
              <a:solidFill>
                <a:schemeClr val="tx1">
                  <a:lumMod val="65000"/>
                  <a:lumOff val="35000"/>
                </a:schemeClr>
              </a:solidFill>
              <a:latin typeface="+mj-lt"/>
            </a:endParaRPr>
          </a:p>
        </p:txBody>
      </p:sp>
      <p:pic>
        <p:nvPicPr>
          <p:cNvPr id="2" name="Picture 1" descr="A picture containing dark, gauge&#10;&#10;Description automatically generated">
            <a:extLst>
              <a:ext uri="{FF2B5EF4-FFF2-40B4-BE49-F238E27FC236}">
                <a16:creationId xmlns:a16="http://schemas.microsoft.com/office/drawing/2014/main" id="{133D9A68-FDB6-C6DF-9173-182A067CF8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49055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5E79-319F-447B-BA7F-7AAA45EBB0E1}"/>
              </a:ext>
            </a:extLst>
          </p:cNvPr>
          <p:cNvSpPr>
            <a:spLocks noGrp="1"/>
          </p:cNvSpPr>
          <p:nvPr>
            <p:ph type="title"/>
          </p:nvPr>
        </p:nvSpPr>
        <p:spPr>
          <a:xfrm>
            <a:off x="838200" y="170158"/>
            <a:ext cx="10515600" cy="1325563"/>
          </a:xfrm>
        </p:spPr>
        <p:txBody>
          <a:bodyPr>
            <a:normAutofit/>
          </a:bodyPr>
          <a:lstStyle/>
          <a:p>
            <a:r>
              <a:rPr lang="en-US" sz="3600" b="1" dirty="0">
                <a:latin typeface="Avenir Black" panose="02000503020000020003" pitchFamily="2" charset="0"/>
              </a:rPr>
              <a:t>The Python "</a:t>
            </a:r>
            <a:r>
              <a:rPr lang="en-US" sz="3600" b="1" dirty="0">
                <a:solidFill>
                  <a:srgbClr val="5A5AA3"/>
                </a:solidFill>
                <a:latin typeface="Avenir Black" panose="02000503020000020003" pitchFamily="2" charset="0"/>
              </a:rPr>
              <a:t>for</a:t>
            </a:r>
            <a:r>
              <a:rPr lang="en-US" sz="3600" b="1" dirty="0">
                <a:latin typeface="Avenir Black" panose="02000503020000020003" pitchFamily="2" charset="0"/>
              </a:rPr>
              <a:t>" loop</a:t>
            </a:r>
          </a:p>
        </p:txBody>
      </p:sp>
      <p:sp>
        <p:nvSpPr>
          <p:cNvPr id="3" name="Content Placeholder 2">
            <a:extLst>
              <a:ext uri="{FF2B5EF4-FFF2-40B4-BE49-F238E27FC236}">
                <a16:creationId xmlns:a16="http://schemas.microsoft.com/office/drawing/2014/main" id="{B796A8E5-5617-417E-B2F7-E65369BBC340}"/>
              </a:ext>
            </a:extLst>
          </p:cNvPr>
          <p:cNvSpPr>
            <a:spLocks noGrp="1"/>
          </p:cNvSpPr>
          <p:nvPr>
            <p:ph sz="half" idx="1"/>
          </p:nvPr>
        </p:nvSpPr>
        <p:spPr>
          <a:xfrm>
            <a:off x="971213" y="1169313"/>
            <a:ext cx="7237336" cy="5205046"/>
          </a:xfrm>
        </p:spPr>
        <p:txBody>
          <a:bodyPr>
            <a:noAutofit/>
          </a:bodyPr>
          <a:lstStyle/>
          <a:p>
            <a:pPr>
              <a:lnSpc>
                <a:spcPct val="100000"/>
              </a:lnSpc>
            </a:pPr>
            <a:r>
              <a:rPr lang="en-US" sz="2400" dirty="0">
                <a:latin typeface="Avenir" panose="02000503020000020003" pitchFamily="2" charset="0"/>
              </a:rPr>
              <a:t>The "</a:t>
            </a:r>
            <a:r>
              <a:rPr lang="en-US" sz="2400" dirty="0">
                <a:solidFill>
                  <a:srgbClr val="5A5AA3"/>
                </a:solidFill>
                <a:latin typeface="Avenir" panose="02000503020000020003" pitchFamily="2" charset="0"/>
              </a:rPr>
              <a:t>for</a:t>
            </a:r>
            <a:r>
              <a:rPr lang="en-US" sz="2400" dirty="0">
                <a:latin typeface="Avenir" panose="02000503020000020003" pitchFamily="2" charset="0"/>
              </a:rPr>
              <a:t>" loop in Python is different than </a:t>
            </a:r>
            <a:br>
              <a:rPr lang="en-US" sz="2400" dirty="0">
                <a:latin typeface="Avenir" panose="02000503020000020003" pitchFamily="2" charset="0"/>
              </a:rPr>
            </a:br>
            <a:r>
              <a:rPr lang="en-US" sz="2400" u="sng" dirty="0">
                <a:latin typeface="Avenir" panose="02000503020000020003" pitchFamily="2" charset="0"/>
              </a:rPr>
              <a:t>most</a:t>
            </a:r>
            <a:r>
              <a:rPr lang="en-US" sz="2400" dirty="0">
                <a:latin typeface="Avenir" panose="02000503020000020003" pitchFamily="2" charset="0"/>
              </a:rPr>
              <a:t> languages</a:t>
            </a:r>
          </a:p>
          <a:p>
            <a:pPr>
              <a:lnSpc>
                <a:spcPct val="100000"/>
              </a:lnSpc>
            </a:pPr>
            <a:r>
              <a:rPr lang="en-US" sz="2400" dirty="0">
                <a:latin typeface="Avenir" panose="02000503020000020003" pitchFamily="2" charset="0"/>
              </a:rPr>
              <a:t>"</a:t>
            </a:r>
            <a:r>
              <a:rPr lang="en-US" sz="2400" dirty="0">
                <a:solidFill>
                  <a:srgbClr val="5A5AA3"/>
                </a:solidFill>
                <a:latin typeface="Avenir" panose="02000503020000020003" pitchFamily="2" charset="0"/>
              </a:rPr>
              <a:t>for</a:t>
            </a:r>
            <a:r>
              <a:rPr lang="en-US" sz="2400" dirty="0">
                <a:latin typeface="Avenir" panose="02000503020000020003" pitchFamily="2" charset="0"/>
              </a:rPr>
              <a:t>" will iterate through an </a:t>
            </a:r>
            <a:r>
              <a:rPr lang="en-US" sz="2400" dirty="0" err="1">
                <a:solidFill>
                  <a:srgbClr val="5A5AA3"/>
                </a:solidFill>
                <a:latin typeface="Avenir" panose="02000503020000020003" pitchFamily="2" charset="0"/>
              </a:rPr>
              <a:t>iterable</a:t>
            </a:r>
            <a:r>
              <a:rPr lang="en-US" sz="2400" dirty="0">
                <a:solidFill>
                  <a:schemeClr val="accent5">
                    <a:lumMod val="75000"/>
                  </a:schemeClr>
                </a:solidFill>
                <a:latin typeface="Avenir" panose="02000503020000020003" pitchFamily="2" charset="0"/>
              </a:rPr>
              <a:t> </a:t>
            </a:r>
            <a:br>
              <a:rPr lang="en-US" sz="2400" dirty="0">
                <a:solidFill>
                  <a:schemeClr val="accent5">
                    <a:lumMod val="75000"/>
                  </a:schemeClr>
                </a:solidFill>
                <a:latin typeface="Avenir" panose="02000503020000020003" pitchFamily="2" charset="0"/>
              </a:rPr>
            </a:br>
            <a:r>
              <a:rPr lang="en-US" sz="2400" dirty="0">
                <a:latin typeface="Avenir" panose="02000503020000020003" pitchFamily="2" charset="0"/>
              </a:rPr>
              <a:t>object one item at a time</a:t>
            </a:r>
          </a:p>
          <a:p>
            <a:pPr lvl="1">
              <a:lnSpc>
                <a:spcPct val="100000"/>
              </a:lnSpc>
            </a:pPr>
            <a:r>
              <a:rPr lang="en-US" sz="1800" dirty="0">
                <a:latin typeface="Avenir" panose="02000503020000020003" pitchFamily="2" charset="0"/>
              </a:rPr>
              <a:t>Similar to "</a:t>
            </a:r>
            <a:r>
              <a:rPr lang="en-US" sz="1800" dirty="0">
                <a:solidFill>
                  <a:srgbClr val="5A5AA3"/>
                </a:solidFill>
                <a:latin typeface="Avenir" panose="02000503020000020003" pitchFamily="2" charset="0"/>
              </a:rPr>
              <a:t>For Each</a:t>
            </a:r>
            <a:r>
              <a:rPr lang="en-US" sz="1800" dirty="0">
                <a:latin typeface="Avenir" panose="02000503020000020003" pitchFamily="2" charset="0"/>
              </a:rPr>
              <a:t>"</a:t>
            </a:r>
          </a:p>
          <a:p>
            <a:pPr>
              <a:lnSpc>
                <a:spcPct val="100000"/>
              </a:lnSpc>
            </a:pPr>
            <a:r>
              <a:rPr lang="en-US" sz="2400" dirty="0">
                <a:latin typeface="Avenir" panose="02000503020000020003" pitchFamily="2" charset="0"/>
              </a:rPr>
              <a:t>A colon </a:t>
            </a:r>
            <a:r>
              <a:rPr lang="en-US" sz="2400" dirty="0">
                <a:solidFill>
                  <a:schemeClr val="tx1">
                    <a:lumMod val="50000"/>
                    <a:lumOff val="50000"/>
                  </a:schemeClr>
                </a:solidFill>
                <a:latin typeface="Avenir" panose="02000503020000020003" pitchFamily="2" charset="0"/>
              </a:rPr>
              <a:t>(:)</a:t>
            </a:r>
            <a:r>
              <a:rPr lang="en-US" sz="2400" dirty="0">
                <a:latin typeface="Avenir" panose="02000503020000020003" pitchFamily="2" charset="0"/>
              </a:rPr>
              <a:t> and indention indicates </a:t>
            </a:r>
            <a:br>
              <a:rPr lang="en-US" sz="2400" dirty="0">
                <a:latin typeface="Avenir" panose="02000503020000020003" pitchFamily="2" charset="0"/>
              </a:rPr>
            </a:br>
            <a:r>
              <a:rPr lang="en-US" sz="2400" dirty="0">
                <a:latin typeface="Avenir" panose="02000503020000020003" pitchFamily="2" charset="0"/>
              </a:rPr>
              <a:t>where the loop starts and ends</a:t>
            </a:r>
            <a:endParaRPr lang="en-US" sz="1800" dirty="0">
              <a:latin typeface="Avenir" panose="02000503020000020003" pitchFamily="2" charset="0"/>
            </a:endParaRPr>
          </a:p>
          <a:p>
            <a:pPr marL="342900" lvl="1" indent="0">
              <a:lnSpc>
                <a:spcPct val="100000"/>
              </a:lnSpc>
              <a:buNone/>
            </a:pPr>
            <a:r>
              <a:rPr lang="en-US" sz="1800" dirty="0">
                <a:solidFill>
                  <a:srgbClr val="636363"/>
                </a:solidFill>
                <a:latin typeface="Avenir" panose="02000503020000020003" pitchFamily="2" charset="0"/>
              </a:rPr>
              <a:t>for  &lt;var&gt; in &lt;</a:t>
            </a:r>
            <a:r>
              <a:rPr lang="en-US" sz="1800" dirty="0" err="1">
                <a:solidFill>
                  <a:srgbClr val="636363"/>
                </a:solidFill>
                <a:latin typeface="Avenir" panose="02000503020000020003" pitchFamily="2" charset="0"/>
              </a:rPr>
              <a:t>iterable</a:t>
            </a:r>
            <a:r>
              <a:rPr lang="en-US" sz="1800" dirty="0">
                <a:solidFill>
                  <a:srgbClr val="636363"/>
                </a:solidFill>
                <a:latin typeface="Avenir" panose="02000503020000020003" pitchFamily="2" charset="0"/>
              </a:rPr>
              <a:t>&gt;:</a:t>
            </a:r>
          </a:p>
          <a:p>
            <a:pPr marL="342900" lvl="1" indent="0">
              <a:lnSpc>
                <a:spcPct val="100000"/>
              </a:lnSpc>
              <a:buNone/>
            </a:pPr>
            <a:r>
              <a:rPr lang="en-US" sz="1800" dirty="0">
                <a:solidFill>
                  <a:srgbClr val="636363"/>
                </a:solidFill>
                <a:latin typeface="Avenir" panose="02000503020000020003" pitchFamily="2" charset="0"/>
              </a:rPr>
              <a:t>	&lt;statement&gt;</a:t>
            </a:r>
          </a:p>
          <a:p>
            <a:pPr marL="342900" lvl="1" indent="0">
              <a:lnSpc>
                <a:spcPct val="100000"/>
              </a:lnSpc>
              <a:buNone/>
            </a:pPr>
            <a:r>
              <a:rPr lang="en-US" sz="1800" dirty="0">
                <a:solidFill>
                  <a:srgbClr val="636363"/>
                </a:solidFill>
                <a:latin typeface="Avenir" panose="02000503020000020003" pitchFamily="2" charset="0"/>
              </a:rPr>
              <a:t>	&lt;</a:t>
            </a:r>
            <a:r>
              <a:rPr lang="en-US" sz="1800" dirty="0">
                <a:solidFill>
                  <a:schemeClr val="bg2">
                    <a:lumMod val="50000"/>
                  </a:schemeClr>
                </a:solidFill>
                <a:latin typeface="Avenir" panose="02000503020000020003" pitchFamily="2" charset="0"/>
              </a:rPr>
              <a:t>statement</a:t>
            </a:r>
            <a:r>
              <a:rPr lang="en-US" sz="1800" dirty="0">
                <a:solidFill>
                  <a:srgbClr val="636363"/>
                </a:solidFill>
                <a:latin typeface="Avenir" panose="02000503020000020003" pitchFamily="2" charset="0"/>
              </a:rPr>
              <a:t>&gt;</a:t>
            </a:r>
          </a:p>
          <a:p>
            <a:pPr marL="342900" lvl="1" indent="0">
              <a:lnSpc>
                <a:spcPct val="100000"/>
              </a:lnSpc>
              <a:buNone/>
            </a:pPr>
            <a:r>
              <a:rPr lang="en-US" sz="1800" dirty="0">
                <a:solidFill>
                  <a:srgbClr val="636363"/>
                </a:solidFill>
                <a:latin typeface="Avenir" panose="02000503020000020003" pitchFamily="2" charset="0"/>
              </a:rPr>
              <a:t>	. . .</a:t>
            </a:r>
          </a:p>
          <a:p>
            <a:pPr marL="342900" lvl="1" indent="0">
              <a:lnSpc>
                <a:spcPct val="100000"/>
              </a:lnSpc>
              <a:buNone/>
            </a:pPr>
            <a:r>
              <a:rPr lang="en-US" sz="1800" dirty="0">
                <a:solidFill>
                  <a:srgbClr val="636363"/>
                </a:solidFill>
                <a:latin typeface="Avenir" panose="02000503020000020003" pitchFamily="2" charset="0"/>
              </a:rPr>
              <a:t>&lt;statement after loop&gt;</a:t>
            </a:r>
          </a:p>
          <a:p>
            <a:pPr marL="0" indent="0">
              <a:lnSpc>
                <a:spcPct val="100000"/>
              </a:lnSpc>
              <a:buNone/>
            </a:pPr>
            <a:r>
              <a:rPr lang="en-US" sz="2400" dirty="0">
                <a:latin typeface="Avenir" panose="02000503020000020003" pitchFamily="2" charset="0"/>
              </a:rPr>
              <a:t>"</a:t>
            </a:r>
            <a:r>
              <a:rPr lang="en-US" sz="2400" dirty="0">
                <a:solidFill>
                  <a:srgbClr val="5A5AA3"/>
                </a:solidFill>
                <a:latin typeface="Avenir" panose="02000503020000020003" pitchFamily="2" charset="0"/>
              </a:rPr>
              <a:t>for</a:t>
            </a:r>
            <a:r>
              <a:rPr lang="en-US" sz="2400" dirty="0">
                <a:latin typeface="Avenir" panose="02000503020000020003" pitchFamily="2" charset="0"/>
              </a:rPr>
              <a:t>" will take care of the </a:t>
            </a:r>
            <a:r>
              <a:rPr lang="en-US" sz="2400" dirty="0">
                <a:solidFill>
                  <a:srgbClr val="5A5AA3"/>
                </a:solidFill>
                <a:latin typeface="Avenir" panose="02000503020000020003" pitchFamily="2" charset="0"/>
              </a:rPr>
              <a:t>iterator</a:t>
            </a:r>
            <a:r>
              <a:rPr lang="en-US" sz="2400" dirty="0">
                <a:latin typeface="Avenir" panose="02000503020000020003" pitchFamily="2" charset="0"/>
              </a:rPr>
              <a:t> for you!</a:t>
            </a:r>
          </a:p>
        </p:txBody>
      </p:sp>
      <p:sp>
        <p:nvSpPr>
          <p:cNvPr id="13" name="TextBox 4">
            <a:extLst>
              <a:ext uri="{FF2B5EF4-FFF2-40B4-BE49-F238E27FC236}">
                <a16:creationId xmlns:a16="http://schemas.microsoft.com/office/drawing/2014/main" id="{B2D346FA-9579-E3BA-FE97-CEBE5A290631}"/>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4" name="Picture 3" descr="A picture containing dark, gauge&#10;&#10;Description automatically generated">
            <a:extLst>
              <a:ext uri="{FF2B5EF4-FFF2-40B4-BE49-F238E27FC236}">
                <a16:creationId xmlns:a16="http://schemas.microsoft.com/office/drawing/2014/main" id="{EAC707A8-F6C7-A864-C11A-457022D472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3DD0A5A1-5C3F-F38D-0982-9D371A3D8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9007" y="1213634"/>
            <a:ext cx="4483100" cy="990600"/>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59BE522D-D931-2432-F653-9B2A90866C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1898" y="2475878"/>
            <a:ext cx="4889500" cy="1435100"/>
          </a:xfrm>
          <a:prstGeom prst="rect">
            <a:avLst/>
          </a:prstGeom>
        </p:spPr>
      </p:pic>
      <p:pic>
        <p:nvPicPr>
          <p:cNvPr id="17" name="Picture 16" descr="A picture containing scatter chart&#10;&#10;Description automatically generated">
            <a:extLst>
              <a:ext uri="{FF2B5EF4-FFF2-40B4-BE49-F238E27FC236}">
                <a16:creationId xmlns:a16="http://schemas.microsoft.com/office/drawing/2014/main" id="{5519997C-0597-F329-718C-320F9C3A10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7413" y="4067665"/>
            <a:ext cx="5313985" cy="1325563"/>
          </a:xfrm>
          <a:prstGeom prst="rect">
            <a:avLst/>
          </a:prstGeom>
        </p:spPr>
      </p:pic>
    </p:spTree>
    <p:extLst>
      <p:ext uri="{BB962C8B-B14F-4D97-AF65-F5344CB8AC3E}">
        <p14:creationId xmlns:p14="http://schemas.microsoft.com/office/powerpoint/2010/main" val="280182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500"/>
                                        <p:tgtEl>
                                          <p:spTgt spid="3">
                                            <p:txEl>
                                              <p:pRg st="4" end="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p:cTn id="59"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0488-7743-432C-A91C-BE73B19FAD14}"/>
              </a:ext>
            </a:extLst>
          </p:cNvPr>
          <p:cNvSpPr>
            <a:spLocks noGrp="1"/>
          </p:cNvSpPr>
          <p:nvPr>
            <p:ph type="title"/>
          </p:nvPr>
        </p:nvSpPr>
        <p:spPr/>
        <p:txBody>
          <a:bodyPr/>
          <a:lstStyle/>
          <a:p>
            <a:r>
              <a:rPr lang="en-US" b="1" dirty="0">
                <a:solidFill>
                  <a:srgbClr val="5A5AA3"/>
                </a:solidFill>
                <a:latin typeface="Avenir Black" panose="02000503020000020003" pitchFamily="2" charset="0"/>
              </a:rPr>
              <a:t>break</a:t>
            </a:r>
          </a:p>
        </p:txBody>
      </p:sp>
      <p:sp>
        <p:nvSpPr>
          <p:cNvPr id="9" name="TextBox 4">
            <a:extLst>
              <a:ext uri="{FF2B5EF4-FFF2-40B4-BE49-F238E27FC236}">
                <a16:creationId xmlns:a16="http://schemas.microsoft.com/office/drawing/2014/main" id="{6AAF2214-9971-DF5D-5C7A-A604276CA09F}"/>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sp>
        <p:nvSpPr>
          <p:cNvPr id="12" name="Content Placeholder 2">
            <a:extLst>
              <a:ext uri="{FF2B5EF4-FFF2-40B4-BE49-F238E27FC236}">
                <a16:creationId xmlns:a16="http://schemas.microsoft.com/office/drawing/2014/main" id="{2236C5EA-DF03-07BE-B3DB-10640A734066}"/>
              </a:ext>
            </a:extLst>
          </p:cNvPr>
          <p:cNvSpPr>
            <a:spLocks noGrp="1"/>
          </p:cNvSpPr>
          <p:nvPr>
            <p:ph idx="1"/>
          </p:nvPr>
        </p:nvSpPr>
        <p:spPr>
          <a:xfrm>
            <a:off x="838200" y="1883869"/>
            <a:ext cx="10730951" cy="410087"/>
          </a:xfrm>
        </p:spPr>
        <p:txBody>
          <a:bodyPr>
            <a:normAutofit fontScale="92500" lnSpcReduction="10000"/>
          </a:bodyPr>
          <a:lstStyle/>
          <a:p>
            <a:r>
              <a:rPr lang="en-US" dirty="0">
                <a:latin typeface="Avenir" panose="02000503020000020003" pitchFamily="2" charset="0"/>
              </a:rPr>
              <a:t>The </a:t>
            </a:r>
            <a:r>
              <a:rPr lang="en-US" dirty="0">
                <a:solidFill>
                  <a:srgbClr val="5A5AA3"/>
                </a:solidFill>
                <a:latin typeface="Avenir" panose="02000503020000020003" pitchFamily="2" charset="0"/>
              </a:rPr>
              <a:t>break</a:t>
            </a:r>
            <a:r>
              <a:rPr lang="en-US" dirty="0">
                <a:latin typeface="Avenir" panose="02000503020000020003" pitchFamily="2" charset="0"/>
              </a:rPr>
              <a:t> statement will immediately end a loop when executed</a:t>
            </a:r>
          </a:p>
          <a:p>
            <a:endParaRPr lang="en-US" dirty="0">
              <a:latin typeface="Avenir" panose="02000503020000020003" pitchFamily="2" charset="0"/>
            </a:endParaRPr>
          </a:p>
          <a:p>
            <a:pPr marL="0" indent="0">
              <a:buNone/>
            </a:pPr>
            <a:endParaRPr lang="en-US" sz="1800" dirty="0">
              <a:latin typeface="Avenir" panose="02000503020000020003" pitchFamily="2" charset="0"/>
            </a:endParaRPr>
          </a:p>
        </p:txBody>
      </p:sp>
      <p:pic>
        <p:nvPicPr>
          <p:cNvPr id="3" name="Picture 2" descr="A picture containing dark, gauge&#10;&#10;Description automatically generated">
            <a:extLst>
              <a:ext uri="{FF2B5EF4-FFF2-40B4-BE49-F238E27FC236}">
                <a16:creationId xmlns:a16="http://schemas.microsoft.com/office/drawing/2014/main" id="{C8CE82E9-9E23-62BF-2BE8-6979B7F16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3FD34757-6B88-229C-CD7B-7F26A6E51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7053" y="2571440"/>
            <a:ext cx="6737894" cy="3183023"/>
          </a:xfrm>
          <a:prstGeom prst="rect">
            <a:avLst/>
          </a:prstGeom>
        </p:spPr>
      </p:pic>
    </p:spTree>
    <p:extLst>
      <p:ext uri="{BB962C8B-B14F-4D97-AF65-F5344CB8AC3E}">
        <p14:creationId xmlns:p14="http://schemas.microsoft.com/office/powerpoint/2010/main" val="216311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0488-7743-432C-A91C-BE73B19FAD14}"/>
              </a:ext>
            </a:extLst>
          </p:cNvPr>
          <p:cNvSpPr>
            <a:spLocks noGrp="1"/>
          </p:cNvSpPr>
          <p:nvPr>
            <p:ph type="title"/>
          </p:nvPr>
        </p:nvSpPr>
        <p:spPr/>
        <p:txBody>
          <a:bodyPr/>
          <a:lstStyle/>
          <a:p>
            <a:r>
              <a:rPr lang="en-US" b="1" dirty="0">
                <a:solidFill>
                  <a:srgbClr val="5A5AA3"/>
                </a:solidFill>
                <a:latin typeface="Avenir Black" panose="02000503020000020003" pitchFamily="2" charset="0"/>
              </a:rPr>
              <a:t>continue</a:t>
            </a:r>
          </a:p>
        </p:txBody>
      </p:sp>
      <p:sp>
        <p:nvSpPr>
          <p:cNvPr id="3" name="Content Placeholder 2">
            <a:extLst>
              <a:ext uri="{FF2B5EF4-FFF2-40B4-BE49-F238E27FC236}">
                <a16:creationId xmlns:a16="http://schemas.microsoft.com/office/drawing/2014/main" id="{128D2E22-731B-4F39-949A-2CEC82BDC2BD}"/>
              </a:ext>
            </a:extLst>
          </p:cNvPr>
          <p:cNvSpPr>
            <a:spLocks noGrp="1"/>
          </p:cNvSpPr>
          <p:nvPr>
            <p:ph idx="1"/>
          </p:nvPr>
        </p:nvSpPr>
        <p:spPr>
          <a:xfrm>
            <a:off x="838200" y="1515383"/>
            <a:ext cx="10515600" cy="4351338"/>
          </a:xfrm>
        </p:spPr>
        <p:txBody>
          <a:bodyPr>
            <a:normAutofit/>
          </a:bodyPr>
          <a:lstStyle/>
          <a:p>
            <a:r>
              <a:rPr lang="en-US" dirty="0">
                <a:latin typeface="Avenir" panose="02000503020000020003" pitchFamily="2" charset="0"/>
              </a:rPr>
              <a:t>The continue statement will immediately go back to the top of the  loop when executed</a:t>
            </a:r>
          </a:p>
          <a:p>
            <a:endParaRPr lang="en-US" dirty="0">
              <a:latin typeface="Avenir" panose="02000503020000020003" pitchFamily="2" charset="0"/>
            </a:endParaRPr>
          </a:p>
          <a:p>
            <a:pPr marL="0" indent="0">
              <a:buNone/>
            </a:pPr>
            <a:endParaRPr lang="en-US" sz="1800" dirty="0">
              <a:latin typeface="Avenir" panose="02000503020000020003" pitchFamily="2" charset="0"/>
            </a:endParaRPr>
          </a:p>
          <a:p>
            <a:pPr marL="0" indent="0">
              <a:buNone/>
            </a:pPr>
            <a:br>
              <a:rPr lang="en-US" dirty="0">
                <a:solidFill>
                  <a:srgbClr val="FFFF00"/>
                </a:solidFill>
                <a:latin typeface="Avenir" panose="02000503020000020003" pitchFamily="2" charset="0"/>
              </a:rPr>
            </a:br>
            <a:endParaRPr lang="en-US" dirty="0">
              <a:latin typeface="Avenir" panose="02000503020000020003" pitchFamily="2" charset="0"/>
            </a:endParaRPr>
          </a:p>
        </p:txBody>
      </p:sp>
      <p:sp>
        <p:nvSpPr>
          <p:cNvPr id="8" name="TextBox 4">
            <a:extLst>
              <a:ext uri="{FF2B5EF4-FFF2-40B4-BE49-F238E27FC236}">
                <a16:creationId xmlns:a16="http://schemas.microsoft.com/office/drawing/2014/main" id="{36E34BEE-9321-7F45-77C2-380BC24EAC2E}"/>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4" name="Picture 3" descr="A picture containing dark, gauge&#10;&#10;Description automatically generated">
            <a:extLst>
              <a:ext uri="{FF2B5EF4-FFF2-40B4-BE49-F238E27FC236}">
                <a16:creationId xmlns:a16="http://schemas.microsoft.com/office/drawing/2014/main" id="{CE66B7B0-D4A4-D28A-7FE4-211F38CF3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descr="Text&#10;&#10;Description automatically generated">
            <a:extLst>
              <a:ext uri="{FF2B5EF4-FFF2-40B4-BE49-F238E27FC236}">
                <a16:creationId xmlns:a16="http://schemas.microsoft.com/office/drawing/2014/main" id="{CEE22698-326F-B1A6-E09C-6999A35AAC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450" y="2585829"/>
            <a:ext cx="5753100" cy="3365500"/>
          </a:xfrm>
          <a:prstGeom prst="rect">
            <a:avLst/>
          </a:prstGeom>
        </p:spPr>
      </p:pic>
    </p:spTree>
    <p:extLst>
      <p:ext uri="{BB962C8B-B14F-4D97-AF65-F5344CB8AC3E}">
        <p14:creationId xmlns:p14="http://schemas.microsoft.com/office/powerpoint/2010/main" val="14894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0488-7743-432C-A91C-BE73B19FAD14}"/>
              </a:ext>
            </a:extLst>
          </p:cNvPr>
          <p:cNvSpPr>
            <a:spLocks noGrp="1"/>
          </p:cNvSpPr>
          <p:nvPr>
            <p:ph type="title"/>
          </p:nvPr>
        </p:nvSpPr>
        <p:spPr/>
        <p:txBody>
          <a:bodyPr/>
          <a:lstStyle/>
          <a:p>
            <a:r>
              <a:rPr lang="en-US" b="1" dirty="0">
                <a:solidFill>
                  <a:srgbClr val="5A5AA3"/>
                </a:solidFill>
                <a:latin typeface="Avenir Black" panose="02000503020000020003" pitchFamily="2" charset="0"/>
              </a:rPr>
              <a:t>else</a:t>
            </a:r>
          </a:p>
        </p:txBody>
      </p:sp>
      <p:sp>
        <p:nvSpPr>
          <p:cNvPr id="3" name="Content Placeholder 2">
            <a:extLst>
              <a:ext uri="{FF2B5EF4-FFF2-40B4-BE49-F238E27FC236}">
                <a16:creationId xmlns:a16="http://schemas.microsoft.com/office/drawing/2014/main" id="{128D2E22-731B-4F39-949A-2CEC82BDC2BD}"/>
              </a:ext>
            </a:extLst>
          </p:cNvPr>
          <p:cNvSpPr>
            <a:spLocks noGrp="1"/>
          </p:cNvSpPr>
          <p:nvPr>
            <p:ph idx="1"/>
          </p:nvPr>
        </p:nvSpPr>
        <p:spPr>
          <a:xfrm>
            <a:off x="1120000" y="1578405"/>
            <a:ext cx="10233800" cy="4351338"/>
          </a:xfrm>
        </p:spPr>
        <p:txBody>
          <a:bodyPr>
            <a:normAutofit/>
          </a:bodyPr>
          <a:lstStyle/>
          <a:p>
            <a:r>
              <a:rPr lang="en-US" dirty="0">
                <a:latin typeface="Avenir" panose="02000503020000020003" pitchFamily="2" charset="0"/>
              </a:rPr>
              <a:t>Most programming languages don't have an else statement with a for loop</a:t>
            </a:r>
          </a:p>
          <a:p>
            <a:r>
              <a:rPr lang="en-US" dirty="0">
                <a:latin typeface="Avenir" panose="02000503020000020003" pitchFamily="2" charset="0"/>
              </a:rPr>
              <a:t>In Python, any statements in a </a:t>
            </a:r>
            <a:r>
              <a:rPr lang="en-US" dirty="0">
                <a:solidFill>
                  <a:srgbClr val="5A5AA3"/>
                </a:solidFill>
                <a:latin typeface="Avenir" panose="02000503020000020003" pitchFamily="2" charset="0"/>
              </a:rPr>
              <a:t>for else </a:t>
            </a:r>
            <a:r>
              <a:rPr lang="en-US" dirty="0">
                <a:latin typeface="Avenir" panose="02000503020000020003" pitchFamily="2" charset="0"/>
              </a:rPr>
              <a:t>block will only execute if the for loop ended normally (i.e., not with break)</a:t>
            </a:r>
          </a:p>
          <a:p>
            <a:endParaRPr lang="en-US" dirty="0">
              <a:latin typeface="Avenir" panose="02000503020000020003" pitchFamily="2" charset="0"/>
            </a:endParaRPr>
          </a:p>
          <a:p>
            <a:pPr marL="0" indent="0">
              <a:buNone/>
            </a:pPr>
            <a:endParaRPr lang="en-US" dirty="0">
              <a:solidFill>
                <a:srgbClr val="FF00FF"/>
              </a:solidFill>
              <a:latin typeface="Avenir" panose="02000503020000020003" pitchFamily="2" charset="0"/>
            </a:endParaRPr>
          </a:p>
          <a:p>
            <a:pPr marL="0" indent="0">
              <a:buNone/>
            </a:pPr>
            <a:br>
              <a:rPr lang="en-US" dirty="0">
                <a:solidFill>
                  <a:srgbClr val="FFFF00"/>
                </a:solidFill>
                <a:latin typeface="Avenir" panose="02000503020000020003" pitchFamily="2" charset="0"/>
              </a:rPr>
            </a:br>
            <a:endParaRPr lang="en-US" dirty="0">
              <a:latin typeface="Avenir" panose="02000503020000020003" pitchFamily="2" charset="0"/>
            </a:endParaRPr>
          </a:p>
        </p:txBody>
      </p:sp>
      <p:sp>
        <p:nvSpPr>
          <p:cNvPr id="6" name="TextBox 4">
            <a:extLst>
              <a:ext uri="{FF2B5EF4-FFF2-40B4-BE49-F238E27FC236}">
                <a16:creationId xmlns:a16="http://schemas.microsoft.com/office/drawing/2014/main" id="{AFCB54F2-7F90-48DB-B026-5D2FEC132B59}"/>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5" name="Picture 4" descr="A picture containing dark, gauge&#10;&#10;Description automatically generated">
            <a:extLst>
              <a:ext uri="{FF2B5EF4-FFF2-40B4-BE49-F238E27FC236}">
                <a16:creationId xmlns:a16="http://schemas.microsoft.com/office/drawing/2014/main" id="{A4D5FB39-CEA1-4B77-772B-28C5E18E6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9" name="Picture 8" descr="Graphical user interface, text, application&#10;&#10;Description automatically generated">
            <a:extLst>
              <a:ext uri="{FF2B5EF4-FFF2-40B4-BE49-F238E27FC236}">
                <a16:creationId xmlns:a16="http://schemas.microsoft.com/office/drawing/2014/main" id="{CD286414-7981-B209-9EF4-DCE97B47B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 y="3467136"/>
            <a:ext cx="5233569" cy="2622561"/>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89F685C9-10A6-EA60-B784-2A04FE749E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3451588"/>
            <a:ext cx="5233569" cy="2622561"/>
          </a:xfrm>
          <a:prstGeom prst="rect">
            <a:avLst/>
          </a:prstGeom>
        </p:spPr>
      </p:pic>
    </p:spTree>
    <p:extLst>
      <p:ext uri="{BB962C8B-B14F-4D97-AF65-F5344CB8AC3E}">
        <p14:creationId xmlns:p14="http://schemas.microsoft.com/office/powerpoint/2010/main" val="334826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a:lstStyle/>
          <a:p>
            <a:r>
              <a:rPr lang="en-US" b="1" dirty="0">
                <a:latin typeface="Avenir Black" panose="02000503020000020003" pitchFamily="2" charset="0"/>
              </a:rPr>
              <a:t>Decision Controlled Loops</a:t>
            </a:r>
          </a:p>
        </p:txBody>
      </p:sp>
      <p:sp>
        <p:nvSpPr>
          <p:cNvPr id="3" name="Content Placeholder 2"/>
          <p:cNvSpPr>
            <a:spLocks noGrp="1"/>
          </p:cNvSpPr>
          <p:nvPr>
            <p:ph sz="half" idx="1"/>
          </p:nvPr>
        </p:nvSpPr>
        <p:spPr>
          <a:xfrm>
            <a:off x="912974" y="1520762"/>
            <a:ext cx="5991536" cy="5013197"/>
          </a:xfrm>
        </p:spPr>
        <p:txBody>
          <a:bodyPr>
            <a:noAutofit/>
          </a:bodyPr>
          <a:lstStyle/>
          <a:p>
            <a:r>
              <a:rPr lang="en-US" sz="2400" dirty="0">
                <a:latin typeface="Avenir" panose="02000503020000020003" pitchFamily="2" charset="0"/>
              </a:rPr>
              <a:t>Decision Controlled Loops require a Decision with a </a:t>
            </a:r>
            <a:r>
              <a:rPr lang="en-US" sz="2400" dirty="0">
                <a:solidFill>
                  <a:srgbClr val="5A5AA3"/>
                </a:solidFill>
                <a:latin typeface="Avenir" panose="02000503020000020003" pitchFamily="2" charset="0"/>
              </a:rPr>
              <a:t>&lt;condition&gt;</a:t>
            </a:r>
          </a:p>
          <a:p>
            <a:r>
              <a:rPr lang="en-US" sz="2400" dirty="0">
                <a:latin typeface="Avenir" panose="02000503020000020003" pitchFamily="2" charset="0"/>
              </a:rPr>
              <a:t>The </a:t>
            </a:r>
            <a:r>
              <a:rPr lang="en-US" sz="2400" dirty="0">
                <a:solidFill>
                  <a:srgbClr val="5A5AA3"/>
                </a:solidFill>
                <a:latin typeface="Avenir" panose="02000503020000020003" pitchFamily="2" charset="0"/>
              </a:rPr>
              <a:t>&lt;condition&gt; </a:t>
            </a:r>
            <a:r>
              <a:rPr lang="en-US" sz="2400" dirty="0">
                <a:latin typeface="Avenir" panose="02000503020000020003" pitchFamily="2" charset="0"/>
              </a:rPr>
              <a:t>is an expression evaluates to </a:t>
            </a:r>
            <a:r>
              <a:rPr lang="en-US" sz="2400" dirty="0">
                <a:solidFill>
                  <a:srgbClr val="5A5AA3"/>
                </a:solidFill>
                <a:latin typeface="Avenir" panose="02000503020000020003" pitchFamily="2" charset="0"/>
              </a:rPr>
              <a:t>True</a:t>
            </a:r>
            <a:r>
              <a:rPr lang="en-US" sz="2400" dirty="0">
                <a:solidFill>
                  <a:srgbClr val="FFFF00"/>
                </a:solidFill>
                <a:latin typeface="Avenir" panose="02000503020000020003" pitchFamily="2" charset="0"/>
              </a:rPr>
              <a:t> </a:t>
            </a:r>
            <a:r>
              <a:rPr lang="en-US" sz="2400" dirty="0">
                <a:solidFill>
                  <a:schemeClr val="tx1">
                    <a:lumMod val="95000"/>
                  </a:schemeClr>
                </a:solidFill>
                <a:latin typeface="Avenir" panose="02000503020000020003" pitchFamily="2" charset="0"/>
              </a:rPr>
              <a:t>or</a:t>
            </a:r>
            <a:r>
              <a:rPr lang="en-US" sz="2400" dirty="0">
                <a:solidFill>
                  <a:srgbClr val="FFFF00"/>
                </a:solidFill>
                <a:latin typeface="Avenir" panose="02000503020000020003" pitchFamily="2" charset="0"/>
              </a:rPr>
              <a:t> </a:t>
            </a:r>
            <a:r>
              <a:rPr lang="en-US" sz="2400" dirty="0">
                <a:solidFill>
                  <a:srgbClr val="5A5AA3"/>
                </a:solidFill>
                <a:latin typeface="Avenir" panose="02000503020000020003" pitchFamily="2" charset="0"/>
              </a:rPr>
              <a:t>False</a:t>
            </a:r>
          </a:p>
          <a:p>
            <a:pPr lvl="1"/>
            <a:r>
              <a:rPr lang="en-US" sz="2000" dirty="0">
                <a:latin typeface="Avenir" panose="02000503020000020003" pitchFamily="2" charset="0"/>
              </a:rPr>
              <a:t>(just like an </a:t>
            </a:r>
            <a:r>
              <a:rPr lang="en-US" sz="2000" dirty="0">
                <a:solidFill>
                  <a:srgbClr val="5A5AA3"/>
                </a:solidFill>
                <a:latin typeface="Avenir" panose="02000503020000020003" pitchFamily="2" charset="0"/>
              </a:rPr>
              <a:t>if</a:t>
            </a:r>
            <a:r>
              <a:rPr lang="en-US" sz="2000" dirty="0">
                <a:latin typeface="Avenir" panose="02000503020000020003" pitchFamily="2" charset="0"/>
              </a:rPr>
              <a:t> statement)</a:t>
            </a:r>
          </a:p>
          <a:p>
            <a:r>
              <a:rPr lang="en-US" sz="2400" dirty="0">
                <a:latin typeface="Avenir" panose="02000503020000020003" pitchFamily="2" charset="0"/>
              </a:rPr>
              <a:t>If the </a:t>
            </a:r>
            <a:r>
              <a:rPr lang="en-US" sz="2400" dirty="0">
                <a:solidFill>
                  <a:srgbClr val="5A5AA3"/>
                </a:solidFill>
                <a:latin typeface="Avenir" panose="02000503020000020003" pitchFamily="2" charset="0"/>
              </a:rPr>
              <a:t>&lt;condition&gt; </a:t>
            </a:r>
            <a:r>
              <a:rPr lang="en-US" sz="2400" dirty="0">
                <a:latin typeface="Avenir" panose="02000503020000020003" pitchFamily="2" charset="0"/>
              </a:rPr>
              <a:t>is </a:t>
            </a:r>
            <a:r>
              <a:rPr lang="en-US" sz="2400" dirty="0">
                <a:solidFill>
                  <a:srgbClr val="5A5AA3"/>
                </a:solidFill>
                <a:latin typeface="Avenir" panose="02000503020000020003" pitchFamily="2" charset="0"/>
              </a:rPr>
              <a:t>True</a:t>
            </a:r>
            <a:r>
              <a:rPr lang="en-US" sz="2400" dirty="0">
                <a:latin typeface="Avenir" panose="02000503020000020003" pitchFamily="2" charset="0"/>
              </a:rPr>
              <a:t> the statements inside the loop are executed</a:t>
            </a:r>
          </a:p>
          <a:p>
            <a:pPr lvl="1"/>
            <a:r>
              <a:rPr lang="en-US" sz="2000" dirty="0">
                <a:latin typeface="Avenir" panose="02000503020000020003" pitchFamily="2" charset="0"/>
              </a:rPr>
              <a:t>Then execution returns to the top of the loop</a:t>
            </a:r>
          </a:p>
          <a:p>
            <a:r>
              <a:rPr lang="en-US" sz="2400" dirty="0">
                <a:latin typeface="Avenir" panose="02000503020000020003" pitchFamily="2" charset="0"/>
              </a:rPr>
              <a:t>If the </a:t>
            </a:r>
            <a:r>
              <a:rPr lang="en-US" sz="2400" dirty="0">
                <a:solidFill>
                  <a:srgbClr val="5A5AA3"/>
                </a:solidFill>
                <a:latin typeface="Avenir" panose="02000503020000020003" pitchFamily="2" charset="0"/>
              </a:rPr>
              <a:t>&lt;condition&gt; </a:t>
            </a:r>
            <a:r>
              <a:rPr lang="en-US" sz="2400" dirty="0">
                <a:latin typeface="Avenir" panose="02000503020000020003" pitchFamily="2" charset="0"/>
              </a:rPr>
              <a:t>is </a:t>
            </a:r>
            <a:r>
              <a:rPr lang="en-US" sz="2400" dirty="0">
                <a:solidFill>
                  <a:srgbClr val="5A5AA3"/>
                </a:solidFill>
                <a:latin typeface="Avenir" panose="02000503020000020003" pitchFamily="2" charset="0"/>
              </a:rPr>
              <a:t>False</a:t>
            </a:r>
          </a:p>
          <a:p>
            <a:pPr lvl="1"/>
            <a:r>
              <a:rPr lang="en-US" sz="2000" dirty="0">
                <a:latin typeface="Avenir" panose="02000503020000020003" pitchFamily="2" charset="0"/>
              </a:rPr>
              <a:t>execution continues at the first statement after the loop end</a:t>
            </a:r>
          </a:p>
        </p:txBody>
      </p:sp>
      <p:sp>
        <p:nvSpPr>
          <p:cNvPr id="6" name="TextBox 4">
            <a:extLst>
              <a:ext uri="{FF2B5EF4-FFF2-40B4-BE49-F238E27FC236}">
                <a16:creationId xmlns:a16="http://schemas.microsoft.com/office/drawing/2014/main" id="{05954DE0-044E-A86E-D822-0CD75CC85E4F}"/>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grpSp>
        <p:nvGrpSpPr>
          <p:cNvPr id="58" name="Group 57">
            <a:extLst>
              <a:ext uri="{FF2B5EF4-FFF2-40B4-BE49-F238E27FC236}">
                <a16:creationId xmlns:a16="http://schemas.microsoft.com/office/drawing/2014/main" id="{FF261486-31A3-EE3B-EF3A-3CCE3831361B}"/>
              </a:ext>
            </a:extLst>
          </p:cNvPr>
          <p:cNvGrpSpPr/>
          <p:nvPr/>
        </p:nvGrpSpPr>
        <p:grpSpPr>
          <a:xfrm>
            <a:off x="7376160" y="1775432"/>
            <a:ext cx="3547171" cy="3771907"/>
            <a:chOff x="7376160" y="1775432"/>
            <a:chExt cx="3547171" cy="3771907"/>
          </a:xfrm>
        </p:grpSpPr>
        <p:sp>
          <p:nvSpPr>
            <p:cNvPr id="4" name="Rectangle 3">
              <a:extLst>
                <a:ext uri="{FF2B5EF4-FFF2-40B4-BE49-F238E27FC236}">
                  <a16:creationId xmlns:a16="http://schemas.microsoft.com/office/drawing/2014/main" id="{C593AF06-B2AC-90B7-41B4-054A6DD55BD6}"/>
                </a:ext>
              </a:extLst>
            </p:cNvPr>
            <p:cNvSpPr/>
            <p:nvPr/>
          </p:nvSpPr>
          <p:spPr>
            <a:xfrm>
              <a:off x="7793140" y="3760504"/>
              <a:ext cx="1402080" cy="720436"/>
            </a:xfrm>
            <a:prstGeom prst="rect">
              <a:avLst/>
            </a:prstGeom>
            <a:solidFill>
              <a:srgbClr val="D2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mond 7">
              <a:extLst>
                <a:ext uri="{FF2B5EF4-FFF2-40B4-BE49-F238E27FC236}">
                  <a16:creationId xmlns:a16="http://schemas.microsoft.com/office/drawing/2014/main" id="{D8FD39EE-35DD-1114-746D-32E2AA5ACD39}"/>
                </a:ext>
              </a:extLst>
            </p:cNvPr>
            <p:cNvSpPr/>
            <p:nvPr/>
          </p:nvSpPr>
          <p:spPr>
            <a:xfrm>
              <a:off x="7669835" y="2341223"/>
              <a:ext cx="1648691" cy="997527"/>
            </a:xfrm>
            <a:prstGeom prst="diamond">
              <a:avLst/>
            </a:prstGeom>
            <a:solidFill>
              <a:srgbClr val="D6EECF"/>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9D05C84-9000-162B-32FB-297C10A8A797}"/>
                </a:ext>
              </a:extLst>
            </p:cNvPr>
            <p:cNvSpPr txBox="1"/>
            <p:nvPr/>
          </p:nvSpPr>
          <p:spPr>
            <a:xfrm>
              <a:off x="7713892" y="2671694"/>
              <a:ext cx="1560576" cy="338554"/>
            </a:xfrm>
            <a:prstGeom prst="rect">
              <a:avLst/>
            </a:prstGeom>
            <a:noFill/>
          </p:spPr>
          <p:txBody>
            <a:bodyPr wrap="square" rtlCol="0">
              <a:spAutoFit/>
            </a:bodyPr>
            <a:lstStyle/>
            <a:p>
              <a:pPr algn="ctr"/>
              <a:r>
                <a:rPr lang="en-US" sz="1600" dirty="0">
                  <a:latin typeface="Sofia Pro" pitchFamily="2" charset="0"/>
                </a:rPr>
                <a:t>DECISION</a:t>
              </a:r>
            </a:p>
          </p:txBody>
        </p:sp>
        <p:sp>
          <p:nvSpPr>
            <p:cNvPr id="10" name="TextBox 9">
              <a:extLst>
                <a:ext uri="{FF2B5EF4-FFF2-40B4-BE49-F238E27FC236}">
                  <a16:creationId xmlns:a16="http://schemas.microsoft.com/office/drawing/2014/main" id="{4F11633C-FFA5-0BC8-BA93-C9EFEA62B06B}"/>
                </a:ext>
              </a:extLst>
            </p:cNvPr>
            <p:cNvSpPr txBox="1"/>
            <p:nvPr/>
          </p:nvSpPr>
          <p:spPr>
            <a:xfrm>
              <a:off x="7713892" y="3984563"/>
              <a:ext cx="1560576" cy="338554"/>
            </a:xfrm>
            <a:prstGeom prst="rect">
              <a:avLst/>
            </a:prstGeom>
            <a:noFill/>
          </p:spPr>
          <p:txBody>
            <a:bodyPr wrap="square" rtlCol="0">
              <a:spAutoFit/>
            </a:bodyPr>
            <a:lstStyle/>
            <a:p>
              <a:pPr algn="ctr"/>
              <a:r>
                <a:rPr lang="en-US" sz="1600" dirty="0">
                  <a:latin typeface="Sofia Pro" pitchFamily="2" charset="0"/>
                </a:rPr>
                <a:t>SEQUENCE</a:t>
              </a:r>
            </a:p>
          </p:txBody>
        </p:sp>
        <p:sp>
          <p:nvSpPr>
            <p:cNvPr id="11" name="TextBox 10">
              <a:extLst>
                <a:ext uri="{FF2B5EF4-FFF2-40B4-BE49-F238E27FC236}">
                  <a16:creationId xmlns:a16="http://schemas.microsoft.com/office/drawing/2014/main" id="{B4D8EF12-E40B-4E1B-1CB0-E74A1D823062}"/>
                </a:ext>
              </a:extLst>
            </p:cNvPr>
            <p:cNvSpPr txBox="1"/>
            <p:nvPr/>
          </p:nvSpPr>
          <p:spPr>
            <a:xfrm>
              <a:off x="8582467" y="3340719"/>
              <a:ext cx="1560576" cy="338554"/>
            </a:xfrm>
            <a:prstGeom prst="rect">
              <a:avLst/>
            </a:prstGeom>
            <a:noFill/>
          </p:spPr>
          <p:txBody>
            <a:bodyPr wrap="square" rtlCol="0">
              <a:spAutoFit/>
            </a:bodyPr>
            <a:lstStyle/>
            <a:p>
              <a:r>
                <a:rPr lang="en-US" sz="1600" dirty="0">
                  <a:latin typeface="Sofia Pro" pitchFamily="2" charset="0"/>
                </a:rPr>
                <a:t>TRUE</a:t>
              </a:r>
            </a:p>
          </p:txBody>
        </p:sp>
        <p:sp>
          <p:nvSpPr>
            <p:cNvPr id="12" name="TextBox 11">
              <a:extLst>
                <a:ext uri="{FF2B5EF4-FFF2-40B4-BE49-F238E27FC236}">
                  <a16:creationId xmlns:a16="http://schemas.microsoft.com/office/drawing/2014/main" id="{5601F23A-C4DF-B380-CA16-A5BE3534DC29}"/>
                </a:ext>
              </a:extLst>
            </p:cNvPr>
            <p:cNvSpPr txBox="1"/>
            <p:nvPr/>
          </p:nvSpPr>
          <p:spPr>
            <a:xfrm>
              <a:off x="9362755" y="2472418"/>
              <a:ext cx="1560576" cy="338554"/>
            </a:xfrm>
            <a:prstGeom prst="rect">
              <a:avLst/>
            </a:prstGeom>
            <a:noFill/>
          </p:spPr>
          <p:txBody>
            <a:bodyPr wrap="square" rtlCol="0">
              <a:spAutoFit/>
            </a:bodyPr>
            <a:lstStyle/>
            <a:p>
              <a:r>
                <a:rPr lang="en-US" sz="1600" dirty="0">
                  <a:latin typeface="Sofia Pro" pitchFamily="2" charset="0"/>
                </a:rPr>
                <a:t>FALSE</a:t>
              </a:r>
            </a:p>
          </p:txBody>
        </p:sp>
        <p:cxnSp>
          <p:nvCxnSpPr>
            <p:cNvPr id="29" name="Straight Arrow Connector 28">
              <a:extLst>
                <a:ext uri="{FF2B5EF4-FFF2-40B4-BE49-F238E27FC236}">
                  <a16:creationId xmlns:a16="http://schemas.microsoft.com/office/drawing/2014/main" id="{CBEC9984-087A-CF94-B30F-9B9B8BC06BDA}"/>
                </a:ext>
              </a:extLst>
            </p:cNvPr>
            <p:cNvCxnSpPr>
              <a:endCxn id="8" idx="0"/>
            </p:cNvCxnSpPr>
            <p:nvPr/>
          </p:nvCxnSpPr>
          <p:spPr>
            <a:xfrm>
              <a:off x="8494180" y="1775432"/>
              <a:ext cx="1" cy="56579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D941CA4-AFA3-5065-4380-EDEB19F4B5D5}"/>
                </a:ext>
              </a:extLst>
            </p:cNvPr>
            <p:cNvCxnSpPr>
              <a:cxnSpLocks/>
              <a:stCxn id="8" idx="2"/>
            </p:cNvCxnSpPr>
            <p:nvPr/>
          </p:nvCxnSpPr>
          <p:spPr>
            <a:xfrm flipH="1">
              <a:off x="8494180" y="3338750"/>
              <a:ext cx="1" cy="447147"/>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6342143-E5A0-5D0F-2357-3384BF4E0714}"/>
                </a:ext>
              </a:extLst>
            </p:cNvPr>
            <p:cNvCxnSpPr>
              <a:cxnSpLocks/>
            </p:cNvCxnSpPr>
            <p:nvPr/>
          </p:nvCxnSpPr>
          <p:spPr>
            <a:xfrm>
              <a:off x="7376160" y="2044998"/>
              <a:ext cx="1118020"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4ED1CE3-D9BA-6898-E9EC-BA0C0A673BFD}"/>
                </a:ext>
              </a:extLst>
            </p:cNvPr>
            <p:cNvCxnSpPr>
              <a:cxnSpLocks/>
            </p:cNvCxnSpPr>
            <p:nvPr/>
          </p:nvCxnSpPr>
          <p:spPr>
            <a:xfrm>
              <a:off x="8514920" y="5012408"/>
              <a:ext cx="0" cy="53493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6A009B7-B8FE-A8B9-42D5-C20DBCD4CDDD}"/>
                </a:ext>
              </a:extLst>
            </p:cNvPr>
            <p:cNvCxnSpPr>
              <a:cxnSpLocks/>
            </p:cNvCxnSpPr>
            <p:nvPr/>
          </p:nvCxnSpPr>
          <p:spPr>
            <a:xfrm>
              <a:off x="7376160" y="2032806"/>
              <a:ext cx="0" cy="26565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9A4858-F9B4-103D-14D6-94CF436F9155}"/>
                </a:ext>
              </a:extLst>
            </p:cNvPr>
            <p:cNvCxnSpPr>
              <a:cxnSpLocks/>
            </p:cNvCxnSpPr>
            <p:nvPr/>
          </p:nvCxnSpPr>
          <p:spPr>
            <a:xfrm>
              <a:off x="7376160" y="4689320"/>
              <a:ext cx="1138760"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73BC5F-265D-8258-0931-BAB110425C9C}"/>
                </a:ext>
              </a:extLst>
            </p:cNvPr>
            <p:cNvCxnSpPr>
              <a:cxnSpLocks/>
            </p:cNvCxnSpPr>
            <p:nvPr/>
          </p:nvCxnSpPr>
          <p:spPr>
            <a:xfrm>
              <a:off x="8506372" y="4468748"/>
              <a:ext cx="0" cy="2283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574947E-63FB-CE91-FADB-7DFD6FE2B950}"/>
                </a:ext>
              </a:extLst>
            </p:cNvPr>
            <p:cNvCxnSpPr>
              <a:cxnSpLocks/>
            </p:cNvCxnSpPr>
            <p:nvPr/>
          </p:nvCxnSpPr>
          <p:spPr>
            <a:xfrm>
              <a:off x="9333467" y="2839986"/>
              <a:ext cx="456709"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A04A4D-0441-1066-2761-55C7FA25EE80}"/>
                </a:ext>
              </a:extLst>
            </p:cNvPr>
            <p:cNvCxnSpPr>
              <a:cxnSpLocks/>
            </p:cNvCxnSpPr>
            <p:nvPr/>
          </p:nvCxnSpPr>
          <p:spPr>
            <a:xfrm>
              <a:off x="9790176" y="2825583"/>
              <a:ext cx="0" cy="21868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8B58A36-CA19-DAC9-EC40-9A994CBD18DC}"/>
                </a:ext>
              </a:extLst>
            </p:cNvPr>
            <p:cNvCxnSpPr>
              <a:cxnSpLocks/>
            </p:cNvCxnSpPr>
            <p:nvPr/>
          </p:nvCxnSpPr>
          <p:spPr>
            <a:xfrm>
              <a:off x="8506372" y="5012408"/>
              <a:ext cx="129599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pic>
        <p:nvPicPr>
          <p:cNvPr id="5" name="Picture 4" descr="A picture containing dark, gauge&#10;&#10;Description automatically generated">
            <a:extLst>
              <a:ext uri="{FF2B5EF4-FFF2-40B4-BE49-F238E27FC236}">
                <a16:creationId xmlns:a16="http://schemas.microsoft.com/office/drawing/2014/main" id="{D957172E-E77A-1540-67CC-FA793F57F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211420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7"/>
            <a:ext cx="10515600" cy="1325563"/>
          </a:xfrm>
        </p:spPr>
        <p:txBody>
          <a:bodyPr/>
          <a:lstStyle/>
          <a:p>
            <a:pPr algn="ctr"/>
            <a:r>
              <a:rPr lang="en-US" b="1" dirty="0">
                <a:latin typeface="Avenir Black" panose="02000503020000020003" pitchFamily="2" charset="0"/>
              </a:rPr>
              <a:t>Decision Controlled Loop Structures</a:t>
            </a:r>
          </a:p>
        </p:txBody>
      </p:sp>
      <p:sp>
        <p:nvSpPr>
          <p:cNvPr id="5" name="Content Placeholder 4"/>
          <p:cNvSpPr>
            <a:spLocks noGrp="1"/>
          </p:cNvSpPr>
          <p:nvPr>
            <p:ph sz="half" idx="1"/>
          </p:nvPr>
        </p:nvSpPr>
        <p:spPr>
          <a:xfrm>
            <a:off x="838200" y="1591584"/>
            <a:ext cx="5181600" cy="4667243"/>
          </a:xfrm>
        </p:spPr>
        <p:txBody>
          <a:bodyPr>
            <a:noAutofit/>
          </a:bodyPr>
          <a:lstStyle/>
          <a:p>
            <a:r>
              <a:rPr lang="en-US" dirty="0">
                <a:latin typeface="Avenir" panose="02000503020000020003" pitchFamily="2" charset="0"/>
              </a:rPr>
              <a:t>There are 3 different Decision Controlled Loop </a:t>
            </a:r>
            <a:r>
              <a:rPr lang="en-US" dirty="0">
                <a:solidFill>
                  <a:srgbClr val="5A5AA3"/>
                </a:solidFill>
                <a:latin typeface="Avenir" panose="02000503020000020003" pitchFamily="2" charset="0"/>
              </a:rPr>
              <a:t>structures</a:t>
            </a:r>
          </a:p>
          <a:p>
            <a:r>
              <a:rPr lang="en-US" dirty="0">
                <a:solidFill>
                  <a:srgbClr val="5A5AA3"/>
                </a:solidFill>
                <a:latin typeface="Avenir" panose="02000503020000020003" pitchFamily="2" charset="0"/>
              </a:rPr>
              <a:t>Pre-test</a:t>
            </a:r>
            <a:r>
              <a:rPr lang="en-US" dirty="0">
                <a:latin typeface="Avenir" panose="02000503020000020003" pitchFamily="2" charset="0"/>
              </a:rPr>
              <a:t> loop</a:t>
            </a:r>
          </a:p>
          <a:p>
            <a:pPr lvl="1"/>
            <a:r>
              <a:rPr lang="en-US" dirty="0">
                <a:latin typeface="Avenir" panose="02000503020000020003" pitchFamily="2" charset="0"/>
              </a:rPr>
              <a:t>Tests for ending condition at the </a:t>
            </a:r>
            <a:r>
              <a:rPr lang="en-US" dirty="0">
                <a:solidFill>
                  <a:srgbClr val="5A5AA3"/>
                </a:solidFill>
                <a:latin typeface="Avenir" panose="02000503020000020003" pitchFamily="2" charset="0"/>
              </a:rPr>
              <a:t>beginning</a:t>
            </a:r>
            <a:r>
              <a:rPr lang="en-US" dirty="0">
                <a:latin typeface="Avenir" panose="02000503020000020003" pitchFamily="2" charset="0"/>
              </a:rPr>
              <a:t> of the loop</a:t>
            </a:r>
          </a:p>
          <a:p>
            <a:r>
              <a:rPr lang="en-US" dirty="0">
                <a:solidFill>
                  <a:srgbClr val="5A5AA3"/>
                </a:solidFill>
                <a:latin typeface="Avenir" panose="02000503020000020003" pitchFamily="2" charset="0"/>
              </a:rPr>
              <a:t>Post-test</a:t>
            </a:r>
            <a:r>
              <a:rPr lang="en-US" dirty="0">
                <a:latin typeface="Avenir" panose="02000503020000020003" pitchFamily="2" charset="0"/>
              </a:rPr>
              <a:t> loop</a:t>
            </a:r>
          </a:p>
          <a:p>
            <a:pPr lvl="1"/>
            <a:r>
              <a:rPr lang="en-US" dirty="0">
                <a:latin typeface="Avenir" panose="02000503020000020003" pitchFamily="2" charset="0"/>
              </a:rPr>
              <a:t>Tests for ending condition at the </a:t>
            </a:r>
            <a:r>
              <a:rPr lang="en-US" dirty="0">
                <a:solidFill>
                  <a:srgbClr val="5A5AA3"/>
                </a:solidFill>
                <a:latin typeface="Avenir" panose="02000503020000020003" pitchFamily="2" charset="0"/>
              </a:rPr>
              <a:t>end</a:t>
            </a:r>
            <a:r>
              <a:rPr lang="en-US" dirty="0">
                <a:latin typeface="Avenir" panose="02000503020000020003" pitchFamily="2" charset="0"/>
              </a:rPr>
              <a:t> of the loop</a:t>
            </a:r>
          </a:p>
          <a:p>
            <a:r>
              <a:rPr lang="en-US" dirty="0">
                <a:solidFill>
                  <a:srgbClr val="5A5AA3"/>
                </a:solidFill>
                <a:latin typeface="Avenir" panose="02000503020000020003" pitchFamily="2" charset="0"/>
              </a:rPr>
              <a:t>Mid-test loop</a:t>
            </a:r>
          </a:p>
          <a:p>
            <a:pPr lvl="1"/>
            <a:r>
              <a:rPr lang="en-US" dirty="0">
                <a:latin typeface="Avenir" panose="02000503020000020003" pitchFamily="2" charset="0"/>
              </a:rPr>
              <a:t>Tests for ending condition in the </a:t>
            </a:r>
            <a:r>
              <a:rPr lang="en-US" dirty="0">
                <a:solidFill>
                  <a:srgbClr val="5A5AA3"/>
                </a:solidFill>
                <a:latin typeface="Avenir" panose="02000503020000020003" pitchFamily="2" charset="0"/>
              </a:rPr>
              <a:t>middle</a:t>
            </a:r>
            <a:r>
              <a:rPr lang="en-US" dirty="0">
                <a:latin typeface="Avenir" panose="02000503020000020003" pitchFamily="2" charset="0"/>
              </a:rPr>
              <a:t> of the loop</a:t>
            </a:r>
          </a:p>
        </p:txBody>
      </p:sp>
      <p:sp>
        <p:nvSpPr>
          <p:cNvPr id="2" name="TextBox 1"/>
          <p:cNvSpPr txBox="1"/>
          <p:nvPr/>
        </p:nvSpPr>
        <p:spPr>
          <a:xfrm>
            <a:off x="6407009" y="5155132"/>
            <a:ext cx="1514764" cy="369332"/>
          </a:xfrm>
          <a:prstGeom prst="rect">
            <a:avLst/>
          </a:prstGeom>
          <a:noFill/>
        </p:spPr>
        <p:txBody>
          <a:bodyPr wrap="square" rtlCol="0">
            <a:spAutoFit/>
          </a:bodyPr>
          <a:lstStyle/>
          <a:p>
            <a:r>
              <a:rPr lang="en-US" dirty="0"/>
              <a:t>Pre-Test Loop</a:t>
            </a:r>
          </a:p>
        </p:txBody>
      </p:sp>
      <p:sp>
        <p:nvSpPr>
          <p:cNvPr id="10" name="TextBox 9"/>
          <p:cNvSpPr txBox="1"/>
          <p:nvPr/>
        </p:nvSpPr>
        <p:spPr>
          <a:xfrm>
            <a:off x="8550962" y="5155132"/>
            <a:ext cx="1639189" cy="369332"/>
          </a:xfrm>
          <a:prstGeom prst="rect">
            <a:avLst/>
          </a:prstGeom>
          <a:noFill/>
        </p:spPr>
        <p:txBody>
          <a:bodyPr wrap="square" rtlCol="0">
            <a:spAutoFit/>
          </a:bodyPr>
          <a:lstStyle/>
          <a:p>
            <a:r>
              <a:rPr lang="en-US" dirty="0"/>
              <a:t>Post-Test Loop</a:t>
            </a:r>
          </a:p>
        </p:txBody>
      </p:sp>
      <p:sp>
        <p:nvSpPr>
          <p:cNvPr id="11" name="TextBox 10"/>
          <p:cNvSpPr txBox="1"/>
          <p:nvPr/>
        </p:nvSpPr>
        <p:spPr>
          <a:xfrm>
            <a:off x="10477178" y="5155132"/>
            <a:ext cx="1598875" cy="369332"/>
          </a:xfrm>
          <a:prstGeom prst="rect">
            <a:avLst/>
          </a:prstGeom>
          <a:noFill/>
        </p:spPr>
        <p:txBody>
          <a:bodyPr wrap="square" rtlCol="0">
            <a:spAutoFit/>
          </a:bodyPr>
          <a:lstStyle/>
          <a:p>
            <a:r>
              <a:rPr lang="en-US" dirty="0"/>
              <a:t>Mid-Test Loop</a:t>
            </a:r>
          </a:p>
        </p:txBody>
      </p:sp>
      <p:sp>
        <p:nvSpPr>
          <p:cNvPr id="12" name="TextBox 4">
            <a:extLst>
              <a:ext uri="{FF2B5EF4-FFF2-40B4-BE49-F238E27FC236}">
                <a16:creationId xmlns:a16="http://schemas.microsoft.com/office/drawing/2014/main" id="{E8A03975-6E3F-C9B7-1768-4E1E9D70D84B}"/>
              </a:ext>
            </a:extLst>
          </p:cNvPr>
          <p:cNvSpPr txBox="1"/>
          <p:nvPr/>
        </p:nvSpPr>
        <p:spPr>
          <a:xfrm>
            <a:off x="0" y="6553118"/>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grpSp>
        <p:nvGrpSpPr>
          <p:cNvPr id="3" name="Group 2">
            <a:extLst>
              <a:ext uri="{FF2B5EF4-FFF2-40B4-BE49-F238E27FC236}">
                <a16:creationId xmlns:a16="http://schemas.microsoft.com/office/drawing/2014/main" id="{5D4E7FBE-E169-1210-EA88-99AFA80BE94F}"/>
              </a:ext>
            </a:extLst>
          </p:cNvPr>
          <p:cNvGrpSpPr/>
          <p:nvPr/>
        </p:nvGrpSpPr>
        <p:grpSpPr>
          <a:xfrm>
            <a:off x="6043695" y="2289522"/>
            <a:ext cx="2094957" cy="2809146"/>
            <a:chOff x="7376160" y="1775432"/>
            <a:chExt cx="2414016" cy="3236976"/>
          </a:xfrm>
        </p:grpSpPr>
        <p:sp>
          <p:nvSpPr>
            <p:cNvPr id="6" name="Rectangle 5">
              <a:extLst>
                <a:ext uri="{FF2B5EF4-FFF2-40B4-BE49-F238E27FC236}">
                  <a16:creationId xmlns:a16="http://schemas.microsoft.com/office/drawing/2014/main" id="{58ED7A65-72F1-2120-D5EA-6AF5E3F2660E}"/>
                </a:ext>
              </a:extLst>
            </p:cNvPr>
            <p:cNvSpPr/>
            <p:nvPr/>
          </p:nvSpPr>
          <p:spPr>
            <a:xfrm>
              <a:off x="7793140" y="3760504"/>
              <a:ext cx="1402080" cy="720436"/>
            </a:xfrm>
            <a:prstGeom prst="rect">
              <a:avLst/>
            </a:prstGeom>
            <a:solidFill>
              <a:srgbClr val="D2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a:extLst>
                <a:ext uri="{FF2B5EF4-FFF2-40B4-BE49-F238E27FC236}">
                  <a16:creationId xmlns:a16="http://schemas.microsoft.com/office/drawing/2014/main" id="{FAA506AF-04F6-93A7-2310-A9B3E622B7EE}"/>
                </a:ext>
              </a:extLst>
            </p:cNvPr>
            <p:cNvSpPr/>
            <p:nvPr/>
          </p:nvSpPr>
          <p:spPr>
            <a:xfrm>
              <a:off x="7669835" y="2341223"/>
              <a:ext cx="1648691" cy="997527"/>
            </a:xfrm>
            <a:prstGeom prst="diamond">
              <a:avLst/>
            </a:prstGeom>
            <a:solidFill>
              <a:srgbClr val="D6EECF"/>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E5F16CB-56A3-F5C3-D1B0-D526F068F5F0}"/>
                </a:ext>
              </a:extLst>
            </p:cNvPr>
            <p:cNvSpPr txBox="1"/>
            <p:nvPr/>
          </p:nvSpPr>
          <p:spPr>
            <a:xfrm>
              <a:off x="7713892" y="2671694"/>
              <a:ext cx="1560576" cy="354651"/>
            </a:xfrm>
            <a:prstGeom prst="rect">
              <a:avLst/>
            </a:prstGeom>
            <a:noFill/>
          </p:spPr>
          <p:txBody>
            <a:bodyPr wrap="square" rtlCol="0">
              <a:spAutoFit/>
            </a:bodyPr>
            <a:lstStyle/>
            <a:p>
              <a:pPr algn="ctr"/>
              <a:r>
                <a:rPr lang="en-US" sz="1400" dirty="0">
                  <a:latin typeface="Sofia Pro" pitchFamily="2" charset="0"/>
                </a:rPr>
                <a:t>CONDITION</a:t>
              </a:r>
            </a:p>
          </p:txBody>
        </p:sp>
        <p:sp>
          <p:nvSpPr>
            <p:cNvPr id="13" name="TextBox 12">
              <a:extLst>
                <a:ext uri="{FF2B5EF4-FFF2-40B4-BE49-F238E27FC236}">
                  <a16:creationId xmlns:a16="http://schemas.microsoft.com/office/drawing/2014/main" id="{E5704D7C-2E3B-01A9-3DB4-238182051624}"/>
                </a:ext>
              </a:extLst>
            </p:cNvPr>
            <p:cNvSpPr txBox="1"/>
            <p:nvPr/>
          </p:nvSpPr>
          <p:spPr>
            <a:xfrm>
              <a:off x="7713892" y="3984563"/>
              <a:ext cx="1560576" cy="354651"/>
            </a:xfrm>
            <a:prstGeom prst="rect">
              <a:avLst/>
            </a:prstGeom>
            <a:noFill/>
          </p:spPr>
          <p:txBody>
            <a:bodyPr wrap="square" rtlCol="0">
              <a:spAutoFit/>
            </a:bodyPr>
            <a:lstStyle/>
            <a:p>
              <a:pPr algn="ctr"/>
              <a:r>
                <a:rPr lang="en-US" sz="1400" dirty="0">
                  <a:latin typeface="Sofia Pro" pitchFamily="2" charset="0"/>
                </a:rPr>
                <a:t>CODE BLOCK</a:t>
              </a:r>
            </a:p>
          </p:txBody>
        </p:sp>
        <p:cxnSp>
          <p:nvCxnSpPr>
            <p:cNvPr id="18" name="Straight Arrow Connector 17">
              <a:extLst>
                <a:ext uri="{FF2B5EF4-FFF2-40B4-BE49-F238E27FC236}">
                  <a16:creationId xmlns:a16="http://schemas.microsoft.com/office/drawing/2014/main" id="{56C861EF-BE8F-F51F-48BE-12277D29388A}"/>
                </a:ext>
              </a:extLst>
            </p:cNvPr>
            <p:cNvCxnSpPr>
              <a:endCxn id="7" idx="0"/>
            </p:cNvCxnSpPr>
            <p:nvPr/>
          </p:nvCxnSpPr>
          <p:spPr>
            <a:xfrm>
              <a:off x="8494180" y="1775432"/>
              <a:ext cx="1" cy="56579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B0D1AA-269D-1563-F5DC-B8ECA899189E}"/>
                </a:ext>
              </a:extLst>
            </p:cNvPr>
            <p:cNvCxnSpPr>
              <a:cxnSpLocks/>
              <a:stCxn id="7" idx="2"/>
            </p:cNvCxnSpPr>
            <p:nvPr/>
          </p:nvCxnSpPr>
          <p:spPr>
            <a:xfrm flipH="1">
              <a:off x="8494180" y="3338750"/>
              <a:ext cx="1" cy="447147"/>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3B2B6B5-8846-43A9-A926-5B1D24BE322D}"/>
                </a:ext>
              </a:extLst>
            </p:cNvPr>
            <p:cNvCxnSpPr>
              <a:cxnSpLocks/>
            </p:cNvCxnSpPr>
            <p:nvPr/>
          </p:nvCxnSpPr>
          <p:spPr>
            <a:xfrm>
              <a:off x="7376160" y="2044998"/>
              <a:ext cx="1118020"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D4BAC3A-D7E8-C124-C0FA-D760E93C7C3C}"/>
                </a:ext>
              </a:extLst>
            </p:cNvPr>
            <p:cNvCxnSpPr>
              <a:cxnSpLocks/>
            </p:cNvCxnSpPr>
            <p:nvPr/>
          </p:nvCxnSpPr>
          <p:spPr>
            <a:xfrm>
              <a:off x="7376160" y="2032806"/>
              <a:ext cx="0" cy="26565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233C967-B766-2095-E7F8-15F0FACE278F}"/>
                </a:ext>
              </a:extLst>
            </p:cNvPr>
            <p:cNvCxnSpPr>
              <a:cxnSpLocks/>
            </p:cNvCxnSpPr>
            <p:nvPr/>
          </p:nvCxnSpPr>
          <p:spPr>
            <a:xfrm>
              <a:off x="7376160" y="4689320"/>
              <a:ext cx="1138760"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2620E7-4FCD-01B9-0124-5E489149BC1B}"/>
                </a:ext>
              </a:extLst>
            </p:cNvPr>
            <p:cNvCxnSpPr>
              <a:cxnSpLocks/>
            </p:cNvCxnSpPr>
            <p:nvPr/>
          </p:nvCxnSpPr>
          <p:spPr>
            <a:xfrm>
              <a:off x="8506372" y="4468748"/>
              <a:ext cx="0" cy="2283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1F52B0C-5D74-5CAF-AD90-0A6B5A4D2CB3}"/>
                </a:ext>
              </a:extLst>
            </p:cNvPr>
            <p:cNvCxnSpPr>
              <a:cxnSpLocks/>
            </p:cNvCxnSpPr>
            <p:nvPr/>
          </p:nvCxnSpPr>
          <p:spPr>
            <a:xfrm>
              <a:off x="9333467" y="2839986"/>
              <a:ext cx="456709"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8E9EE2B-DA86-60DC-713D-0D60630F0C55}"/>
                </a:ext>
              </a:extLst>
            </p:cNvPr>
            <p:cNvCxnSpPr>
              <a:cxnSpLocks/>
            </p:cNvCxnSpPr>
            <p:nvPr/>
          </p:nvCxnSpPr>
          <p:spPr>
            <a:xfrm>
              <a:off x="9790176" y="2825583"/>
              <a:ext cx="0" cy="2186825"/>
            </a:xfrm>
            <a:prstGeom prst="line">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8CC1B4C3-AEB7-9D43-0AF0-D1D5E4F4FBDE}"/>
              </a:ext>
            </a:extLst>
          </p:cNvPr>
          <p:cNvGrpSpPr/>
          <p:nvPr/>
        </p:nvGrpSpPr>
        <p:grpSpPr>
          <a:xfrm>
            <a:off x="8392688" y="2248663"/>
            <a:ext cx="1720174" cy="2853451"/>
            <a:chOff x="6049227" y="5697357"/>
            <a:chExt cx="1720174" cy="2853451"/>
          </a:xfrm>
        </p:grpSpPr>
        <p:sp>
          <p:nvSpPr>
            <p:cNvPr id="29" name="Rectangle 28">
              <a:extLst>
                <a:ext uri="{FF2B5EF4-FFF2-40B4-BE49-F238E27FC236}">
                  <a16:creationId xmlns:a16="http://schemas.microsoft.com/office/drawing/2014/main" id="{84629DE8-0172-E7BE-997C-8A9DD23D4A69}"/>
                </a:ext>
              </a:extLst>
            </p:cNvPr>
            <p:cNvSpPr/>
            <p:nvPr/>
          </p:nvSpPr>
          <p:spPr>
            <a:xfrm>
              <a:off x="6416144" y="6111502"/>
              <a:ext cx="1216768" cy="625216"/>
            </a:xfrm>
            <a:prstGeom prst="rect">
              <a:avLst/>
            </a:prstGeom>
            <a:solidFill>
              <a:srgbClr val="D2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Diamond 29">
              <a:extLst>
                <a:ext uri="{FF2B5EF4-FFF2-40B4-BE49-F238E27FC236}">
                  <a16:creationId xmlns:a16="http://schemas.microsoft.com/office/drawing/2014/main" id="{47A56B88-D6CF-6EEC-A584-DE1C39BD00F5}"/>
                </a:ext>
              </a:extLst>
            </p:cNvPr>
            <p:cNvSpPr/>
            <p:nvPr/>
          </p:nvSpPr>
          <p:spPr>
            <a:xfrm>
              <a:off x="6338616" y="7218847"/>
              <a:ext cx="1430785" cy="865684"/>
            </a:xfrm>
            <a:prstGeom prst="diamond">
              <a:avLst/>
            </a:prstGeom>
            <a:solidFill>
              <a:srgbClr val="D6EECF"/>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21192B4F-CE0D-FD34-0BB1-63BB08743FA7}"/>
                </a:ext>
              </a:extLst>
            </p:cNvPr>
            <p:cNvSpPr txBox="1"/>
            <p:nvPr/>
          </p:nvSpPr>
          <p:spPr>
            <a:xfrm>
              <a:off x="6338616" y="7518140"/>
              <a:ext cx="1354316" cy="307777"/>
            </a:xfrm>
            <a:prstGeom prst="rect">
              <a:avLst/>
            </a:prstGeom>
            <a:noFill/>
          </p:spPr>
          <p:txBody>
            <a:bodyPr wrap="square" rtlCol="0">
              <a:spAutoFit/>
            </a:bodyPr>
            <a:lstStyle/>
            <a:p>
              <a:pPr algn="ctr"/>
              <a:r>
                <a:rPr lang="en-US" sz="1400" dirty="0">
                  <a:latin typeface="Sofia Pro" pitchFamily="2" charset="0"/>
                </a:rPr>
                <a:t>CONDITION</a:t>
              </a:r>
            </a:p>
          </p:txBody>
        </p:sp>
        <p:sp>
          <p:nvSpPr>
            <p:cNvPr id="32" name="TextBox 31">
              <a:extLst>
                <a:ext uri="{FF2B5EF4-FFF2-40B4-BE49-F238E27FC236}">
                  <a16:creationId xmlns:a16="http://schemas.microsoft.com/office/drawing/2014/main" id="{59F508FF-DF6E-3D09-5B5D-ACB011D123D1}"/>
                </a:ext>
              </a:extLst>
            </p:cNvPr>
            <p:cNvSpPr txBox="1"/>
            <p:nvPr/>
          </p:nvSpPr>
          <p:spPr>
            <a:xfrm>
              <a:off x="6347370" y="6305947"/>
              <a:ext cx="1354316" cy="307777"/>
            </a:xfrm>
            <a:prstGeom prst="rect">
              <a:avLst/>
            </a:prstGeom>
            <a:noFill/>
          </p:spPr>
          <p:txBody>
            <a:bodyPr wrap="square" rtlCol="0">
              <a:spAutoFit/>
            </a:bodyPr>
            <a:lstStyle/>
            <a:p>
              <a:pPr algn="ctr"/>
              <a:r>
                <a:rPr lang="en-US" sz="1400" dirty="0">
                  <a:latin typeface="Sofia Pro" pitchFamily="2" charset="0"/>
                </a:rPr>
                <a:t>CODE BLOCK</a:t>
              </a:r>
            </a:p>
          </p:txBody>
        </p:sp>
        <p:cxnSp>
          <p:nvCxnSpPr>
            <p:cNvPr id="33" name="Straight Arrow Connector 32">
              <a:extLst>
                <a:ext uri="{FF2B5EF4-FFF2-40B4-BE49-F238E27FC236}">
                  <a16:creationId xmlns:a16="http://schemas.microsoft.com/office/drawing/2014/main" id="{925CACF1-5C51-2733-9505-025D911C01DA}"/>
                </a:ext>
              </a:extLst>
            </p:cNvPr>
            <p:cNvCxnSpPr>
              <a:cxnSpLocks/>
            </p:cNvCxnSpPr>
            <p:nvPr/>
          </p:nvCxnSpPr>
          <p:spPr>
            <a:xfrm>
              <a:off x="7054009" y="6752570"/>
              <a:ext cx="1" cy="49101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D7AAB54-14C7-666A-88D8-8EB07CC11BF7}"/>
                </a:ext>
              </a:extLst>
            </p:cNvPr>
            <p:cNvCxnSpPr>
              <a:cxnSpLocks/>
            </p:cNvCxnSpPr>
            <p:nvPr/>
          </p:nvCxnSpPr>
          <p:spPr>
            <a:xfrm flipH="1">
              <a:off x="7039486" y="5697357"/>
              <a:ext cx="1" cy="388048"/>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0068C11-15AE-F2C7-1D08-52F91A99E575}"/>
                </a:ext>
              </a:extLst>
            </p:cNvPr>
            <p:cNvCxnSpPr>
              <a:cxnSpLocks/>
            </p:cNvCxnSpPr>
            <p:nvPr/>
          </p:nvCxnSpPr>
          <p:spPr>
            <a:xfrm>
              <a:off x="6058654" y="5828707"/>
              <a:ext cx="970252"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8A5B30C-B4F9-954D-F820-646514A5CB43}"/>
                </a:ext>
              </a:extLst>
            </p:cNvPr>
            <p:cNvCxnSpPr>
              <a:cxnSpLocks/>
            </p:cNvCxnSpPr>
            <p:nvPr/>
          </p:nvCxnSpPr>
          <p:spPr>
            <a:xfrm>
              <a:off x="6058654" y="5818126"/>
              <a:ext cx="0" cy="181983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59CBC-967A-95FA-EC90-83C4FD94EC84}"/>
                </a:ext>
              </a:extLst>
            </p:cNvPr>
            <p:cNvCxnSpPr>
              <a:cxnSpLocks/>
              <a:endCxn id="31" idx="1"/>
            </p:cNvCxnSpPr>
            <p:nvPr/>
          </p:nvCxnSpPr>
          <p:spPr>
            <a:xfrm>
              <a:off x="6049227" y="7651689"/>
              <a:ext cx="289389" cy="203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A862AB7-5B44-F620-BF77-20446A9AABFC}"/>
                </a:ext>
              </a:extLst>
            </p:cNvPr>
            <p:cNvCxnSpPr>
              <a:cxnSpLocks/>
            </p:cNvCxnSpPr>
            <p:nvPr/>
          </p:nvCxnSpPr>
          <p:spPr>
            <a:xfrm>
              <a:off x="7054007" y="8059797"/>
              <a:ext cx="1" cy="49101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303B5B95-E4E5-23E5-82D9-16A9BAB208D4}"/>
              </a:ext>
            </a:extLst>
          </p:cNvPr>
          <p:cNvGrpSpPr/>
          <p:nvPr/>
        </p:nvGrpSpPr>
        <p:grpSpPr>
          <a:xfrm>
            <a:off x="12985694" y="1476032"/>
            <a:ext cx="2073502" cy="3912300"/>
            <a:chOff x="10985478" y="803440"/>
            <a:chExt cx="2073502" cy="3912300"/>
          </a:xfrm>
        </p:grpSpPr>
        <p:cxnSp>
          <p:nvCxnSpPr>
            <p:cNvPr id="51" name="Straight Connector 50">
              <a:extLst>
                <a:ext uri="{FF2B5EF4-FFF2-40B4-BE49-F238E27FC236}">
                  <a16:creationId xmlns:a16="http://schemas.microsoft.com/office/drawing/2014/main" id="{8158D623-93A1-AF6E-53CA-85DBF22318E4}"/>
                </a:ext>
              </a:extLst>
            </p:cNvPr>
            <p:cNvCxnSpPr>
              <a:cxnSpLocks/>
            </p:cNvCxnSpPr>
            <p:nvPr/>
          </p:nvCxnSpPr>
          <p:spPr>
            <a:xfrm flipH="1">
              <a:off x="11975737" y="4243882"/>
              <a:ext cx="2" cy="46354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6936A5AF-264D-5046-3110-C411980AFA9F}"/>
                </a:ext>
              </a:extLst>
            </p:cNvPr>
            <p:cNvGrpSpPr/>
            <p:nvPr/>
          </p:nvGrpSpPr>
          <p:grpSpPr>
            <a:xfrm>
              <a:off x="10985478" y="803440"/>
              <a:ext cx="1720174" cy="3912300"/>
              <a:chOff x="6049227" y="5697357"/>
              <a:chExt cx="1720174" cy="3912300"/>
            </a:xfrm>
          </p:grpSpPr>
          <p:sp>
            <p:nvSpPr>
              <p:cNvPr id="21" name="Rectangle 20">
                <a:extLst>
                  <a:ext uri="{FF2B5EF4-FFF2-40B4-BE49-F238E27FC236}">
                    <a16:creationId xmlns:a16="http://schemas.microsoft.com/office/drawing/2014/main" id="{4756DC96-5CDD-D049-D46D-7B9608BFC80C}"/>
                  </a:ext>
                </a:extLst>
              </p:cNvPr>
              <p:cNvSpPr/>
              <p:nvPr/>
            </p:nvSpPr>
            <p:spPr>
              <a:xfrm>
                <a:off x="6416144" y="6111502"/>
                <a:ext cx="1216768" cy="625216"/>
              </a:xfrm>
              <a:prstGeom prst="rect">
                <a:avLst/>
              </a:prstGeom>
              <a:solidFill>
                <a:srgbClr val="D2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Diamond 26">
                <a:extLst>
                  <a:ext uri="{FF2B5EF4-FFF2-40B4-BE49-F238E27FC236}">
                    <a16:creationId xmlns:a16="http://schemas.microsoft.com/office/drawing/2014/main" id="{6BCF45D7-88BE-BF3B-2154-2DEBDB9E27D0}"/>
                  </a:ext>
                </a:extLst>
              </p:cNvPr>
              <p:cNvSpPr/>
              <p:nvPr/>
            </p:nvSpPr>
            <p:spPr>
              <a:xfrm>
                <a:off x="6338616" y="7218847"/>
                <a:ext cx="1430785" cy="865684"/>
              </a:xfrm>
              <a:prstGeom prst="diamond">
                <a:avLst/>
              </a:prstGeom>
              <a:solidFill>
                <a:srgbClr val="D6EECF"/>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1A517A0-8A1C-5D3D-5A8A-A22D0A872369}"/>
                  </a:ext>
                </a:extLst>
              </p:cNvPr>
              <p:cNvSpPr txBox="1"/>
              <p:nvPr/>
            </p:nvSpPr>
            <p:spPr>
              <a:xfrm>
                <a:off x="6338616" y="7518140"/>
                <a:ext cx="1354316" cy="267098"/>
              </a:xfrm>
              <a:prstGeom prst="rect">
                <a:avLst/>
              </a:prstGeom>
              <a:noFill/>
            </p:spPr>
            <p:txBody>
              <a:bodyPr wrap="square" rtlCol="0">
                <a:spAutoFit/>
              </a:bodyPr>
              <a:lstStyle/>
              <a:p>
                <a:pPr algn="ctr"/>
                <a:r>
                  <a:rPr lang="en-US" sz="1400" dirty="0">
                    <a:latin typeface="Avenir Medium" panose="02000503020000020003" pitchFamily="2" charset="0"/>
                  </a:rPr>
                  <a:t>CONDITION</a:t>
                </a:r>
              </a:p>
            </p:txBody>
          </p:sp>
          <p:sp>
            <p:nvSpPr>
              <p:cNvPr id="38" name="TextBox 37">
                <a:extLst>
                  <a:ext uri="{FF2B5EF4-FFF2-40B4-BE49-F238E27FC236}">
                    <a16:creationId xmlns:a16="http://schemas.microsoft.com/office/drawing/2014/main" id="{C83E14F1-DF2D-5340-A9BD-4E1BC6B6AB99}"/>
                  </a:ext>
                </a:extLst>
              </p:cNvPr>
              <p:cNvSpPr txBox="1"/>
              <p:nvPr/>
            </p:nvSpPr>
            <p:spPr>
              <a:xfrm>
                <a:off x="6347370" y="6305947"/>
                <a:ext cx="1354316" cy="276999"/>
              </a:xfrm>
              <a:prstGeom prst="rect">
                <a:avLst/>
              </a:prstGeom>
              <a:noFill/>
            </p:spPr>
            <p:txBody>
              <a:bodyPr wrap="square" rtlCol="0">
                <a:spAutoFit/>
              </a:bodyPr>
              <a:lstStyle/>
              <a:p>
                <a:pPr algn="ctr"/>
                <a:r>
                  <a:rPr lang="en-US" sz="1200" dirty="0">
                    <a:latin typeface="Avenir Medium" panose="02000503020000020003" pitchFamily="2" charset="0"/>
                  </a:rPr>
                  <a:t>CODE BLOCK 1</a:t>
                </a:r>
              </a:p>
            </p:txBody>
          </p:sp>
          <p:cxnSp>
            <p:nvCxnSpPr>
              <p:cNvPr id="39" name="Straight Arrow Connector 38">
                <a:extLst>
                  <a:ext uri="{FF2B5EF4-FFF2-40B4-BE49-F238E27FC236}">
                    <a16:creationId xmlns:a16="http://schemas.microsoft.com/office/drawing/2014/main" id="{B127F816-43BA-BD05-8BBF-7D5624F2EA04}"/>
                  </a:ext>
                </a:extLst>
              </p:cNvPr>
              <p:cNvCxnSpPr>
                <a:cxnSpLocks/>
              </p:cNvCxnSpPr>
              <p:nvPr/>
            </p:nvCxnSpPr>
            <p:spPr>
              <a:xfrm>
                <a:off x="7054009" y="6752570"/>
                <a:ext cx="1" cy="49101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6C5CEAC-4C35-C711-DDD0-06B4FAC5B0E4}"/>
                  </a:ext>
                </a:extLst>
              </p:cNvPr>
              <p:cNvCxnSpPr>
                <a:cxnSpLocks/>
              </p:cNvCxnSpPr>
              <p:nvPr/>
            </p:nvCxnSpPr>
            <p:spPr>
              <a:xfrm flipH="1">
                <a:off x="7039486" y="5697357"/>
                <a:ext cx="1" cy="388048"/>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973535F-3541-3663-59C1-8784BF771E18}"/>
                  </a:ext>
                </a:extLst>
              </p:cNvPr>
              <p:cNvCxnSpPr>
                <a:cxnSpLocks/>
              </p:cNvCxnSpPr>
              <p:nvPr/>
            </p:nvCxnSpPr>
            <p:spPr>
              <a:xfrm>
                <a:off x="6058654" y="5828707"/>
                <a:ext cx="970252"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599922C-79D8-73C1-F6CE-77BD992E38A5}"/>
                  </a:ext>
                </a:extLst>
              </p:cNvPr>
              <p:cNvCxnSpPr>
                <a:cxnSpLocks/>
              </p:cNvCxnSpPr>
              <p:nvPr/>
            </p:nvCxnSpPr>
            <p:spPr>
              <a:xfrm>
                <a:off x="6058654" y="5818126"/>
                <a:ext cx="0" cy="3791531"/>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BDE9234-53F7-4320-0451-5642774BFD95}"/>
                  </a:ext>
                </a:extLst>
              </p:cNvPr>
              <p:cNvCxnSpPr>
                <a:cxnSpLocks/>
              </p:cNvCxnSpPr>
              <p:nvPr/>
            </p:nvCxnSpPr>
            <p:spPr>
              <a:xfrm>
                <a:off x="6049227" y="9587620"/>
                <a:ext cx="1004780"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F9263F-B391-83D3-1597-36081CC55B3F}"/>
                  </a:ext>
                </a:extLst>
              </p:cNvPr>
              <p:cNvCxnSpPr>
                <a:cxnSpLocks/>
              </p:cNvCxnSpPr>
              <p:nvPr/>
            </p:nvCxnSpPr>
            <p:spPr>
              <a:xfrm>
                <a:off x="7054007" y="8059797"/>
                <a:ext cx="1" cy="491011"/>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B01646C4-198C-1412-558C-03B7CC02853C}"/>
                </a:ext>
              </a:extLst>
            </p:cNvPr>
            <p:cNvSpPr/>
            <p:nvPr/>
          </p:nvSpPr>
          <p:spPr>
            <a:xfrm>
              <a:off x="11352395" y="3645554"/>
              <a:ext cx="1216768" cy="625216"/>
            </a:xfrm>
            <a:prstGeom prst="rect">
              <a:avLst/>
            </a:prstGeom>
            <a:solidFill>
              <a:srgbClr val="D2D3F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1E468B67-9E55-6C08-D2F6-79AAEDED59E1}"/>
                </a:ext>
              </a:extLst>
            </p:cNvPr>
            <p:cNvSpPr txBox="1"/>
            <p:nvPr/>
          </p:nvSpPr>
          <p:spPr>
            <a:xfrm>
              <a:off x="11283621" y="3839999"/>
              <a:ext cx="1354316" cy="276999"/>
            </a:xfrm>
            <a:prstGeom prst="rect">
              <a:avLst/>
            </a:prstGeom>
            <a:noFill/>
          </p:spPr>
          <p:txBody>
            <a:bodyPr wrap="square" rtlCol="0">
              <a:spAutoFit/>
            </a:bodyPr>
            <a:lstStyle/>
            <a:p>
              <a:pPr algn="ctr"/>
              <a:r>
                <a:rPr lang="en-US" sz="1200" dirty="0">
                  <a:latin typeface="Avenir Medium" panose="02000503020000020003" pitchFamily="2" charset="0"/>
                </a:rPr>
                <a:t>CODE BLOCK 2</a:t>
              </a:r>
            </a:p>
          </p:txBody>
        </p:sp>
        <p:cxnSp>
          <p:nvCxnSpPr>
            <p:cNvPr id="57" name="Straight Connector 56">
              <a:extLst>
                <a:ext uri="{FF2B5EF4-FFF2-40B4-BE49-F238E27FC236}">
                  <a16:creationId xmlns:a16="http://schemas.microsoft.com/office/drawing/2014/main" id="{2690CE37-B295-C880-8D6D-F8713C1CD047}"/>
                </a:ext>
              </a:extLst>
            </p:cNvPr>
            <p:cNvCxnSpPr>
              <a:cxnSpLocks/>
            </p:cNvCxnSpPr>
            <p:nvPr/>
          </p:nvCxnSpPr>
          <p:spPr>
            <a:xfrm>
              <a:off x="12662634" y="2750219"/>
              <a:ext cx="396346"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BE3817-6B7A-A8BC-F0E7-21D3ABCC583B}"/>
                </a:ext>
              </a:extLst>
            </p:cNvPr>
            <p:cNvCxnSpPr>
              <a:cxnSpLocks/>
            </p:cNvCxnSpPr>
            <p:nvPr/>
          </p:nvCxnSpPr>
          <p:spPr>
            <a:xfrm>
              <a:off x="13058980" y="2737720"/>
              <a:ext cx="0" cy="1897793"/>
            </a:xfrm>
            <a:prstGeom prst="line">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77" name="Picture 76" descr="Diagram&#10;&#10;Description automatically generated">
            <a:extLst>
              <a:ext uri="{FF2B5EF4-FFF2-40B4-BE49-F238E27FC236}">
                <a16:creationId xmlns:a16="http://schemas.microsoft.com/office/drawing/2014/main" id="{7D31E348-AC72-0B26-CD6F-5B61C1C7A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9366" y="1984981"/>
            <a:ext cx="1759161" cy="3189122"/>
          </a:xfrm>
          <a:prstGeom prst="rect">
            <a:avLst/>
          </a:prstGeom>
        </p:spPr>
      </p:pic>
      <p:pic>
        <p:nvPicPr>
          <p:cNvPr id="8" name="Picture 7" descr="A picture containing dark, gauge&#10;&#10;Description automatically generated">
            <a:extLst>
              <a:ext uri="{FF2B5EF4-FFF2-40B4-BE49-F238E27FC236}">
                <a16:creationId xmlns:a16="http://schemas.microsoft.com/office/drawing/2014/main" id="{57AE12B9-A567-34FB-D14F-6B4CE9435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66625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additive="base">
                                        <p:cTn id="2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additive="base">
                                        <p:cTn id="2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 calcmode="lin" valueType="num">
                                      <p:cBhvr additive="base">
                                        <p:cTn id="4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 presetClass="entr" presetSubtype="0" fill="hold" nodeType="withEffect">
                                  <p:stCondLst>
                                    <p:cond delay="0"/>
                                  </p:stCondLst>
                                  <p:childTnLst>
                                    <p:set>
                                      <p:cBhvr>
                                        <p:cTn id="47"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B0A372-7CC3-4FD0-804F-1D6915B8D5B6}"/>
              </a:ext>
            </a:extLst>
          </p:cNvPr>
          <p:cNvSpPr>
            <a:spLocks noGrp="1"/>
          </p:cNvSpPr>
          <p:nvPr>
            <p:ph type="title"/>
          </p:nvPr>
        </p:nvSpPr>
        <p:spPr/>
        <p:txBody>
          <a:bodyPr/>
          <a:lstStyle/>
          <a:p>
            <a:r>
              <a:rPr lang="en-US" b="1" dirty="0">
                <a:latin typeface="Avenir Black" panose="02000503020000020003" pitchFamily="2" charset="0"/>
              </a:rPr>
              <a:t>Python </a:t>
            </a:r>
            <a:r>
              <a:rPr lang="en-US" b="1" dirty="0">
                <a:solidFill>
                  <a:schemeClr val="tx1">
                    <a:lumMod val="95000"/>
                  </a:schemeClr>
                </a:solidFill>
                <a:latin typeface="Avenir Black" panose="02000503020000020003" pitchFamily="2" charset="0"/>
              </a:rPr>
              <a:t>decision-controlled</a:t>
            </a:r>
            <a:r>
              <a:rPr lang="en-US" b="1" dirty="0">
                <a:latin typeface="Avenir Black" panose="02000503020000020003" pitchFamily="2" charset="0"/>
              </a:rPr>
              <a:t> loop (</a:t>
            </a:r>
            <a:r>
              <a:rPr lang="en-US" b="1" dirty="0">
                <a:solidFill>
                  <a:srgbClr val="5A5AA3"/>
                </a:solidFill>
                <a:latin typeface="Avenir Black" panose="02000503020000020003" pitchFamily="2" charset="0"/>
              </a:rPr>
              <a:t>while</a:t>
            </a:r>
            <a:r>
              <a:rPr lang="en-US" b="1" dirty="0">
                <a:latin typeface="Avenir Black" panose="02000503020000020003" pitchFamily="2" charset="0"/>
              </a:rPr>
              <a:t>)</a:t>
            </a:r>
          </a:p>
        </p:txBody>
      </p:sp>
      <p:sp>
        <p:nvSpPr>
          <p:cNvPr id="6" name="Content Placeholder 5">
            <a:extLst>
              <a:ext uri="{FF2B5EF4-FFF2-40B4-BE49-F238E27FC236}">
                <a16:creationId xmlns:a16="http://schemas.microsoft.com/office/drawing/2014/main" id="{DCE586DE-03D3-41EB-8D6C-2F2BD9A894AE}"/>
              </a:ext>
            </a:extLst>
          </p:cNvPr>
          <p:cNvSpPr>
            <a:spLocks noGrp="1"/>
          </p:cNvSpPr>
          <p:nvPr>
            <p:ph sz="half" idx="1"/>
          </p:nvPr>
        </p:nvSpPr>
        <p:spPr>
          <a:xfrm>
            <a:off x="480646" y="1825626"/>
            <a:ext cx="5539154" cy="4351338"/>
          </a:xfrm>
        </p:spPr>
        <p:txBody>
          <a:bodyPr>
            <a:normAutofit/>
          </a:bodyPr>
          <a:lstStyle/>
          <a:p>
            <a:r>
              <a:rPr lang="en-US" sz="3200" dirty="0">
                <a:solidFill>
                  <a:srgbClr val="5A5AA3"/>
                </a:solidFill>
                <a:latin typeface="Avenir" panose="02000503020000020003" pitchFamily="2" charset="0"/>
              </a:rPr>
              <a:t>while</a:t>
            </a:r>
            <a:r>
              <a:rPr lang="en-US" sz="3200" dirty="0">
                <a:latin typeface="Avenir" panose="02000503020000020003" pitchFamily="2" charset="0"/>
              </a:rPr>
              <a:t> statement syntax</a:t>
            </a:r>
          </a:p>
          <a:p>
            <a:endParaRPr lang="en-US" sz="3200" dirty="0">
              <a:latin typeface="Avenir" panose="02000503020000020003" pitchFamily="2" charset="0"/>
            </a:endParaRPr>
          </a:p>
          <a:p>
            <a:pPr marL="0" indent="0">
              <a:buNone/>
            </a:pPr>
            <a:r>
              <a:rPr lang="en-US" sz="2400" dirty="0">
                <a:latin typeface="Avenir" panose="02000503020000020003" pitchFamily="2" charset="0"/>
              </a:rPr>
              <a:t>	</a:t>
            </a:r>
            <a:r>
              <a:rPr lang="en-US" sz="2400" dirty="0">
                <a:solidFill>
                  <a:schemeClr val="bg2">
                    <a:lumMod val="50000"/>
                  </a:schemeClr>
                </a:solidFill>
                <a:latin typeface="Avenir" panose="02000503020000020003" pitchFamily="2" charset="0"/>
              </a:rPr>
              <a:t>while &lt;condition&gt;:</a:t>
            </a:r>
          </a:p>
          <a:p>
            <a:pPr marL="0" indent="0">
              <a:buNone/>
            </a:pPr>
            <a:r>
              <a:rPr lang="en-US" sz="2400" dirty="0">
                <a:solidFill>
                  <a:schemeClr val="bg2">
                    <a:lumMod val="50000"/>
                  </a:schemeClr>
                </a:solidFill>
                <a:latin typeface="Avenir" panose="02000503020000020003" pitchFamily="2" charset="0"/>
              </a:rPr>
              <a:t>		         &lt;statement&gt;</a:t>
            </a:r>
          </a:p>
          <a:p>
            <a:pPr marL="0" indent="0">
              <a:buNone/>
            </a:pPr>
            <a:r>
              <a:rPr lang="en-US" sz="2400" dirty="0">
                <a:solidFill>
                  <a:schemeClr val="bg2">
                    <a:lumMod val="50000"/>
                  </a:schemeClr>
                </a:solidFill>
                <a:latin typeface="Avenir" panose="02000503020000020003" pitchFamily="2" charset="0"/>
              </a:rPr>
              <a:t>		         &lt;statement&gt;</a:t>
            </a:r>
          </a:p>
          <a:p>
            <a:pPr marL="0" indent="0">
              <a:buNone/>
            </a:pPr>
            <a:r>
              <a:rPr lang="en-US" sz="2400" dirty="0">
                <a:solidFill>
                  <a:schemeClr val="bg2">
                    <a:lumMod val="50000"/>
                  </a:schemeClr>
                </a:solidFill>
                <a:latin typeface="Avenir" panose="02000503020000020003" pitchFamily="2" charset="0"/>
              </a:rPr>
              <a:t>		         &lt; . . . statements&gt;</a:t>
            </a:r>
          </a:p>
          <a:p>
            <a:pPr marL="0" indent="0">
              <a:buNone/>
            </a:pPr>
            <a:r>
              <a:rPr lang="en-US" sz="2400" dirty="0">
                <a:solidFill>
                  <a:schemeClr val="bg2">
                    <a:lumMod val="50000"/>
                  </a:schemeClr>
                </a:solidFill>
                <a:latin typeface="Avenir" panose="02000503020000020003" pitchFamily="2" charset="0"/>
              </a:rPr>
              <a:t>	&lt;statement after while loop&gt;</a:t>
            </a:r>
          </a:p>
        </p:txBody>
      </p:sp>
      <p:sp>
        <p:nvSpPr>
          <p:cNvPr id="7" name="TextBox 4">
            <a:extLst>
              <a:ext uri="{FF2B5EF4-FFF2-40B4-BE49-F238E27FC236}">
                <a16:creationId xmlns:a16="http://schemas.microsoft.com/office/drawing/2014/main" id="{215088FD-AAF3-8175-6D7A-933B4451FB10}"/>
              </a:ext>
            </a:extLst>
          </p:cNvPr>
          <p:cNvSpPr txBox="1"/>
          <p:nvPr/>
        </p:nvSpPr>
        <p:spPr>
          <a:xfrm>
            <a:off x="0" y="6531046"/>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400" dirty="0">
                <a:solidFill>
                  <a:schemeClr val="tx1">
                    <a:lumMod val="65000"/>
                    <a:lumOff val="35000"/>
                  </a:schemeClr>
                </a:solidFill>
                <a:latin typeface="+mj-lt"/>
                <a:ea typeface="Verdana" panose="020B0604030504040204" pitchFamily="34" charset="0"/>
              </a:rPr>
              <a:t>Source: Randy Switt – University of Florida (Pythonista)</a:t>
            </a:r>
            <a:endParaRPr lang="en-US" sz="1400" dirty="0">
              <a:solidFill>
                <a:schemeClr val="tx1">
                  <a:lumMod val="65000"/>
                  <a:lumOff val="35000"/>
                </a:schemeClr>
              </a:solidFill>
              <a:latin typeface="+mj-lt"/>
            </a:endParaRPr>
          </a:p>
        </p:txBody>
      </p:sp>
      <p:pic>
        <p:nvPicPr>
          <p:cNvPr id="3" name="Picture 2" descr="Graphical user interface, text&#10;&#10;Description automatically generated">
            <a:extLst>
              <a:ext uri="{FF2B5EF4-FFF2-40B4-BE49-F238E27FC236}">
                <a16:creationId xmlns:a16="http://schemas.microsoft.com/office/drawing/2014/main" id="{C6B50FF2-57B4-1F82-ABEE-F7F5C218E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3702" y="2044771"/>
            <a:ext cx="6164385" cy="2772827"/>
          </a:xfrm>
          <a:prstGeom prst="rect">
            <a:avLst/>
          </a:prstGeom>
        </p:spPr>
      </p:pic>
      <p:pic>
        <p:nvPicPr>
          <p:cNvPr id="2" name="Picture 1" descr="A picture containing dark, gauge&#10;&#10;Description automatically generated">
            <a:extLst>
              <a:ext uri="{FF2B5EF4-FFF2-40B4-BE49-F238E27FC236}">
                <a16:creationId xmlns:a16="http://schemas.microsoft.com/office/drawing/2014/main" id="{FED6C478-DB3B-B29B-2DF8-A7056EFA13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80796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4727</TotalTime>
  <Words>725</Words>
  <Application>Microsoft Office PowerPoint</Application>
  <PresentationFormat>Widescreen</PresentationFormat>
  <Paragraphs>96</Paragraphs>
  <Slides>10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Avenir</vt:lpstr>
      <vt:lpstr>Avenir Black</vt:lpstr>
      <vt:lpstr>Avenir Medium</vt:lpstr>
      <vt:lpstr>Calibri</vt:lpstr>
      <vt:lpstr>Calibri Light</vt:lpstr>
      <vt:lpstr>Helvetica Neue</vt:lpstr>
      <vt:lpstr>Palatino Linotype</vt:lpstr>
      <vt:lpstr>Sofia Pro</vt:lpstr>
      <vt:lpstr>Office Theme</vt:lpstr>
      <vt:lpstr>PowerPoint Presentation</vt:lpstr>
      <vt:lpstr>PowerPoint Presentation</vt:lpstr>
      <vt:lpstr>The Python "for" loop</vt:lpstr>
      <vt:lpstr>break</vt:lpstr>
      <vt:lpstr>continue</vt:lpstr>
      <vt:lpstr>else</vt:lpstr>
      <vt:lpstr>Decision Controlled Loops</vt:lpstr>
      <vt:lpstr>Decision Controlled Loop Structures</vt:lpstr>
      <vt:lpstr>Python decision-controlled loop (while)</vt:lpstr>
      <vt:lpstr>Pre-Test vs. Mid-Test vs. Post-Test Loop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311</cp:revision>
  <dcterms:created xsi:type="dcterms:W3CDTF">2020-06-14T19:48:25Z</dcterms:created>
  <dcterms:modified xsi:type="dcterms:W3CDTF">2023-01-11T19:57:24Z</dcterms:modified>
</cp:coreProperties>
</file>