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4" r:id="rId2"/>
    <p:sldId id="266" r:id="rId3"/>
    <p:sldId id="281" r:id="rId4"/>
    <p:sldId id="282" r:id="rId5"/>
    <p:sldId id="290" r:id="rId6"/>
    <p:sldId id="326" r:id="rId7"/>
    <p:sldId id="285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A8"/>
    <a:srgbClr val="65BB75"/>
    <a:srgbClr val="6666FF"/>
    <a:srgbClr val="FF00FF"/>
    <a:srgbClr val="3366FF"/>
    <a:srgbClr val="0066FF"/>
    <a:srgbClr val="759FCC"/>
    <a:srgbClr val="6699FF"/>
    <a:srgbClr val="00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6327" autoAdjust="0"/>
  </p:normalViewPr>
  <p:slideViewPr>
    <p:cSldViewPr snapToGrid="0" showGuides="1">
      <p:cViewPr varScale="1">
        <p:scale>
          <a:sx n="62" d="100"/>
          <a:sy n="62" d="100"/>
        </p:scale>
        <p:origin x="204" y="56"/>
      </p:cViewPr>
      <p:guideLst>
        <p:guide orient="horz" pos="2160"/>
        <p:guide pos="3840"/>
      </p:guideLst>
    </p:cSldViewPr>
  </p:slideViewPr>
  <p:notesTextViewPr>
    <p:cViewPr>
      <p:scale>
        <a:sx n="60" d="100"/>
        <a:sy n="6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George Boole and Boolean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" panose="02000503020000020003" pitchFamily="2" charset="0"/>
                <a:cs typeface="Segoe UI" panose="020B0502040204020203" pitchFamily="34" charset="0"/>
              </a:rPr>
              <a:t>Python Booleans and Conditionals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14800B0-A82B-0C3A-6052-1E1C880F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072551" y="5776267"/>
            <a:ext cx="831910" cy="8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Python </a:t>
            </a:r>
            <a:r>
              <a:rPr lang="en-US" b="1" dirty="0">
                <a:solidFill>
                  <a:srgbClr val="5A5AA8"/>
                </a:solidFill>
                <a:latin typeface="Avenir Black" panose="02000503020000020003" pitchFamily="2" charset="0"/>
              </a:rPr>
              <a:t>if </a:t>
            </a:r>
            <a:r>
              <a:rPr lang="en-US" b="1" dirty="0" err="1">
                <a:solidFill>
                  <a:srgbClr val="5A5AA8"/>
                </a:solidFill>
                <a:latin typeface="Avenir Black" panose="02000503020000020003" pitchFamily="2" charset="0"/>
              </a:rPr>
              <a:t>elif</a:t>
            </a:r>
            <a:r>
              <a:rPr lang="en-US" b="1" dirty="0">
                <a:solidFill>
                  <a:srgbClr val="5A5AA8"/>
                </a:solidFill>
                <a:latin typeface="Avenir Black" panose="02000503020000020003" pitchFamily="2" charset="0"/>
              </a:rPr>
              <a:t> (else if) </a:t>
            </a:r>
            <a:r>
              <a:rPr lang="en-US" b="1" dirty="0">
                <a:latin typeface="Avenir Black" panose="02000503020000020003" pitchFamily="2" charset="0"/>
              </a:rPr>
              <a:t>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 If </a:t>
            </a:r>
            <a:r>
              <a:rPr lang="en-US" sz="2400" dirty="0" err="1">
                <a:solidFill>
                  <a:srgbClr val="5A5AA8"/>
                </a:solidFill>
                <a:latin typeface="Avenir" panose="02000503020000020003" pitchFamily="2" charset="0"/>
              </a:rPr>
              <a:t>elif</a:t>
            </a:r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 </a:t>
            </a:r>
            <a:r>
              <a:rPr lang="en-US" sz="2400" dirty="0">
                <a:latin typeface="Avenir" panose="02000503020000020003" pitchFamily="2" charset="0"/>
              </a:rPr>
              <a:t>statement syntax</a:t>
            </a:r>
          </a:p>
          <a:p>
            <a:endParaRPr lang="en-US" sz="2400" dirty="0">
              <a:latin typeface="Avenir" panose="02000503020000020003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if &lt;condition1&gt;: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	&lt; statements&gt;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elif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 &lt;condition2&gt;: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	&lt;statements&gt;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&lt;statements after if&gt;</a:t>
            </a:r>
          </a:p>
          <a:p>
            <a:pPr marL="0" indent="0">
              <a:buNone/>
            </a:pPr>
            <a:r>
              <a:rPr lang="en-US" sz="2400" dirty="0">
                <a:latin typeface="Avenir" panose="02000503020000020003" pitchFamily="2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25E08-5E8A-401F-8FB6-B875DD52A2D9}"/>
              </a:ext>
            </a:extLst>
          </p:cNvPr>
          <p:cNvSpPr txBox="1"/>
          <p:nvPr/>
        </p:nvSpPr>
        <p:spPr>
          <a:xfrm>
            <a:off x="5795964" y="1604835"/>
            <a:ext cx="483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" panose="02000503020000020003" pitchFamily="2" charset="0"/>
              </a:rPr>
              <a:t>Indented </a:t>
            </a:r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&lt;statements&gt; </a:t>
            </a:r>
            <a:r>
              <a:rPr lang="en-US" sz="2400" dirty="0">
                <a:latin typeface="Avenir" panose="02000503020000020003" pitchFamily="2" charset="0"/>
              </a:rPr>
              <a:t>after the </a:t>
            </a:r>
            <a:r>
              <a:rPr lang="en-US" sz="2400" dirty="0" err="1">
                <a:solidFill>
                  <a:srgbClr val="5A5AA8"/>
                </a:solidFill>
                <a:latin typeface="Avenir" panose="02000503020000020003" pitchFamily="2" charset="0"/>
              </a:rPr>
              <a:t>elif</a:t>
            </a:r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 </a:t>
            </a:r>
            <a:r>
              <a:rPr lang="en-US" sz="2400" dirty="0">
                <a:latin typeface="Avenir" panose="02000503020000020003" pitchFamily="2" charset="0"/>
              </a:rPr>
              <a:t>are executed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2D050"/>
              </a:solidFill>
              <a:latin typeface="Avenir" panose="02000503020000020003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" panose="02000503020000020003" pitchFamily="2" charset="0"/>
              </a:rPr>
              <a:t>&lt;condition1&gt; is False</a:t>
            </a:r>
          </a:p>
          <a:p>
            <a:pPr lvl="2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" panose="02000503020000020003" pitchFamily="2" charset="0"/>
              </a:rPr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" panose="02000503020000020003" pitchFamily="2" charset="0"/>
              </a:rPr>
              <a:t>&lt;condition2&gt; is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Multiple</a:t>
            </a:r>
            <a:r>
              <a:rPr lang="en-US" sz="2400" dirty="0">
                <a:solidFill>
                  <a:srgbClr val="65BB75"/>
                </a:solidFill>
                <a:latin typeface="Avenir" panose="02000503020000020003" pitchFamily="2" charset="0"/>
              </a:rPr>
              <a:t> </a:t>
            </a:r>
            <a:r>
              <a:rPr lang="en-US" sz="2400" dirty="0" err="1">
                <a:solidFill>
                  <a:srgbClr val="5A5AA8"/>
                </a:solidFill>
                <a:latin typeface="Avenir" panose="02000503020000020003" pitchFamily="2" charset="0"/>
              </a:rPr>
              <a:t>elif</a:t>
            </a:r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blocks are allowed, but only one </a:t>
            </a:r>
            <a:r>
              <a:rPr lang="en-US" sz="2400" dirty="0">
                <a:solidFill>
                  <a:srgbClr val="5A5AA8"/>
                </a:solidFill>
                <a:latin typeface="Avenir" panose="02000503020000020003" pitchFamily="2" charset="0"/>
              </a:rPr>
              <a:t>else</a:t>
            </a:r>
          </a:p>
        </p:txBody>
      </p: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5AB2A819-C8B3-8F27-4DAB-1965BC988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23D0F9-BC0E-4CF8-6B64-DDFD7ED29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04" y="5021155"/>
            <a:ext cx="5633427" cy="17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D7E4-6DF3-481B-BA4B-D1BBA219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venir Black" panose="02000503020000020003" pitchFamily="2" charset="0"/>
              </a:rPr>
              <a:t>Shorthand </a:t>
            </a:r>
            <a:r>
              <a:rPr lang="en-US" b="1" dirty="0">
                <a:solidFill>
                  <a:srgbClr val="5A5AA8"/>
                </a:solidFill>
                <a:latin typeface="Avenir Black" panose="02000503020000020003" pitchFamily="2" charset="0"/>
              </a:rPr>
              <a:t>If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venir Black" panose="02000503020000020003" pitchFamily="2" charset="0"/>
              </a:rPr>
              <a:t> statements</a:t>
            </a:r>
            <a:endParaRPr lang="en-US" b="1" dirty="0">
              <a:solidFill>
                <a:srgbClr val="FFC000"/>
              </a:solidFill>
              <a:latin typeface="Avenir Blac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2C3C-9863-43AF-8C42-715196745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13371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Shorthand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if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Single executed statement only</a:t>
            </a: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Avenir" panose="02000503020000020003" pitchFamily="2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" panose="02000503020000020003" pitchFamily="2" charset="0"/>
              </a:rPr>
              <a:t>if &lt;condition&gt;: &lt;statement&gt;</a:t>
            </a: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Avenir" panose="02000503020000020003" pitchFamily="2" charset="0"/>
            </a:endParaRP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Avenir" panose="02000503020000020003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Shorthand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if else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statement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" panose="02000503020000020003" pitchFamily="2" charset="0"/>
              </a:rPr>
              <a:t>&lt;statement&gt; if &lt;condition&gt; else &lt;statement&gt;</a:t>
            </a:r>
          </a:p>
        </p:txBody>
      </p:sp>
      <p:pic>
        <p:nvPicPr>
          <p:cNvPr id="4" name="Picture 3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EDB6AE96-5C31-609C-FC35-9142E81A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F8D77B8-9C37-577E-0B69-DB5D6FB8B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54" y="2755900"/>
            <a:ext cx="5803900" cy="13462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89B20B-CAE0-E573-2B02-9CA4180B4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9" y="5369167"/>
            <a:ext cx="1020432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lack" panose="02000503020000020003" pitchFamily="2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Booleans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Conditionals</a:t>
            </a:r>
          </a:p>
        </p:txBody>
      </p: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FEAD65F3-DFE1-AE08-10B8-D87CCFB4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e Boole: Five things you need to know about the man behind today&amp;#39;s  Google Doodle | The Independent | The Independent">
            <a:extLst>
              <a:ext uri="{FF2B5EF4-FFF2-40B4-BE49-F238E27FC236}">
                <a16:creationId xmlns:a16="http://schemas.microsoft.com/office/drawing/2014/main" id="{6ECF1DEA-7142-44B4-8148-7BDEFAC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14" y="1690689"/>
            <a:ext cx="4322371" cy="3479807"/>
          </a:xfrm>
          <a:prstGeom prst="ellipse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89E19-44D4-4DE6-85F1-A9FA1C8A4C51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https://www.independent.co.uk/news/science/five-things-you-didn-t-know-about-george-boole-a6717401.html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0B965EA9-9FDA-A408-7129-55864A8EF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D4F04-785A-316E-5C6A-9F2E9D6A7F7E}"/>
              </a:ext>
            </a:extLst>
          </p:cNvPr>
          <p:cNvSpPr txBox="1"/>
          <p:nvPr/>
        </p:nvSpPr>
        <p:spPr>
          <a:xfrm>
            <a:off x="3719945" y="1012954"/>
            <a:ext cx="47521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A5AA8"/>
                </a:solidFill>
              </a:rPr>
              <a:t>&lt;</a:t>
            </a:r>
            <a:r>
              <a:rPr lang="en-US" sz="2800" dirty="0"/>
              <a:t>	less than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5A5AA8"/>
                </a:solidFill>
              </a:rPr>
              <a:t>&lt;=</a:t>
            </a:r>
            <a:r>
              <a:rPr lang="en-US" sz="2800" dirty="0"/>
              <a:t>	less than or equal to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5A5AA8"/>
                </a:solidFill>
              </a:rPr>
              <a:t>&gt;</a:t>
            </a:r>
            <a:r>
              <a:rPr lang="en-US" sz="2800" dirty="0"/>
              <a:t>	greater than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5A5AA8"/>
                </a:solidFill>
              </a:rPr>
              <a:t>&gt;=</a:t>
            </a:r>
            <a:r>
              <a:rPr lang="en-US" sz="2800" dirty="0"/>
              <a:t>	greater than or equal to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5A5AA8"/>
                </a:solidFill>
              </a:rPr>
              <a:t>==</a:t>
            </a:r>
            <a:r>
              <a:rPr lang="en-US" sz="2800" dirty="0"/>
              <a:t>	equivalent to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5A5AA8"/>
                </a:solidFill>
              </a:rPr>
              <a:t>!=</a:t>
            </a:r>
            <a:r>
              <a:rPr lang="en-US" sz="2800" dirty="0"/>
              <a:t>	not equivalent to </a:t>
            </a:r>
          </a:p>
        </p:txBody>
      </p: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4DE9394C-1A5D-A91F-AEF8-42EABEFA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2DC-BD47-462C-BF26-6619FE0B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lack" panose="02000503020000020003" pitchFamily="2" charset="0"/>
              </a:rPr>
              <a:t>Boolean Values – When is something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9453-C724-4D7E-AB84-A8B9E50E4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472" y="1459866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venir" panose="02000503020000020003" pitchFamily="2" charset="0"/>
              </a:rPr>
              <a:t>What are the following values?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int(True)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int(False)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float(True)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float(False)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str(True)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str(False)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19F1-A2E9-4120-9BC7-0CB360DA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0072" y="1474173"/>
            <a:ext cx="601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venir" panose="02000503020000020003" pitchFamily="2" charset="0"/>
              </a:rPr>
              <a:t>What about these values?</a:t>
            </a:r>
          </a:p>
          <a:p>
            <a:pPr lvl="1"/>
            <a:endParaRPr lang="en-US" dirty="0"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bool(2)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bool(0)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All non-zero integers are True!</a:t>
            </a:r>
          </a:p>
          <a:p>
            <a:pPr lvl="1"/>
            <a:endParaRPr lang="en-US" dirty="0"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bool(2.1)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bool(0.0)</a:t>
            </a:r>
          </a:p>
          <a:p>
            <a:pPr lvl="2"/>
            <a:r>
              <a:rPr lang="en-US" dirty="0">
                <a:latin typeface="Avenir" panose="02000503020000020003" pitchFamily="2" charset="0"/>
              </a:rPr>
              <a:t>All non-zero floating point values are True!</a:t>
            </a:r>
          </a:p>
          <a:p>
            <a:pPr lvl="1"/>
            <a:endParaRPr lang="en-US" dirty="0">
              <a:latin typeface="Avenir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bool('hello')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bool('')</a:t>
            </a:r>
          </a:p>
          <a:p>
            <a:pPr lvl="2"/>
            <a:r>
              <a:rPr lang="en-US" dirty="0">
                <a:latin typeface="Avenir" panose="02000503020000020003" pitchFamily="2" charset="0"/>
              </a:rPr>
              <a:t>All non-empty strings are True!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BC1F8-0577-4D3A-94E6-ABB69147CAD8}"/>
              </a:ext>
            </a:extLst>
          </p:cNvPr>
          <p:cNvSpPr txBox="1"/>
          <p:nvPr/>
        </p:nvSpPr>
        <p:spPr>
          <a:xfrm>
            <a:off x="3522880" y="2200861"/>
            <a:ext cx="4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AF892-EB1E-4CA7-A5B0-AF10D67B443F}"/>
              </a:ext>
            </a:extLst>
          </p:cNvPr>
          <p:cNvSpPr txBox="1"/>
          <p:nvPr/>
        </p:nvSpPr>
        <p:spPr>
          <a:xfrm>
            <a:off x="3522880" y="2520462"/>
            <a:ext cx="3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2F94F-9B53-43B8-8819-A9A6A6E7AA42}"/>
              </a:ext>
            </a:extLst>
          </p:cNvPr>
          <p:cNvSpPr txBox="1"/>
          <p:nvPr/>
        </p:nvSpPr>
        <p:spPr>
          <a:xfrm>
            <a:off x="3522880" y="3180744"/>
            <a:ext cx="6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A7796-F84E-4635-941E-C41CCFA5D9D8}"/>
              </a:ext>
            </a:extLst>
          </p:cNvPr>
          <p:cNvSpPr txBox="1"/>
          <p:nvPr/>
        </p:nvSpPr>
        <p:spPr>
          <a:xfrm>
            <a:off x="3522879" y="3500345"/>
            <a:ext cx="7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A9914-DEB6-4147-9898-1D1D8C7CBEDB}"/>
              </a:ext>
            </a:extLst>
          </p:cNvPr>
          <p:cNvSpPr txBox="1"/>
          <p:nvPr/>
        </p:nvSpPr>
        <p:spPr>
          <a:xfrm>
            <a:off x="3522878" y="4148904"/>
            <a:ext cx="1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'True'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BE200-95DA-4D70-BF76-3ABEFE11FEAE}"/>
              </a:ext>
            </a:extLst>
          </p:cNvPr>
          <p:cNvSpPr txBox="1"/>
          <p:nvPr/>
        </p:nvSpPr>
        <p:spPr>
          <a:xfrm>
            <a:off x="3522879" y="4468505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'False'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C821A-103D-4676-98E1-AB4A6C3049BF}"/>
              </a:ext>
            </a:extLst>
          </p:cNvPr>
          <p:cNvSpPr txBox="1"/>
          <p:nvPr/>
        </p:nvSpPr>
        <p:spPr>
          <a:xfrm>
            <a:off x="8856878" y="2177415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9E4DE-667D-428A-86FB-B231F2356222}"/>
              </a:ext>
            </a:extLst>
          </p:cNvPr>
          <p:cNvSpPr txBox="1"/>
          <p:nvPr/>
        </p:nvSpPr>
        <p:spPr>
          <a:xfrm>
            <a:off x="8856879" y="2497016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DF7227-93A0-4B5F-9BF6-144274611C4F}"/>
              </a:ext>
            </a:extLst>
          </p:cNvPr>
          <p:cNvSpPr txBox="1"/>
          <p:nvPr/>
        </p:nvSpPr>
        <p:spPr>
          <a:xfrm>
            <a:off x="8856878" y="3399232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2D5A5-856E-4E21-AE4E-8CE81AD2B5BF}"/>
              </a:ext>
            </a:extLst>
          </p:cNvPr>
          <p:cNvSpPr txBox="1"/>
          <p:nvPr/>
        </p:nvSpPr>
        <p:spPr>
          <a:xfrm>
            <a:off x="8856879" y="3718833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C90B5-72D0-480E-82C6-1895D0309510}"/>
              </a:ext>
            </a:extLst>
          </p:cNvPr>
          <p:cNvSpPr txBox="1"/>
          <p:nvPr/>
        </p:nvSpPr>
        <p:spPr>
          <a:xfrm>
            <a:off x="8856878" y="4704694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16F84-4960-4F25-849A-D10B136FB293}"/>
              </a:ext>
            </a:extLst>
          </p:cNvPr>
          <p:cNvSpPr txBox="1"/>
          <p:nvPr/>
        </p:nvSpPr>
        <p:spPr>
          <a:xfrm>
            <a:off x="8856879" y="5024295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6" name="Picture 5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84D5AD5C-C704-D1D8-4CB8-69B08678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  <a:cs typeface="Segoe UI" panose="020B0502040204020203" pitchFamily="34" charset="0"/>
              </a:rPr>
              <a:t>Python Conditionals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  <p:pic>
        <p:nvPicPr>
          <p:cNvPr id="2" name="Picture 1" descr="Logo, icon&#10;&#10;Description automatically generated">
            <a:extLst>
              <a:ext uri="{FF2B5EF4-FFF2-40B4-BE49-F238E27FC236}">
                <a16:creationId xmlns:a16="http://schemas.microsoft.com/office/drawing/2014/main" id="{738C8416-CE49-8EB7-B1EE-C95AE4D5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072551" y="5776267"/>
            <a:ext cx="831910" cy="8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B1C1D3-3E62-415F-95CE-D100B900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12" y="1721858"/>
            <a:ext cx="7256975" cy="3414284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FFB7A-AF28-4D1D-ACF9-7F3D0A865343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https://www.castmemberchurch.com/post/three-disciples-jesus-turned-away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B0337978-1545-ED3A-6689-5825DF00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Python </a:t>
            </a:r>
            <a:r>
              <a:rPr lang="en-US" b="1" dirty="0">
                <a:solidFill>
                  <a:srgbClr val="5A5AA8"/>
                </a:solidFill>
                <a:latin typeface="Avenir Black" panose="02000503020000020003" pitchFamily="2" charset="0"/>
              </a:rPr>
              <a:t>if</a:t>
            </a:r>
            <a:r>
              <a:rPr lang="en-US" b="1" dirty="0">
                <a:latin typeface="Avenir Black" panose="02000503020000020003" pitchFamily="2" charset="0"/>
              </a:rPr>
              <a:t>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345" y="1253331"/>
            <a:ext cx="58039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" panose="02000503020000020003" pitchFamily="2" charset="0"/>
              </a:rPr>
              <a:t>Simplest IF statement syntax</a:t>
            </a:r>
          </a:p>
          <a:p>
            <a:endParaRPr lang="en-US" dirty="0">
              <a:latin typeface="Avenir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" panose="02000503020000020003" pitchFamily="2" charset="0"/>
              </a:rPr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if &lt;condition&gt;: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 &lt;indent&gt; &lt;statement&gt;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 &lt;indent&gt; &lt;statement&gt;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	       &lt; . . . statements&gt;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&lt;statement after if&gt;</a:t>
            </a:r>
          </a:p>
          <a:p>
            <a:pPr marL="0" indent="0">
              <a:buNone/>
            </a:pPr>
            <a:r>
              <a:rPr lang="en-US" dirty="0">
                <a:latin typeface="Avenir" panose="02000503020000020003" pitchFamily="2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54AE0A-68C8-4FB9-B928-3E8D9BBE5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515" y="1278544"/>
            <a:ext cx="520541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&lt;condition&gt; </a:t>
            </a:r>
            <a:r>
              <a:rPr lang="en-US" dirty="0">
                <a:latin typeface="Avenir" panose="02000503020000020003" pitchFamily="2" charset="0"/>
              </a:rPr>
              <a:t>evaluates </a:t>
            </a:r>
            <a:br>
              <a:rPr lang="en-US" dirty="0">
                <a:latin typeface="Avenir" panose="02000503020000020003" pitchFamily="2" charset="0"/>
              </a:rPr>
            </a:br>
            <a:r>
              <a:rPr lang="en-US" dirty="0">
                <a:latin typeface="Avenir" panose="02000503020000020003" pitchFamily="2" charset="0"/>
              </a:rPr>
              <a:t>to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True</a:t>
            </a:r>
            <a:r>
              <a:rPr lang="en-US" dirty="0">
                <a:latin typeface="Avenir" panose="02000503020000020003" pitchFamily="2" charset="0"/>
              </a:rPr>
              <a:t> or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False</a:t>
            </a:r>
          </a:p>
          <a:p>
            <a:pPr lvl="1"/>
            <a:r>
              <a:rPr lang="en-US" dirty="0">
                <a:latin typeface="Avenir" panose="02000503020000020003" pitchFamily="2" charset="0"/>
              </a:rPr>
              <a:t>i.e.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Boolean</a:t>
            </a:r>
          </a:p>
          <a:p>
            <a:pPr lvl="1"/>
            <a:endParaRPr lang="en-US" dirty="0">
              <a:solidFill>
                <a:srgbClr val="FFFF00"/>
              </a:solidFill>
              <a:latin typeface="Avenir" panose="02000503020000020003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All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indented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 statements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are executed *if*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</a:b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&lt;condition&gt;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is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True</a:t>
            </a:r>
          </a:p>
          <a:p>
            <a:endParaRPr lang="en-US" dirty="0">
              <a:solidFill>
                <a:srgbClr val="FFC000"/>
              </a:solidFill>
              <a:latin typeface="Avenir" panose="02000503020000020003" pitchFamily="2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Otherwise, execution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resumes after</a:t>
            </a:r>
            <a:r>
              <a:rPr lang="en-US" dirty="0">
                <a:solidFill>
                  <a:srgbClr val="65BB75"/>
                </a:solidFill>
                <a:latin typeface="Avenir" panose="02000503020000020003" pitchFamily="2" charset="0"/>
              </a:rPr>
              <a:t> </a:t>
            </a:r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indention</a:t>
            </a:r>
            <a:r>
              <a:rPr lang="en-US" dirty="0">
                <a:solidFill>
                  <a:srgbClr val="65BB75"/>
                </a:solidFill>
                <a:latin typeface="Avenir" panose="02000503020000020003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venir" panose="02000503020000020003" pitchFamily="2" charset="0"/>
              </a:rPr>
              <a:t>ends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Avenir" panose="02000503020000020003" pitchFamily="2" charset="0"/>
            </a:endParaRPr>
          </a:p>
        </p:txBody>
      </p:sp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6181C768-DA5E-6317-F8E6-48B88CA2A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4A7320B-83D8-077A-8AFF-3A11BBA8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0" y="4825448"/>
            <a:ext cx="5803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Python </a:t>
            </a:r>
            <a:r>
              <a:rPr lang="en-US" b="1" dirty="0">
                <a:solidFill>
                  <a:srgbClr val="5A5AA8"/>
                </a:solidFill>
                <a:latin typeface="Avenir Black" panose="02000503020000020003" pitchFamily="2" charset="0"/>
              </a:rPr>
              <a:t>if else </a:t>
            </a:r>
            <a:r>
              <a:rPr lang="en-US" b="1" dirty="0">
                <a:latin typeface="Avenir Black" panose="02000503020000020003" pitchFamily="2" charset="0"/>
              </a:rPr>
              <a:t>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A5AA8"/>
                </a:solidFill>
                <a:latin typeface="Avenir" panose="02000503020000020003" pitchFamily="2" charset="0"/>
              </a:rPr>
              <a:t>If else </a:t>
            </a:r>
            <a:r>
              <a:rPr lang="en-US" dirty="0">
                <a:latin typeface="Avenir" panose="02000503020000020003" pitchFamily="2" charset="0"/>
              </a:rPr>
              <a:t>statement syntax</a:t>
            </a:r>
          </a:p>
          <a:p>
            <a:endParaRPr lang="en-US" dirty="0">
              <a:latin typeface="Avenir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" panose="02000503020000020003" pitchFamily="2" charset="0"/>
              </a:rPr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if &lt;condition&gt;: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	&lt; statements&gt;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	&lt;statements&gt;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</a:rPr>
              <a:t>	&lt;statements after if&gt;</a:t>
            </a:r>
          </a:p>
          <a:p>
            <a:pPr marL="0" indent="0">
              <a:buNone/>
            </a:pPr>
            <a:r>
              <a:rPr lang="en-US" dirty="0">
                <a:latin typeface="Avenir" panose="02000503020000020003" pitchFamily="2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25E08-5E8A-401F-8FB6-B875DD52A2D9}"/>
              </a:ext>
            </a:extLst>
          </p:cNvPr>
          <p:cNvSpPr txBox="1"/>
          <p:nvPr/>
        </p:nvSpPr>
        <p:spPr>
          <a:xfrm>
            <a:off x="5795964" y="1690690"/>
            <a:ext cx="4908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Indented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&lt;statements&gt; </a:t>
            </a:r>
            <a:r>
              <a:rPr lang="en-US" sz="2800" dirty="0">
                <a:latin typeface="Avenir" panose="02000503020000020003" pitchFamily="2" charset="0"/>
              </a:rPr>
              <a:t>after the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else: </a:t>
            </a:r>
            <a:r>
              <a:rPr lang="en-US" sz="2800" dirty="0">
                <a:latin typeface="Avenir" panose="02000503020000020003" pitchFamily="2" charset="0"/>
              </a:rPr>
              <a:t>are executed if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&lt;condition&gt; </a:t>
            </a:r>
            <a:r>
              <a:rPr lang="en-US" sz="2800" dirty="0">
                <a:latin typeface="Avenir" panose="02000503020000020003" pitchFamily="2" charset="0"/>
              </a:rPr>
              <a:t>is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else</a:t>
            </a:r>
            <a:r>
              <a:rPr lang="en-US" sz="2800" dirty="0">
                <a:latin typeface="Avenir" panose="02000503020000020003" pitchFamily="2" charset="0"/>
              </a:rPr>
              <a:t> has </a:t>
            </a:r>
            <a:r>
              <a:rPr lang="en-US" sz="2800" dirty="0">
                <a:solidFill>
                  <a:srgbClr val="5A5AA8"/>
                </a:solidFill>
                <a:latin typeface="Avenir" panose="02000503020000020003" pitchFamily="2" charset="0"/>
              </a:rPr>
              <a:t>no &lt;condition&gt;</a:t>
            </a:r>
            <a:r>
              <a:rPr lang="en-US" sz="2800" dirty="0">
                <a:latin typeface="Avenir" panose="02000503020000020003" pitchFamily="2" charset="0"/>
              </a:rPr>
              <a:t>!</a:t>
            </a:r>
            <a:endParaRPr lang="en-US" sz="2800" dirty="0">
              <a:solidFill>
                <a:srgbClr val="5A5AA8"/>
              </a:solidFill>
              <a:latin typeface="Avenir" panose="02000503020000020003" pitchFamily="2" charset="0"/>
            </a:endParaRPr>
          </a:p>
        </p:txBody>
      </p: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D26C7791-3702-53C3-8F6E-9D4FD973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A163EE-6D85-F68B-65D4-14188CBC6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37" y="4291010"/>
            <a:ext cx="5803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8672</TotalTime>
  <Words>431</Words>
  <Application>Microsoft Office PowerPoint</Application>
  <PresentationFormat>Widescreen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</vt:lpstr>
      <vt:lpstr>Avenir Black</vt:lpstr>
      <vt:lpstr>Calibri</vt:lpstr>
      <vt:lpstr>Calibri Light</vt:lpstr>
      <vt:lpstr>Consolas</vt:lpstr>
      <vt:lpstr>Palatino Linotype</vt:lpstr>
      <vt:lpstr>Office Theme</vt:lpstr>
      <vt:lpstr>PowerPoint Presentation</vt:lpstr>
      <vt:lpstr>Agenda</vt:lpstr>
      <vt:lpstr>PowerPoint Presentation</vt:lpstr>
      <vt:lpstr>PowerPoint Presentation</vt:lpstr>
      <vt:lpstr>Boolean Values – When is something true?</vt:lpstr>
      <vt:lpstr>PowerPoint Presentation</vt:lpstr>
      <vt:lpstr>PowerPoint Presentation</vt:lpstr>
      <vt:lpstr>Python if statement</vt:lpstr>
      <vt:lpstr>Python if else statement</vt:lpstr>
      <vt:lpstr>Python if elif (else if) statement</vt:lpstr>
      <vt:lpstr>Shorthand 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Maxwell,Daniel</cp:lastModifiedBy>
  <cp:revision>307</cp:revision>
  <dcterms:created xsi:type="dcterms:W3CDTF">2020-06-14T19:48:25Z</dcterms:created>
  <dcterms:modified xsi:type="dcterms:W3CDTF">2023-01-11T19:53:20Z</dcterms:modified>
</cp:coreProperties>
</file>