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324" r:id="rId5"/>
    <p:sldId id="266" r:id="rId6"/>
    <p:sldId id="336" r:id="rId7"/>
    <p:sldId id="330" r:id="rId8"/>
    <p:sldId id="331" r:id="rId9"/>
    <p:sldId id="332" r:id="rId10"/>
    <p:sldId id="333" r:id="rId11"/>
    <p:sldId id="334" r:id="rId12"/>
    <p:sldId id="335" r:id="rId13"/>
    <p:sldId id="327" r:id="rId14"/>
    <p:sldId id="328" r:id="rId15"/>
    <p:sldId id="323" r:id="rId16"/>
    <p:sldId id="304" r:id="rId17"/>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3366FF"/>
    <a:srgbClr val="0066FF"/>
    <a:srgbClr val="759FCC"/>
    <a:srgbClr val="6699FF"/>
    <a:srgbClr val="0099FF"/>
    <a:srgbClr val="CC3300"/>
    <a:srgbClr val="DE3500"/>
    <a:srgbClr val="0033CC"/>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E60B1A-A99F-4C7D-AC1F-8C261FD9A5AD}" v="330" dt="2023-01-23T19:59:12.3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0" autoAdjust="0"/>
    <p:restoredTop sz="46019" autoAdjust="0"/>
  </p:normalViewPr>
  <p:slideViewPr>
    <p:cSldViewPr snapToGrid="0">
      <p:cViewPr varScale="1">
        <p:scale>
          <a:sx n="30" d="100"/>
          <a:sy n="30" d="100"/>
        </p:scale>
        <p:origin x="1308" y="56"/>
      </p:cViewPr>
      <p:guideLst>
        <p:guide orient="horz" pos="2160"/>
        <p:guide pos="3840"/>
      </p:guideLst>
    </p:cSldViewPr>
  </p:slideViewPr>
  <p:outlineViewPr>
    <p:cViewPr>
      <p:scale>
        <a:sx n="33" d="100"/>
        <a:sy n="33" d="100"/>
      </p:scale>
      <p:origin x="0" y="0"/>
    </p:cViewPr>
  </p:outlin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tzendanner, Matt" userId="S::magitz@ufl.edu::b4bd9a28-947d-4019-a646-080a1de8474c" providerId="AD" clId="Web-{B6029849-E13E-4E77-9048-647E44108D4D}"/>
    <pc:docChg chg="modSld">
      <pc:chgData name="Gitzendanner, Matt" userId="S::magitz@ufl.edu::b4bd9a28-947d-4019-a646-080a1de8474c" providerId="AD" clId="Web-{B6029849-E13E-4E77-9048-647E44108D4D}" dt="2023-01-11T16:37:17.717" v="9" actId="20577"/>
      <pc:docMkLst>
        <pc:docMk/>
      </pc:docMkLst>
      <pc:sldChg chg="modSp">
        <pc:chgData name="Gitzendanner, Matt" userId="S::magitz@ufl.edu::b4bd9a28-947d-4019-a646-080a1de8474c" providerId="AD" clId="Web-{B6029849-E13E-4E77-9048-647E44108D4D}" dt="2023-01-11T16:37:17.717" v="9" actId="20577"/>
        <pc:sldMkLst>
          <pc:docMk/>
          <pc:sldMk cId="3933901158" sldId="266"/>
        </pc:sldMkLst>
        <pc:spChg chg="mod">
          <ac:chgData name="Gitzendanner, Matt" userId="S::magitz@ufl.edu::b4bd9a28-947d-4019-a646-080a1de8474c" providerId="AD" clId="Web-{B6029849-E13E-4E77-9048-647E44108D4D}" dt="2023-01-11T16:37:17.717" v="9" actId="20577"/>
          <ac:spMkLst>
            <pc:docMk/>
            <pc:sldMk cId="3933901158" sldId="266"/>
            <ac:spMk id="4" creationId="{659531AF-92C6-4F92-AA59-2FD12D624E53}"/>
          </ac:spMkLst>
        </pc:spChg>
      </pc:sldChg>
    </pc:docChg>
  </pc:docChgLst>
  <pc:docChgLst>
    <pc:chgData name="Haskell,Allyson A" userId="f01f6c31-ef41-49db-8aa6-74fdc01fc293" providerId="ADAL" clId="{21E60B1A-A99F-4C7D-AC1F-8C261FD9A5AD}"/>
    <pc:docChg chg="modSld">
      <pc:chgData name="Haskell,Allyson A" userId="f01f6c31-ef41-49db-8aa6-74fdc01fc293" providerId="ADAL" clId="{21E60B1A-A99F-4C7D-AC1F-8C261FD9A5AD}" dt="2023-01-23T19:59:12.395" v="330" actId="962"/>
      <pc:docMkLst>
        <pc:docMk/>
      </pc:docMkLst>
      <pc:sldChg chg="modSp">
        <pc:chgData name="Haskell,Allyson A" userId="f01f6c31-ef41-49db-8aa6-74fdc01fc293" providerId="ADAL" clId="{21E60B1A-A99F-4C7D-AC1F-8C261FD9A5AD}" dt="2023-01-23T19:59:04.243" v="329" actId="962"/>
        <pc:sldMkLst>
          <pc:docMk/>
          <pc:sldMk cId="3933901158" sldId="266"/>
        </pc:sldMkLst>
        <pc:picChg chg="mod">
          <ac:chgData name="Haskell,Allyson A" userId="f01f6c31-ef41-49db-8aa6-74fdc01fc293" providerId="ADAL" clId="{21E60B1A-A99F-4C7D-AC1F-8C261FD9A5AD}" dt="2023-01-23T19:59:04.243" v="329" actId="962"/>
          <ac:picMkLst>
            <pc:docMk/>
            <pc:sldMk cId="3933901158" sldId="266"/>
            <ac:picMk id="5" creationId="{D8E6060C-1B45-5B40-59EC-374B080840B8}"/>
          </ac:picMkLst>
        </pc:picChg>
      </pc:sldChg>
      <pc:sldChg chg="modSp">
        <pc:chgData name="Haskell,Allyson A" userId="f01f6c31-ef41-49db-8aa6-74fdc01fc293" providerId="ADAL" clId="{21E60B1A-A99F-4C7D-AC1F-8C261FD9A5AD}" dt="2023-01-23T19:59:12.395" v="330" actId="962"/>
        <pc:sldMkLst>
          <pc:docMk/>
          <pc:sldMk cId="2027155574" sldId="304"/>
        </pc:sldMkLst>
        <pc:picChg chg="mod">
          <ac:chgData name="Haskell,Allyson A" userId="f01f6c31-ef41-49db-8aa6-74fdc01fc293" providerId="ADAL" clId="{21E60B1A-A99F-4C7D-AC1F-8C261FD9A5AD}" dt="2023-01-23T19:59:12.395" v="330" actId="962"/>
          <ac:picMkLst>
            <pc:docMk/>
            <pc:sldMk cId="2027155574" sldId="304"/>
            <ac:picMk id="13" creationId="{5167A017-3AA1-BFB9-5E6C-8D7A4DB8ED66}"/>
          </ac:picMkLst>
        </pc:picChg>
      </pc:sldChg>
      <pc:sldChg chg="addSp modSp">
        <pc:chgData name="Haskell,Allyson A" userId="f01f6c31-ef41-49db-8aa6-74fdc01fc293" providerId="ADAL" clId="{21E60B1A-A99F-4C7D-AC1F-8C261FD9A5AD}" dt="2023-01-23T19:58:54.633" v="328" actId="962"/>
        <pc:sldMkLst>
          <pc:docMk/>
          <pc:sldMk cId="2383651979" sldId="323"/>
        </pc:sldMkLst>
        <pc:spChg chg="add mod">
          <ac:chgData name="Haskell,Allyson A" userId="f01f6c31-ef41-49db-8aa6-74fdc01fc293" providerId="ADAL" clId="{21E60B1A-A99F-4C7D-AC1F-8C261FD9A5AD}" dt="2023-01-23T19:58:23.515" v="324" actId="13244"/>
          <ac:spMkLst>
            <pc:docMk/>
            <pc:sldMk cId="2383651979" sldId="323"/>
            <ac:spMk id="2" creationId="{BC93EE85-2B2A-41CB-841E-13221C6EFFF9}"/>
          </ac:spMkLst>
        </pc:spChg>
        <pc:picChg chg="mod">
          <ac:chgData name="Haskell,Allyson A" userId="f01f6c31-ef41-49db-8aa6-74fdc01fc293" providerId="ADAL" clId="{21E60B1A-A99F-4C7D-AC1F-8C261FD9A5AD}" dt="2023-01-23T19:58:54.633" v="328" actId="962"/>
          <ac:picMkLst>
            <pc:docMk/>
            <pc:sldMk cId="2383651979" sldId="323"/>
            <ac:picMk id="3" creationId="{72A9A38D-4A89-28B3-5130-307F350F651B}"/>
          </ac:picMkLst>
        </pc:picChg>
        <pc:picChg chg="mod">
          <ac:chgData name="Haskell,Allyson A" userId="f01f6c31-ef41-49db-8aa6-74fdc01fc293" providerId="ADAL" clId="{21E60B1A-A99F-4C7D-AC1F-8C261FD9A5AD}" dt="2023-01-23T19:58:31.498" v="325" actId="962"/>
          <ac:picMkLst>
            <pc:docMk/>
            <pc:sldMk cId="2383651979" sldId="323"/>
            <ac:picMk id="1026" creationId="{2E199D10-634D-4257-BA3C-C6BFAF6D0A76}"/>
          </ac:picMkLst>
        </pc:picChg>
      </pc:sldChg>
      <pc:sldChg chg="addSp modSp mod">
        <pc:chgData name="Haskell,Allyson A" userId="f01f6c31-ef41-49db-8aa6-74fdc01fc293" providerId="ADAL" clId="{21E60B1A-A99F-4C7D-AC1F-8C261FD9A5AD}" dt="2023-01-23T19:53:12.683" v="134" actId="962"/>
        <pc:sldMkLst>
          <pc:docMk/>
          <pc:sldMk cId="4229412751" sldId="324"/>
        </pc:sldMkLst>
        <pc:spChg chg="mod">
          <ac:chgData name="Haskell,Allyson A" userId="f01f6c31-ef41-49db-8aa6-74fdc01fc293" providerId="ADAL" clId="{21E60B1A-A99F-4C7D-AC1F-8C261FD9A5AD}" dt="2023-01-23T19:53:00.060" v="133" actId="962"/>
          <ac:spMkLst>
            <pc:docMk/>
            <pc:sldMk cId="4229412751" sldId="324"/>
            <ac:spMk id="3" creationId="{098BC2D2-CCF7-4C63-8489-B46BF394FCA2}"/>
          </ac:spMkLst>
        </pc:spChg>
        <pc:spChg chg="add mod">
          <ac:chgData name="Haskell,Allyson A" userId="f01f6c31-ef41-49db-8aa6-74fdc01fc293" providerId="ADAL" clId="{21E60B1A-A99F-4C7D-AC1F-8C261FD9A5AD}" dt="2023-01-23T19:52:56.737" v="130" actId="13244"/>
          <ac:spMkLst>
            <pc:docMk/>
            <pc:sldMk cId="4229412751" sldId="324"/>
            <ac:spMk id="4" creationId="{0324F03B-D820-4DF5-90A3-53682AC9E13C}"/>
          </ac:spMkLst>
        </pc:spChg>
        <pc:picChg chg="mod">
          <ac:chgData name="Haskell,Allyson A" userId="f01f6c31-ef41-49db-8aa6-74fdc01fc293" providerId="ADAL" clId="{21E60B1A-A99F-4C7D-AC1F-8C261FD9A5AD}" dt="2023-01-23T19:53:12.683" v="134" actId="962"/>
          <ac:picMkLst>
            <pc:docMk/>
            <pc:sldMk cId="4229412751" sldId="324"/>
            <ac:picMk id="2" creationId="{892659E9-3D8B-3B83-8D4A-7A89613C0D45}"/>
          </ac:picMkLst>
        </pc:picChg>
        <pc:picChg chg="mod">
          <ac:chgData name="Haskell,Allyson A" userId="f01f6c31-ef41-49db-8aa6-74fdc01fc293" providerId="ADAL" clId="{21E60B1A-A99F-4C7D-AC1F-8C261FD9A5AD}" dt="2023-01-23T19:45:27.422" v="0" actId="962"/>
          <ac:picMkLst>
            <pc:docMk/>
            <pc:sldMk cId="4229412751" sldId="324"/>
            <ac:picMk id="5" creationId="{DF27BAC9-5A6D-3E11-357C-BAB7C3DD4FB8}"/>
          </ac:picMkLst>
        </pc:picChg>
      </pc:sldChg>
      <pc:sldChg chg="addSp modSp">
        <pc:chgData name="Haskell,Allyson A" userId="f01f6c31-ef41-49db-8aa6-74fdc01fc293" providerId="ADAL" clId="{21E60B1A-A99F-4C7D-AC1F-8C261FD9A5AD}" dt="2023-01-23T19:55:54.591" v="322" actId="962"/>
        <pc:sldMkLst>
          <pc:docMk/>
          <pc:sldMk cId="3550115435" sldId="327"/>
        </pc:sldMkLst>
        <pc:spChg chg="add mod">
          <ac:chgData name="Haskell,Allyson A" userId="f01f6c31-ef41-49db-8aa6-74fdc01fc293" providerId="ADAL" clId="{21E60B1A-A99F-4C7D-AC1F-8C261FD9A5AD}" dt="2023-01-23T19:53:23.045" v="135" actId="13244"/>
          <ac:spMkLst>
            <pc:docMk/>
            <pc:sldMk cId="3550115435" sldId="327"/>
            <ac:spMk id="2" creationId="{E6BB0473-FC8D-4BAF-A8F1-9C301A2784FA}"/>
          </ac:spMkLst>
        </pc:spChg>
        <pc:picChg chg="mod">
          <ac:chgData name="Haskell,Allyson A" userId="f01f6c31-ef41-49db-8aa6-74fdc01fc293" providerId="ADAL" clId="{21E60B1A-A99F-4C7D-AC1F-8C261FD9A5AD}" dt="2023-01-23T19:53:35.564" v="137" actId="962"/>
          <ac:picMkLst>
            <pc:docMk/>
            <pc:sldMk cId="3550115435" sldId="327"/>
            <ac:picMk id="5" creationId="{3C93E1AE-B47F-6FB3-D05A-3B4FA7B5732A}"/>
          </ac:picMkLst>
        </pc:picChg>
        <pc:picChg chg="mod">
          <ac:chgData name="Haskell,Allyson A" userId="f01f6c31-ef41-49db-8aa6-74fdc01fc293" providerId="ADAL" clId="{21E60B1A-A99F-4C7D-AC1F-8C261FD9A5AD}" dt="2023-01-23T19:55:54.591" v="322" actId="962"/>
          <ac:picMkLst>
            <pc:docMk/>
            <pc:sldMk cId="3550115435" sldId="327"/>
            <ac:picMk id="6" creationId="{6706020F-E618-4544-8D79-F68CC7189235}"/>
          </ac:picMkLst>
        </pc:picChg>
        <pc:picChg chg="mod">
          <ac:chgData name="Haskell,Allyson A" userId="f01f6c31-ef41-49db-8aa6-74fdc01fc293" providerId="ADAL" clId="{21E60B1A-A99F-4C7D-AC1F-8C261FD9A5AD}" dt="2023-01-23T19:53:29.016" v="136" actId="13244"/>
          <ac:picMkLst>
            <pc:docMk/>
            <pc:sldMk cId="3550115435" sldId="327"/>
            <ac:picMk id="1026" creationId="{4C852AB5-B5EE-F094-02DA-3EF5C6A37A2C}"/>
          </ac:picMkLst>
        </pc:picChg>
      </pc:sldChg>
      <pc:sldChg chg="modSp">
        <pc:chgData name="Haskell,Allyson A" userId="f01f6c31-ef41-49db-8aa6-74fdc01fc293" providerId="ADAL" clId="{21E60B1A-A99F-4C7D-AC1F-8C261FD9A5AD}" dt="2023-01-23T19:52:37.853" v="129" actId="1076"/>
        <pc:sldMkLst>
          <pc:docMk/>
          <pc:sldMk cId="2552202046" sldId="328"/>
        </pc:sldMkLst>
        <pc:spChg chg="mod">
          <ac:chgData name="Haskell,Allyson A" userId="f01f6c31-ef41-49db-8aa6-74fdc01fc293" providerId="ADAL" clId="{21E60B1A-A99F-4C7D-AC1F-8C261FD9A5AD}" dt="2023-01-23T19:52:37.853" v="129" actId="1076"/>
          <ac:spMkLst>
            <pc:docMk/>
            <pc:sldMk cId="2552202046" sldId="328"/>
            <ac:spMk id="2" creationId="{E572A712-B415-4A2E-7599-A6167150739A}"/>
          </ac:spMkLst>
        </pc:spChg>
      </pc:sldChg>
    </pc:docChg>
  </pc:docChgLst>
  <pc:docChgLst>
    <pc:chgData name="Gitzendanner, Matt" userId="S::magitz@ufl.edu::b4bd9a28-947d-4019-a646-080a1de8474c" providerId="AD" clId="Web-{FB0DEF81-DD13-43EE-8453-01668F32B88A}"/>
    <pc:docChg chg="modSld">
      <pc:chgData name="Gitzendanner, Matt" userId="S::magitz@ufl.edu::b4bd9a28-947d-4019-a646-080a1de8474c" providerId="AD" clId="Web-{FB0DEF81-DD13-43EE-8453-01668F32B88A}" dt="2023-01-11T16:23:31.642" v="75" actId="20577"/>
      <pc:docMkLst>
        <pc:docMk/>
      </pc:docMkLst>
      <pc:sldChg chg="modSp">
        <pc:chgData name="Gitzendanner, Matt" userId="S::magitz@ufl.edu::b4bd9a28-947d-4019-a646-080a1de8474c" providerId="AD" clId="Web-{FB0DEF81-DD13-43EE-8453-01668F32B88A}" dt="2023-01-11T16:23:31.642" v="75" actId="20577"/>
        <pc:sldMkLst>
          <pc:docMk/>
          <pc:sldMk cId="3933901158" sldId="266"/>
        </pc:sldMkLst>
        <pc:spChg chg="mod">
          <ac:chgData name="Gitzendanner, Matt" userId="S::magitz@ufl.edu::b4bd9a28-947d-4019-a646-080a1de8474c" providerId="AD" clId="Web-{FB0DEF81-DD13-43EE-8453-01668F32B88A}" dt="2023-01-11T16:23:31.642" v="75" actId="20577"/>
          <ac:spMkLst>
            <pc:docMk/>
            <pc:sldMk cId="3933901158" sldId="266"/>
            <ac:spMk id="4" creationId="{659531AF-92C6-4F92-AA59-2FD12D624E5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FD93C9B2-20F6-4DB1-B471-224337D0AC79}" type="datetimeFigureOut">
              <a:rPr lang="en-US" smtClean="0"/>
              <a:t>1/31/2023</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ea typeface="ＭＳ Ｐゴシック" charset="-128"/>
              </a:rPr>
              <a:t>Hello and welcome to this Practicum AI recording</a:t>
            </a:r>
            <a:r>
              <a:rPr lang="en-US" altLang="en-US" baseline="0" dirty="0">
                <a:ea typeface="ＭＳ Ｐゴシック" charset="-128"/>
              </a:rPr>
              <a:t>.</a:t>
            </a:r>
          </a:p>
          <a:p>
            <a:endParaRPr lang="en-US" altLang="en-US" dirty="0">
              <a:ea typeface="ＭＳ Ｐゴシック" charset="-128"/>
            </a:endParaRPr>
          </a:p>
          <a:p>
            <a:r>
              <a:rPr lang="en-US" altLang="en-US" dirty="0">
                <a:ea typeface="ＭＳ Ｐゴシック" charset="-128"/>
              </a:rPr>
              <a:t>I’m Dan Maxwell, the AI Trainer / Consultant for Research Computing.</a:t>
            </a:r>
          </a:p>
          <a:p>
            <a:endParaRPr lang="en-US" altLang="en-US" dirty="0">
              <a:ea typeface="ＭＳ Ｐゴシック" charset="-128"/>
            </a:endParaRPr>
          </a:p>
          <a:p>
            <a:r>
              <a:rPr lang="en-US" baseline="0" dirty="0"/>
              <a:t>In this briefing, I will introduce you to our Python workshop series.</a:t>
            </a:r>
          </a:p>
          <a:p>
            <a:endParaRPr lang="en-US" baseline="0" dirty="0"/>
          </a:p>
          <a:p>
            <a:r>
              <a:rPr lang="en-US" baseline="0" dirty="0"/>
              <a:t>[NEXT SLIDE]</a:t>
            </a:r>
            <a:endParaRPr lang="en-US" dirty="0"/>
          </a:p>
          <a:p>
            <a:pPr defTabSz="966612">
              <a:defRPr/>
            </a:pPr>
            <a:endParaRPr lang="en-US" dirty="0"/>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kern="1200" dirty="0">
                <a:effectLst/>
                <a:latin typeface="Calibri" panose="020F0502020204030204" pitchFamily="34" charset="0"/>
                <a:ea typeface="Calibri" panose="020F0502020204030204" pitchFamily="34" charset="0"/>
              </a:rPr>
              <a:t>You’re now ready to start your learning journey.  But before you do, I encourage you to go beyond the technical details.  Take some time to see the big picture.  These three books will help you do that.</a:t>
            </a:r>
            <a:endParaRPr lang="en-US" sz="1800" dirty="0">
              <a:latin typeface="+mn-lt"/>
            </a:endParaRPr>
          </a:p>
          <a:p>
            <a:endParaRPr lang="en-US" sz="1800" b="1" i="0" dirty="0">
              <a:solidFill>
                <a:srgbClr val="24292F"/>
              </a:solidFill>
              <a:effectLst/>
              <a:latin typeface="+mn-lt"/>
            </a:endParaRPr>
          </a:p>
          <a:p>
            <a:pPr marL="241653" indent="-241653">
              <a:buFont typeface="+mj-lt"/>
              <a:buAutoNum type="arabicPeriod"/>
            </a:pPr>
            <a:r>
              <a:rPr lang="en-US" sz="1800" b="0" i="1" dirty="0">
                <a:solidFill>
                  <a:srgbClr val="24292F"/>
                </a:solidFill>
                <a:effectLst/>
                <a:latin typeface="+mn-lt"/>
              </a:rPr>
              <a:t>A Brief History of Artificial Intelligence </a:t>
            </a:r>
            <a:r>
              <a:rPr lang="en-US" sz="1800" b="0" i="0" dirty="0">
                <a:solidFill>
                  <a:srgbClr val="24292F"/>
                </a:solidFill>
                <a:effectLst/>
                <a:latin typeface="+mn-lt"/>
              </a:rPr>
              <a:t>by Michael Wooldridge is a wonderful introduction to the field.  I especially like Michael’s NO hype approach.</a:t>
            </a:r>
          </a:p>
          <a:p>
            <a:pPr marL="241653" indent="-241653">
              <a:buFont typeface="+mj-lt"/>
              <a:buAutoNum type="arabicPeriod"/>
            </a:pPr>
            <a:r>
              <a:rPr lang="en-US" sz="1800" b="0" i="1" dirty="0">
                <a:solidFill>
                  <a:srgbClr val="24292F"/>
                </a:solidFill>
                <a:effectLst/>
                <a:latin typeface="+mn-lt"/>
              </a:rPr>
              <a:t>The Alignment Problem </a:t>
            </a:r>
            <a:r>
              <a:rPr lang="en-US" sz="1800" b="0" i="0" dirty="0">
                <a:solidFill>
                  <a:srgbClr val="24292F"/>
                </a:solidFill>
                <a:effectLst/>
                <a:latin typeface="+mn-lt"/>
              </a:rPr>
              <a:t>by Brian Christian is probably the best book I’ve ever read on AI ethics.</a:t>
            </a:r>
          </a:p>
          <a:p>
            <a:pPr marL="241653" indent="-241653">
              <a:buFont typeface="+mj-lt"/>
              <a:buAutoNum type="arabicPeriod"/>
            </a:pPr>
            <a:r>
              <a:rPr lang="en-US" sz="1800" b="0" i="1">
                <a:solidFill>
                  <a:srgbClr val="24292F"/>
                </a:solidFill>
                <a:effectLst/>
                <a:latin typeface="+mn-lt"/>
              </a:rPr>
              <a:t>They Myth of Artificial Intelligence </a:t>
            </a:r>
            <a:r>
              <a:rPr lang="en-US" sz="1800" b="0" i="0">
                <a:solidFill>
                  <a:srgbClr val="24292F"/>
                </a:solidFill>
                <a:effectLst/>
                <a:latin typeface="+mn-lt"/>
              </a:rPr>
              <a:t>by my friend Erik Larson discusses the challenges of achieving artificial General Intelligence (AGI).</a:t>
            </a:r>
            <a:endParaRPr lang="en-US" sz="1800" b="0" i="1">
              <a:solidFill>
                <a:srgbClr val="24292F"/>
              </a:solidFill>
              <a:effectLst/>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771029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50693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latin typeface="+mn-lt"/>
              </a:rPr>
              <a:t>Follow JupyterLab presentation outline in 01_jupyterlab_presentation.md.</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279646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62480" indent="-362480" defTabSz="966612">
              <a:buFontTx/>
              <a:buAutoNum type="arabicPeriod"/>
              <a:defRPr/>
            </a:pPr>
            <a:r>
              <a:rPr lang="en-US" sz="1200" b="1" dirty="0">
                <a:solidFill>
                  <a:srgbClr val="24292F"/>
                </a:solidFill>
                <a:effectLst>
                  <a:outerShdw blurRad="38100" dist="38100" dir="2700000" algn="tl">
                    <a:srgbClr val="000000">
                      <a:alpha val="43137"/>
                    </a:srgbClr>
                  </a:outerShdw>
                </a:effectLst>
                <a:latin typeface="+mn-lt"/>
                <a:ea typeface="Times New Roman" panose="02020603050405020304" pitchFamily="18" charset="0"/>
              </a:rPr>
              <a:t>Focus</a:t>
            </a:r>
          </a:p>
          <a:p>
            <a:pPr marL="845786" lvl="1" indent="-362480" defTabSz="966612">
              <a:buFont typeface="Arial" panose="020B0604020202020204" pitchFamily="34" charset="0"/>
              <a:buChar char="•"/>
              <a:defRPr/>
            </a:pPr>
            <a:r>
              <a:rPr lang="en-US" sz="1200" dirty="0">
                <a:solidFill>
                  <a:srgbClr val="24292F"/>
                </a:solidFill>
                <a:latin typeface="+mn-lt"/>
                <a:ea typeface="Times New Roman" panose="02020603050405020304" pitchFamily="18" charset="0"/>
              </a:rPr>
              <a:t>So often, students think they can learn AI programming while multi-tasking -- posting on Facebook, texting friends or watching TikTok.  If anything, these kinds of activities will slow you down.  Instead, you'll learn Python much faster if you can devote focused time to practice.</a:t>
            </a:r>
          </a:p>
          <a:p>
            <a:pPr marL="362480" indent="-362480" defTabSz="966612">
              <a:buFontTx/>
              <a:buAutoNum type="arabicPeriod"/>
              <a:defRPr/>
            </a:pPr>
            <a:r>
              <a:rPr lang="en-US" sz="1200" b="1" dirty="0">
                <a:latin typeface="+mn-lt"/>
                <a:ea typeface="Calibri" panose="020F0502020204030204" pitchFamily="34" charset="0"/>
                <a:cs typeface="LMRoman12-Bold"/>
              </a:rPr>
              <a:t>Avoid the “copy and paste” approach to writing code</a:t>
            </a:r>
          </a:p>
          <a:p>
            <a:pPr marL="845786" lvl="1" indent="-362480" defTabSz="966612">
              <a:buFont typeface="Arial" panose="020B0604020202020204" pitchFamily="34" charset="0"/>
              <a:buChar char="•"/>
              <a:defRPr/>
            </a:pPr>
            <a:r>
              <a:rPr lang="en-US" sz="1200" dirty="0">
                <a:latin typeface="+mn-lt"/>
                <a:ea typeface="Calibri" panose="020F0502020204030204" pitchFamily="34" charset="0"/>
                <a:cs typeface="LMRoman10-Regular"/>
              </a:rPr>
              <a:t>Although copying and pasting may help you avoid typing errors, it can also interfere with your learning</a:t>
            </a:r>
            <a:r>
              <a:rPr lang="en-US" sz="1200" dirty="0">
                <a:latin typeface="+mn-lt"/>
                <a:ea typeface="Calibri" panose="020F0502020204030204" pitchFamily="34" charset="0"/>
                <a:cs typeface="Times New Roman" panose="02020603050405020304" pitchFamily="18" charset="0"/>
              </a:rPr>
              <a:t> </a:t>
            </a:r>
            <a:r>
              <a:rPr lang="en-US" sz="1200" dirty="0">
                <a:latin typeface="+mn-lt"/>
                <a:ea typeface="Calibri" panose="020F0502020204030204" pitchFamily="34" charset="0"/>
                <a:cs typeface="LMRoman10-Regular"/>
              </a:rPr>
              <a:t>process for the following two reasons:</a:t>
            </a:r>
          </a:p>
          <a:p>
            <a:pPr marL="1329092" lvl="2" indent="-362480" defTabSz="966612">
              <a:buFont typeface="Arial" panose="020B0604020202020204" pitchFamily="34" charset="0"/>
              <a:buChar char="•"/>
              <a:defRPr/>
            </a:pPr>
            <a:r>
              <a:rPr lang="en-US" sz="1200" dirty="0">
                <a:latin typeface="+mn-lt"/>
                <a:ea typeface="Calibri" panose="020F0502020204030204" pitchFamily="34" charset="0"/>
                <a:cs typeface="Times New Roman" panose="02020603050405020304" pitchFamily="18" charset="0"/>
              </a:rPr>
              <a:t>Typing </a:t>
            </a:r>
            <a:r>
              <a:rPr lang="en-US" sz="1200" dirty="0">
                <a:latin typeface="+mn-lt"/>
                <a:ea typeface="Calibri" panose="020F0502020204030204" pitchFamily="34" charset="0"/>
                <a:cs typeface="LMRoman10-Regular"/>
              </a:rPr>
              <a:t>errors can help you gain experience writing code as it provides informative feedback when you</a:t>
            </a:r>
            <a:r>
              <a:rPr lang="en-US" sz="1200" dirty="0">
                <a:latin typeface="+mn-lt"/>
                <a:ea typeface="Calibri" panose="020F0502020204030204" pitchFamily="34" charset="0"/>
                <a:cs typeface="Times New Roman" panose="02020603050405020304" pitchFamily="18" charset="0"/>
              </a:rPr>
              <a:t> </a:t>
            </a:r>
            <a:r>
              <a:rPr lang="en-US" sz="1200" dirty="0">
                <a:latin typeface="+mn-lt"/>
                <a:ea typeface="Calibri" panose="020F0502020204030204" pitchFamily="34" charset="0"/>
                <a:cs typeface="LMRoman10-Regular"/>
              </a:rPr>
              <a:t>make mistakes. Making and correcting typing errors is an important skill, particularly</a:t>
            </a:r>
            <a:r>
              <a:rPr lang="en-US" sz="1200" dirty="0">
                <a:latin typeface="+mn-lt"/>
                <a:ea typeface="Calibri" panose="020F0502020204030204" pitchFamily="34" charset="0"/>
                <a:cs typeface="Times New Roman" panose="02020603050405020304" pitchFamily="18" charset="0"/>
              </a:rPr>
              <a:t> </a:t>
            </a:r>
            <a:r>
              <a:rPr lang="en-US" sz="1200" dirty="0">
                <a:latin typeface="+mn-lt"/>
                <a:ea typeface="Calibri" panose="020F0502020204030204" pitchFamily="34" charset="0"/>
                <a:cs typeface="LMRoman10-Regular"/>
              </a:rPr>
              <a:t>when you are typing a lot of code for your own data analysis.</a:t>
            </a:r>
          </a:p>
          <a:p>
            <a:pPr marL="1329092" lvl="2" indent="-362480" defTabSz="966612">
              <a:buFont typeface="Arial" panose="020B0604020202020204" pitchFamily="34" charset="0"/>
              <a:buChar char="•"/>
              <a:defRPr/>
            </a:pPr>
            <a:r>
              <a:rPr lang="en-US" sz="1200" dirty="0">
                <a:latin typeface="+mn-lt"/>
                <a:ea typeface="Calibri" panose="020F0502020204030204" pitchFamily="34" charset="0"/>
                <a:cs typeface="Times New Roman" panose="02020603050405020304" pitchFamily="18" charset="0"/>
              </a:rPr>
              <a:t>Copying </a:t>
            </a:r>
            <a:r>
              <a:rPr lang="en-US" sz="1200" dirty="0">
                <a:latin typeface="+mn-lt"/>
                <a:ea typeface="Calibri" panose="020F0502020204030204" pitchFamily="34" charset="0"/>
                <a:cs typeface="LMRoman10-Regular"/>
              </a:rPr>
              <a:t>and pasting code may give you the impression that you know what you are doing when – in reality – you may not fully understand what the code is actually doing.</a:t>
            </a:r>
            <a:r>
              <a:rPr lang="en-US" sz="1200" dirty="0">
                <a:latin typeface="+mn-lt"/>
                <a:ea typeface="Calibri" panose="020F0502020204030204" pitchFamily="34" charset="0"/>
                <a:cs typeface="Times New Roman" panose="02020603050405020304" pitchFamily="18" charset="0"/>
              </a:rPr>
              <a:t> T</a:t>
            </a:r>
            <a:r>
              <a:rPr lang="en-US" sz="1200" dirty="0">
                <a:latin typeface="+mn-lt"/>
                <a:ea typeface="Calibri" panose="020F0502020204030204" pitchFamily="34" charset="0"/>
                <a:cs typeface="LMRoman10-Regular"/>
              </a:rPr>
              <a:t>his problem only gets worse as you work with longer and more complicated</a:t>
            </a:r>
            <a:r>
              <a:rPr lang="en-US" sz="1200" dirty="0">
                <a:latin typeface="+mn-lt"/>
                <a:ea typeface="Calibri" panose="020F0502020204030204" pitchFamily="34" charset="0"/>
                <a:cs typeface="Times New Roman" panose="02020603050405020304" pitchFamily="18" charset="0"/>
              </a:rPr>
              <a:t> s</a:t>
            </a:r>
            <a:r>
              <a:rPr lang="en-US" sz="1200" dirty="0">
                <a:latin typeface="+mn-lt"/>
                <a:ea typeface="Calibri" panose="020F0502020204030204" pitchFamily="34" charset="0"/>
                <a:cs typeface="LMRoman10-Regular"/>
              </a:rPr>
              <a:t>cripts.</a:t>
            </a:r>
          </a:p>
          <a:p>
            <a:pPr marL="362480" indent="-362480" defTabSz="966612">
              <a:buFont typeface="+mj-lt"/>
              <a:buAutoNum type="arabicPeriod"/>
              <a:defRPr/>
            </a:pPr>
            <a:r>
              <a:rPr lang="en-US" sz="1200" b="1" dirty="0">
                <a:latin typeface="+mn-lt"/>
                <a:ea typeface="Calibri" panose="020F0502020204030204" pitchFamily="34" charset="0"/>
                <a:cs typeface="LMRoman12-Bold"/>
              </a:rPr>
              <a:t>Study code block-by-block, line-by-line</a:t>
            </a:r>
          </a:p>
          <a:p>
            <a:pPr marL="845786" lvl="1" indent="-362480" defTabSz="966612">
              <a:buFont typeface="Courier New" panose="02070309020205020404" pitchFamily="49" charset="0"/>
              <a:buChar char="o"/>
              <a:defRPr/>
            </a:pPr>
            <a:r>
              <a:rPr lang="en-US" sz="1200" dirty="0">
                <a:latin typeface="+mn-lt"/>
                <a:ea typeface="Calibri" panose="020F0502020204030204" pitchFamily="34" charset="0"/>
                <a:cs typeface="LMRoman10-Regular"/>
              </a:rPr>
              <a:t>This means running one block of code at a time and making sure you understand the output. If things aren’t clear, spend more time with the code.  Here are some</a:t>
            </a:r>
            <a:r>
              <a:rPr lang="en-US" sz="1200" dirty="0">
                <a:latin typeface="+mn-lt"/>
                <a:ea typeface="Calibri" panose="020F0502020204030204" pitchFamily="34" charset="0"/>
                <a:cs typeface="Times New Roman" panose="02020603050405020304" pitchFamily="18" charset="0"/>
              </a:rPr>
              <a:t> helpful pointers</a:t>
            </a:r>
            <a:r>
              <a:rPr lang="en-US" sz="1200" dirty="0">
                <a:latin typeface="+mn-lt"/>
                <a:ea typeface="Calibri" panose="020F0502020204030204" pitchFamily="34" charset="0"/>
                <a:cs typeface="LMRoman10-Regular"/>
              </a:rPr>
              <a:t>:</a:t>
            </a:r>
          </a:p>
          <a:p>
            <a:pPr marL="1329092" lvl="2" indent="-362480" defTabSz="966612">
              <a:buFont typeface="Courier New" panose="02070309020205020404" pitchFamily="49" charset="0"/>
              <a:buChar char="o"/>
              <a:defRPr/>
            </a:pPr>
            <a:r>
              <a:rPr lang="en-US" sz="1200" dirty="0">
                <a:latin typeface="+mn-lt"/>
                <a:ea typeface="Calibri" panose="020F0502020204030204" pitchFamily="34" charset="0"/>
                <a:cs typeface="LMRoman10-Regular"/>
              </a:rPr>
              <a:t>Break a line of code into its components and try to understand the individual pieces.  Sometimes functions are nested within functions.</a:t>
            </a:r>
            <a:endParaRPr lang="en-US" sz="1200" dirty="0">
              <a:latin typeface="+mn-lt"/>
              <a:ea typeface="Calibri" panose="020F0502020204030204" pitchFamily="34" charset="0"/>
              <a:cs typeface="Times New Roman" panose="02020603050405020304" pitchFamily="18" charset="0"/>
            </a:endParaRPr>
          </a:p>
          <a:p>
            <a:pPr marL="1329092" lvl="2" indent="-362480" defTabSz="966612">
              <a:buFont typeface="Courier New" panose="02070309020205020404" pitchFamily="49" charset="0"/>
              <a:buChar char="o"/>
              <a:defRPr/>
            </a:pPr>
            <a:r>
              <a:rPr lang="en-US" sz="1200" dirty="0">
                <a:latin typeface="+mn-lt"/>
                <a:ea typeface="Calibri" panose="020F0502020204030204" pitchFamily="34" charset="0"/>
                <a:cs typeface="LMRoman10-Regular"/>
              </a:rPr>
              <a:t>Document what each block is doing. Clear documentation is critical as you may not remember what you did when you come back to a piece of code at some point in the future. As a wise programmer once said, “Write code for the future you.” Documentation is also useful when you want to adapt or reuse code in some other way. In situations like this, you will immediately know what a specific chunk of code does because it has been clearly documented.  </a:t>
            </a:r>
            <a:r>
              <a:rPr lang="en-US" sz="1200" b="1" dirty="0">
                <a:solidFill>
                  <a:schemeClr val="tx1">
                    <a:lumMod val="75000"/>
                    <a:lumOff val="25000"/>
                  </a:schemeClr>
                </a:solidFill>
                <a:latin typeface="+mn-lt"/>
                <a:ea typeface="Calibri" panose="020F0502020204030204" pitchFamily="34" charset="0"/>
                <a:cs typeface="LMRoman10-Regular"/>
              </a:rPr>
              <a:t>Donald Knuth </a:t>
            </a:r>
            <a:r>
              <a:rPr lang="en-US" sz="1200" dirty="0">
                <a:latin typeface="+mn-lt"/>
                <a:ea typeface="Calibri" panose="020F0502020204030204" pitchFamily="34" charset="0"/>
                <a:cs typeface="LMRoman10-Regular"/>
              </a:rPr>
              <a:t>– Literate Programming</a:t>
            </a:r>
            <a:endParaRPr lang="en-US" sz="1200" dirty="0">
              <a:latin typeface="+mn-lt"/>
              <a:ea typeface="Calibri" panose="020F0502020204030204" pitchFamily="34" charset="0"/>
              <a:cs typeface="Times New Roman" panose="02020603050405020304" pitchFamily="18" charset="0"/>
            </a:endParaRPr>
          </a:p>
          <a:p>
            <a:pPr marL="1329092" lvl="2" indent="-362480" defTabSz="966612">
              <a:buFont typeface="Courier New" panose="02070309020205020404" pitchFamily="49" charset="0"/>
              <a:buChar char="o"/>
              <a:defRPr/>
            </a:pPr>
            <a:r>
              <a:rPr lang="en-US" sz="1200" dirty="0">
                <a:latin typeface="+mn-lt"/>
                <a:ea typeface="Calibri" panose="020F0502020204030204" pitchFamily="34" charset="0"/>
                <a:cs typeface="LMRoman10-Regular"/>
              </a:rPr>
              <a:t>Perform mini experiments.  Simplify the code and then tinker with it to see what happens.</a:t>
            </a:r>
            <a:endParaRPr lang="en-US" sz="1200" dirty="0">
              <a:latin typeface="+mn-lt"/>
              <a:ea typeface="Calibri" panose="020F0502020204030204" pitchFamily="34" charset="0"/>
              <a:cs typeface="Times New Roman" panose="02020603050405020304" pitchFamily="18" charset="0"/>
            </a:endParaRPr>
          </a:p>
          <a:p>
            <a:pPr marL="362480" indent="-362480" defTabSz="966612">
              <a:buFont typeface="+mj-lt"/>
              <a:buAutoNum type="arabicPeriod"/>
              <a:defRPr/>
            </a:pPr>
            <a:r>
              <a:rPr lang="en-US" sz="1200" b="1" dirty="0">
                <a:latin typeface="+mn-lt"/>
                <a:ea typeface="Calibri" panose="020F0502020204030204" pitchFamily="34" charset="0"/>
                <a:cs typeface="LMRoman12-Bold"/>
              </a:rPr>
              <a:t>Use the internet to find answers</a:t>
            </a:r>
          </a:p>
          <a:p>
            <a:pPr marL="845786" lvl="1" indent="-362480" defTabSz="966612">
              <a:buFont typeface="Courier New" panose="02070309020205020404" pitchFamily="49" charset="0"/>
              <a:buChar char="o"/>
              <a:defRPr/>
            </a:pPr>
            <a:r>
              <a:rPr lang="en-US" sz="1200" dirty="0">
                <a:latin typeface="+mn-lt"/>
                <a:ea typeface="Calibri" panose="020F0502020204030204" pitchFamily="34" charset="0"/>
                <a:cs typeface="LMRoman10-Regular"/>
              </a:rPr>
              <a:t>Everybody (from novice to master) searches the internet when they don’t understand</a:t>
            </a:r>
            <a:r>
              <a:rPr lang="en-US" sz="1200" dirty="0">
                <a:latin typeface="+mn-lt"/>
                <a:ea typeface="Calibri" panose="020F0502020204030204" pitchFamily="34" charset="0"/>
                <a:cs typeface="Times New Roman" panose="02020603050405020304" pitchFamily="18" charset="0"/>
              </a:rPr>
              <a:t> </a:t>
            </a:r>
            <a:r>
              <a:rPr lang="en-US" sz="1200" dirty="0">
                <a:latin typeface="+mn-lt"/>
                <a:ea typeface="Calibri" panose="020F0502020204030204" pitchFamily="34" charset="0"/>
                <a:cs typeface="LMRoman10-Regular"/>
              </a:rPr>
              <a:t>something. It’s likely that other people have already asked (and received useful answers) for the problem</a:t>
            </a:r>
            <a:r>
              <a:rPr lang="en-US" sz="1200" dirty="0">
                <a:latin typeface="+mn-lt"/>
                <a:ea typeface="Calibri" panose="020F0502020204030204" pitchFamily="34" charset="0"/>
                <a:cs typeface="Times New Roman" panose="02020603050405020304" pitchFamily="18" charset="0"/>
              </a:rPr>
              <a:t> </a:t>
            </a:r>
            <a:r>
              <a:rPr lang="en-US" sz="1200" dirty="0">
                <a:latin typeface="+mn-lt"/>
                <a:ea typeface="Calibri" panose="020F0502020204030204" pitchFamily="34" charset="0"/>
                <a:cs typeface="LMRoman10-Regular"/>
              </a:rPr>
              <a:t>you’re facing. However, finding useful answers can be hard, especially</a:t>
            </a:r>
            <a:r>
              <a:rPr lang="en-US" sz="1200" dirty="0">
                <a:latin typeface="+mn-lt"/>
                <a:ea typeface="Calibri" panose="020F0502020204030204" pitchFamily="34" charset="0"/>
                <a:cs typeface="Times New Roman" panose="02020603050405020304" pitchFamily="18" charset="0"/>
              </a:rPr>
              <a:t> </a:t>
            </a:r>
            <a:r>
              <a:rPr lang="en-US" sz="1200" dirty="0">
                <a:latin typeface="+mn-lt"/>
                <a:ea typeface="Calibri" panose="020F0502020204030204" pitchFamily="34" charset="0"/>
                <a:cs typeface="LMRoman10-Regular"/>
              </a:rPr>
              <a:t>if you don’t use the correct terms/key words.  All that to say, search is a skill that comes with practice.  </a:t>
            </a:r>
          </a:p>
          <a:p>
            <a:pPr marL="845786" lvl="1" indent="-362480" defTabSz="966612">
              <a:buFont typeface="Courier New" panose="02070309020205020404" pitchFamily="49" charset="0"/>
              <a:buChar char="o"/>
              <a:defRPr/>
            </a:pPr>
            <a:r>
              <a:rPr lang="en-US" sz="1200" dirty="0">
                <a:latin typeface="+mn-lt"/>
                <a:ea typeface="Calibri" panose="020F0502020204030204" pitchFamily="34" charset="0"/>
                <a:cs typeface="LMRoman10-Regular"/>
              </a:rPr>
              <a:t>Use trusted internet resources like Stack Overflow.   I’ve also found that good cheat sheets from reputable sources can also be helpful.</a:t>
            </a:r>
          </a:p>
          <a:p>
            <a:pPr marL="362480" indent="-362480" defTabSz="966612">
              <a:buFont typeface="+mj-lt"/>
              <a:buAutoNum type="arabicPeriod"/>
              <a:defRPr/>
            </a:pPr>
            <a:r>
              <a:rPr lang="en-US" sz="1200" b="1" dirty="0">
                <a:latin typeface="+mn-lt"/>
                <a:ea typeface="Calibri" panose="020F0502020204030204" pitchFamily="34" charset="0"/>
                <a:cs typeface="LMRoman10-Regular"/>
              </a:rPr>
              <a:t>Ask for Help</a:t>
            </a:r>
          </a:p>
          <a:p>
            <a:pPr marL="845786" lvl="1" indent="-362480" defTabSz="966612">
              <a:buFont typeface="Courier New" panose="02070309020205020404" pitchFamily="49" charset="0"/>
              <a:buChar char="o"/>
              <a:defRPr/>
            </a:pPr>
            <a:r>
              <a:rPr lang="en-US" sz="1200" dirty="0">
                <a:latin typeface="+mn-lt"/>
                <a:ea typeface="Calibri" panose="020F0502020204030204" pitchFamily="34" charset="0"/>
                <a:cs typeface="LMRoman10-Regular"/>
              </a:rPr>
              <a:t>We’re all learning.  And some days, I feel like I’m the one who has the most to learn.  Alcoa story.</a:t>
            </a:r>
          </a:p>
          <a:p>
            <a:pPr marL="362480" indent="-362480" defTabSz="966612">
              <a:buFont typeface="+mj-lt"/>
              <a:buAutoNum type="arabicPeriod"/>
              <a:defRPr/>
            </a:pPr>
            <a:r>
              <a:rPr lang="en-US" sz="1200" b="1" dirty="0">
                <a:latin typeface="+mn-lt"/>
                <a:ea typeface="Calibri" panose="020F0502020204030204" pitchFamily="34" charset="0"/>
                <a:cs typeface="LMRoman12-Bold"/>
              </a:rPr>
              <a:t>Take your time</a:t>
            </a:r>
          </a:p>
          <a:p>
            <a:pPr marL="845786" lvl="1" indent="-362480" defTabSz="966612">
              <a:buFont typeface="Courier New" panose="02070309020205020404" pitchFamily="49" charset="0"/>
              <a:buChar char="o"/>
              <a:defRPr/>
            </a:pPr>
            <a:r>
              <a:rPr lang="en-US" sz="1200" dirty="0">
                <a:latin typeface="+mn-lt"/>
                <a:ea typeface="Calibri" panose="020F0502020204030204" pitchFamily="34" charset="0"/>
                <a:cs typeface="LMRoman10-Regular"/>
              </a:rPr>
              <a:t>Remember: it takes time to master any subject, including a programming language.  So, don’t rush to get things done.  Expect some level of</a:t>
            </a:r>
            <a:r>
              <a:rPr lang="en-US" sz="1200" dirty="0">
                <a:latin typeface="+mn-lt"/>
                <a:ea typeface="Calibri" panose="020F0502020204030204" pitchFamily="34" charset="0"/>
                <a:cs typeface="Times New Roman" panose="02020603050405020304" pitchFamily="18" charset="0"/>
              </a:rPr>
              <a:t> </a:t>
            </a:r>
            <a:r>
              <a:rPr lang="en-US" sz="1200" dirty="0">
                <a:latin typeface="+mn-lt"/>
                <a:ea typeface="Calibri" panose="020F0502020204030204" pitchFamily="34" charset="0"/>
                <a:cs typeface="LMRoman10-Regular"/>
              </a:rPr>
              <a:t>struggle and frustration.  However, as your skill grows, you’ll be amazed</a:t>
            </a:r>
            <a:r>
              <a:rPr lang="en-US" sz="1200" dirty="0">
                <a:latin typeface="+mn-lt"/>
                <a:ea typeface="Calibri" panose="020F0502020204030204" pitchFamily="34" charset="0"/>
                <a:cs typeface="Times New Roman" panose="02020603050405020304" pitchFamily="18" charset="0"/>
              </a:rPr>
              <a:t> at what you can do</a:t>
            </a:r>
            <a:r>
              <a:rPr lang="en-US" sz="1200" dirty="0">
                <a:latin typeface="+mn-lt"/>
                <a:ea typeface="Calibri" panose="020F0502020204030204" pitchFamily="34" charset="0"/>
                <a:cs typeface="LMRoman10-Regular"/>
              </a:rPr>
              <a:t>.</a:t>
            </a:r>
            <a:endParaRPr lang="en-US" sz="1200" dirty="0">
              <a:latin typeface="+mn-lt"/>
              <a:ea typeface="Calibri" panose="020F0502020204030204" pitchFamily="34" charset="0"/>
              <a:cs typeface="Times New Roman" panose="02020603050405020304" pitchFamily="18" charset="0"/>
            </a:endParaRPr>
          </a:p>
          <a:p>
            <a:pPr defTabSz="966612">
              <a:defRPr/>
            </a:pPr>
            <a:endParaRPr lang="en-US" sz="1200" dirty="0">
              <a:latin typeface="+mn-lt"/>
              <a:ea typeface="Calibri" panose="020F0502020204030204" pitchFamily="34" charset="0"/>
              <a:cs typeface="Times New Roman" panose="02020603050405020304" pitchFamily="18" charset="0"/>
            </a:endParaRPr>
          </a:p>
          <a:p>
            <a:pPr defTabSz="966612">
              <a:defRPr/>
            </a:pPr>
            <a:r>
              <a:rPr lang="en-US" sz="1200" dirty="0">
                <a:latin typeface="+mn-lt"/>
                <a:ea typeface="Calibri" panose="020F0502020204030204" pitchFamily="34" charset="0"/>
                <a:cs typeface="Times New Roman" panose="02020603050405020304" pitchFamily="18" charset="0"/>
              </a:rPr>
              <a:t>[NEXT SLIDE]</a:t>
            </a:r>
          </a:p>
          <a:p>
            <a:pPr marL="845786" lvl="1" indent="-362480" defTabSz="966612">
              <a:buFont typeface="Courier New" panose="02070309020205020404" pitchFamily="49" charset="0"/>
              <a:buChar char="o"/>
              <a:defRPr/>
            </a:pPr>
            <a:endParaRPr lang="en-US" sz="1900" dirty="0">
              <a:latin typeface="Calibri" panose="020F0502020204030204" pitchFamily="34" charset="0"/>
              <a:ea typeface="Calibri" panose="020F0502020204030204" pitchFamily="34" charset="0"/>
              <a:cs typeface="Times New Roman" panose="02020603050405020304" pitchFamily="18" charset="0"/>
            </a:endParaRPr>
          </a:p>
          <a:p>
            <a:pPr marL="845786" lvl="1" indent="-362480" defTabSz="966612">
              <a:buFont typeface="+mj-lt"/>
              <a:buAutoNum type="arabicPeriod"/>
              <a:defRPr/>
            </a:pPr>
            <a:endParaRPr lang="en-US" sz="1900" dirty="0">
              <a:latin typeface="Calibri" panose="020F0502020204030204" pitchFamily="34" charset="0"/>
              <a:ea typeface="Calibri" panose="020F0502020204030204" pitchFamily="34" charset="0"/>
              <a:cs typeface="Times New Roman" panose="02020603050405020304" pitchFamily="18" charset="0"/>
            </a:endParaRPr>
          </a:p>
          <a:p>
            <a:pPr marL="845786" lvl="1" indent="-362480" defTabSz="966612">
              <a:buFont typeface="Courier New" panose="02070309020205020404" pitchFamily="49" charset="0"/>
              <a:buChar char="o"/>
              <a:defRPr/>
            </a:pPr>
            <a:endParaRPr lang="en-US" sz="1900" dirty="0">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955762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let’s start off with an overview of what’s covered in our Python workshop series.</a:t>
            </a:r>
          </a:p>
          <a:p>
            <a:endParaRPr lang="en-US" dirty="0"/>
          </a:p>
          <a:p>
            <a:pPr marL="241653" indent="-241653">
              <a:buAutoNum type="arabicPeriod"/>
            </a:pPr>
            <a:r>
              <a:rPr lang="en-US" dirty="0"/>
              <a:t>In our first session, we cover the basics – creating and working with variables.  And developing a unique coding style.</a:t>
            </a:r>
          </a:p>
          <a:p>
            <a:pPr marL="241653" indent="-241653">
              <a:buAutoNum type="arabicPeriod"/>
            </a:pPr>
            <a:r>
              <a:rPr lang="en-US" dirty="0"/>
              <a:t>We then turn our attention to printing, data types, and libraries in session two.</a:t>
            </a:r>
          </a:p>
          <a:p>
            <a:pPr marL="241653" indent="-241653">
              <a:buAutoNum type="arabicPeriod"/>
            </a:pPr>
            <a:r>
              <a:rPr lang="en-US" dirty="0"/>
              <a:t>Loops, conditionals, and functions are featured in session three.</a:t>
            </a:r>
          </a:p>
          <a:p>
            <a:pPr marL="241653" indent="-241653">
              <a:buAutoNum type="arabicPeriod"/>
            </a:pPr>
            <a:r>
              <a:rPr lang="en-US" dirty="0"/>
              <a:t>And finally, we conclude with an introduction to data wrangling.</a:t>
            </a:r>
          </a:p>
          <a:p>
            <a:endParaRPr lang="en-US" dirty="0"/>
          </a:p>
          <a:p>
            <a:r>
              <a:rPr lang="en-US" dirty="0"/>
              <a:t>If any of these words sound a bit mysterious, don’t worry.  I will introduce you to the vocabulary of programming during these learning experiences.  </a:t>
            </a:r>
          </a:p>
          <a:p>
            <a:endParaRPr lang="en-US" dirty="0"/>
          </a:p>
          <a:p>
            <a:r>
              <a:rPr lang="en-US" dirty="0"/>
              <a:t>Also,  keep in mind that this series is not comparable to a full-semester, for-credit class.  Our goal here is to teach the basic Python skills you need to execute a deep learning project.</a:t>
            </a:r>
          </a:p>
          <a:p>
            <a:endParaRPr lang="en-US" dirty="0"/>
          </a:p>
          <a:p>
            <a:r>
              <a:rPr lang="en-US" dirty="0"/>
              <a:t>[NEXT SLIDE]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207792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66612">
              <a:buFontTx/>
              <a:buNone/>
              <a:defRPr/>
            </a:pPr>
            <a:r>
              <a:rPr lang="en-US" sz="1200" b="0" dirty="0">
                <a:solidFill>
                  <a:srgbClr val="24292F"/>
                </a:solidFill>
                <a:effectLst>
                  <a:outerShdw blurRad="38100" dist="38100" dir="2700000" algn="tl">
                    <a:srgbClr val="000000">
                      <a:alpha val="43137"/>
                    </a:srgbClr>
                  </a:outerShdw>
                </a:effectLst>
                <a:latin typeface="+mn-lt"/>
                <a:ea typeface="Times New Roman" panose="02020603050405020304" pitchFamily="18" charset="0"/>
              </a:rPr>
              <a:t>Now that I’ve talked about </a:t>
            </a:r>
            <a:r>
              <a:rPr lang="en-US" sz="1200" b="1" dirty="0">
                <a:solidFill>
                  <a:srgbClr val="24292F"/>
                </a:solidFill>
                <a:effectLst>
                  <a:outerShdw blurRad="38100" dist="38100" dir="2700000" algn="tl">
                    <a:srgbClr val="000000">
                      <a:alpha val="43137"/>
                    </a:srgbClr>
                  </a:outerShdw>
                </a:effectLst>
                <a:latin typeface="+mn-lt"/>
                <a:ea typeface="Times New Roman" panose="02020603050405020304" pitchFamily="18" charset="0"/>
              </a:rPr>
              <a:t>what</a:t>
            </a:r>
            <a:r>
              <a:rPr lang="en-US" sz="1200" b="0" dirty="0">
                <a:solidFill>
                  <a:srgbClr val="24292F"/>
                </a:solidFill>
                <a:effectLst>
                  <a:outerShdw blurRad="38100" dist="38100" dir="2700000" algn="tl">
                    <a:srgbClr val="000000">
                      <a:alpha val="43137"/>
                    </a:srgbClr>
                  </a:outerShdw>
                </a:effectLst>
                <a:latin typeface="+mn-lt"/>
                <a:ea typeface="Times New Roman" panose="02020603050405020304" pitchFamily="18" charset="0"/>
              </a:rPr>
              <a:t> you’ll learn in this workshop series, I’d like to take a couple minutes to talk about </a:t>
            </a:r>
            <a:r>
              <a:rPr lang="en-US" sz="1200" b="1" dirty="0">
                <a:solidFill>
                  <a:srgbClr val="24292F"/>
                </a:solidFill>
                <a:effectLst/>
                <a:latin typeface="+mn-lt"/>
                <a:ea typeface="Times New Roman" panose="02020603050405020304" pitchFamily="18" charset="0"/>
              </a:rPr>
              <a:t>how</a:t>
            </a:r>
            <a:r>
              <a:rPr lang="en-US" sz="1200" b="0" dirty="0">
                <a:solidFill>
                  <a:srgbClr val="24292F"/>
                </a:solidFill>
                <a:effectLst>
                  <a:outerShdw blurRad="38100" dist="38100" dir="2700000" algn="tl">
                    <a:srgbClr val="000000">
                      <a:alpha val="43137"/>
                    </a:srgbClr>
                  </a:outerShdw>
                </a:effectLst>
                <a:latin typeface="+mn-lt"/>
                <a:ea typeface="Times New Roman" panose="02020603050405020304" pitchFamily="18" charset="0"/>
              </a:rPr>
              <a:t> to learn.  Mastering a new skill can be hard.  But the 6 learning strategies I’m going to share with you now will help!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ea typeface="Calibri" panose="020F0502020204030204" pitchFamily="34" charset="0"/>
                <a:cs typeface="Times New Roman" panose="02020603050405020304" pitchFamily="18" charset="0"/>
              </a:rPr>
              <a:t>[NEXT SLIDE]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746815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66612">
              <a:buFontTx/>
              <a:buNone/>
              <a:defRPr/>
            </a:pPr>
            <a:r>
              <a:rPr lang="en-US" sz="1200" b="1" dirty="0">
                <a:solidFill>
                  <a:srgbClr val="24292F"/>
                </a:solidFill>
                <a:effectLst>
                  <a:outerShdw blurRad="38100" dist="38100" dir="2700000" algn="tl">
                    <a:srgbClr val="000000">
                      <a:alpha val="43137"/>
                    </a:srgbClr>
                  </a:outerShdw>
                </a:effectLst>
                <a:latin typeface="+mn-lt"/>
                <a:ea typeface="Times New Roman" panose="02020603050405020304" pitchFamily="18" charset="0"/>
              </a:rPr>
              <a:t>Strategy # 1: Focus</a:t>
            </a:r>
          </a:p>
          <a:p>
            <a:pPr marL="0" indent="0" defTabSz="966612">
              <a:buFontTx/>
              <a:buNone/>
              <a:defRPr/>
            </a:pPr>
            <a:endParaRPr lang="en-US" sz="1200" dirty="0">
              <a:solidFill>
                <a:srgbClr val="24292F"/>
              </a:solidFill>
              <a:latin typeface="+mn-lt"/>
              <a:ea typeface="Times New Roman" panose="02020603050405020304" pitchFamily="18" charset="0"/>
            </a:endParaRPr>
          </a:p>
          <a:p>
            <a:pPr marL="0" indent="0" defTabSz="966612">
              <a:buFontTx/>
              <a:buNone/>
              <a:defRPr/>
            </a:pPr>
            <a:r>
              <a:rPr lang="en-US" sz="1200" dirty="0">
                <a:solidFill>
                  <a:srgbClr val="24292F"/>
                </a:solidFill>
                <a:latin typeface="+mn-lt"/>
                <a:ea typeface="Times New Roman" panose="02020603050405020304" pitchFamily="18" charset="0"/>
              </a:rPr>
              <a:t>So often, students think they can learn to program while multi-tasking -- posting on Facebook, texting friends or watching TikTok.  If anything, these kinds of activities will slow you down.  Instead, you'll learn Python much faster if you can devote focused time to practice.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ea typeface="Calibri" panose="020F0502020204030204" pitchFamily="34" charset="0"/>
                <a:cs typeface="Times New Roman" panose="02020603050405020304" pitchFamily="18" charset="0"/>
              </a:rPr>
              <a:t>[NEXT SLIDE]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383801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66612">
              <a:buFontTx/>
              <a:buNone/>
              <a:defRPr/>
            </a:pPr>
            <a:r>
              <a:rPr lang="en-US" sz="1200" b="1" dirty="0">
                <a:latin typeface="+mn-lt"/>
                <a:ea typeface="Calibri" panose="020F0502020204030204" pitchFamily="34" charset="0"/>
                <a:cs typeface="LMRoman12-Bold"/>
              </a:rPr>
              <a:t>Strategy # 2: Avoid the “copy and paste” approach to writing code</a:t>
            </a:r>
          </a:p>
          <a:p>
            <a:pPr marL="0" indent="0" defTabSz="966612">
              <a:buFontTx/>
              <a:buNone/>
              <a:defRPr/>
            </a:pPr>
            <a:endParaRPr lang="en-US" sz="1200" b="1" dirty="0">
              <a:latin typeface="+mn-lt"/>
              <a:ea typeface="Calibri" panose="020F0502020204030204" pitchFamily="34" charset="0"/>
              <a:cs typeface="LMRoman10-Regular"/>
            </a:endParaRPr>
          </a:p>
          <a:p>
            <a:pPr marL="0" indent="0" defTabSz="966612">
              <a:buFontTx/>
              <a:buNone/>
              <a:defRPr/>
            </a:pPr>
            <a:r>
              <a:rPr lang="en-US" sz="1200" dirty="0">
                <a:latin typeface="+mn-lt"/>
                <a:ea typeface="Calibri" panose="020F0502020204030204" pitchFamily="34" charset="0"/>
                <a:cs typeface="LMRoman10-Regular"/>
              </a:rPr>
              <a:t>The copy and past approach to writing code may sound like a good idea, but it can impede learning for these two reasons: </a:t>
            </a:r>
          </a:p>
          <a:p>
            <a:pPr marL="414692" lvl="0" indent="-362480" defTabSz="966612">
              <a:buFont typeface="+mj-lt"/>
              <a:buAutoNum type="arabicPeriod"/>
              <a:defRPr/>
            </a:pPr>
            <a:r>
              <a:rPr lang="en-US" sz="1200" dirty="0">
                <a:latin typeface="+mn-lt"/>
                <a:ea typeface="Calibri" panose="020F0502020204030204" pitchFamily="34" charset="0"/>
                <a:cs typeface="Times New Roman" panose="02020603050405020304" pitchFamily="18" charset="0"/>
              </a:rPr>
              <a:t>When you type out a line of code, chances are you’re going to make a typing mistake or two.  And that’s a good thing!  You will learn much faster as you read, understand, and then fix errors.  None of this will happen if you take a copy and paste approach to writing code.</a:t>
            </a:r>
          </a:p>
          <a:p>
            <a:pPr marL="414692" lvl="0" indent="-362480" defTabSz="966612">
              <a:buFont typeface="+mj-lt"/>
              <a:buAutoNum type="arabicPeriod"/>
              <a:defRPr/>
            </a:pPr>
            <a:r>
              <a:rPr lang="en-US" sz="1200" dirty="0">
                <a:latin typeface="+mn-lt"/>
                <a:ea typeface="Calibri" panose="020F0502020204030204" pitchFamily="34" charset="0"/>
                <a:cs typeface="Times New Roman" panose="02020603050405020304" pitchFamily="18" charset="0"/>
              </a:rPr>
              <a:t>When you copy and paste code, you may think you know what you are doing.  When, in fact, you don’t.  In the beginning, you want to avoid the illusion of mastery.</a:t>
            </a:r>
            <a:endParaRPr lang="en-US" sz="1200" dirty="0">
              <a:latin typeface="+mn-lt"/>
              <a:ea typeface="Calibri" panose="020F0502020204030204" pitchFamily="34" charset="0"/>
              <a:cs typeface="LMRoman10-Regular"/>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ea typeface="Calibri" panose="020F0502020204030204" pitchFamily="34" charset="0"/>
                <a:cs typeface="Times New Roman" panose="02020603050405020304" pitchFamily="18" charset="0"/>
              </a:rPr>
              <a:t>[NEXT SLIDE]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471051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66612">
              <a:buFont typeface="+mj-lt"/>
              <a:buNone/>
              <a:defRPr/>
            </a:pPr>
            <a:r>
              <a:rPr lang="en-US" sz="1200" b="1" dirty="0">
                <a:latin typeface="+mn-lt"/>
                <a:ea typeface="Calibri" panose="020F0502020204030204" pitchFamily="34" charset="0"/>
                <a:cs typeface="LMRoman12-Bold"/>
              </a:rPr>
              <a:t>Strategy # 3: Study code block-by-block, line-by-line</a:t>
            </a:r>
          </a:p>
          <a:p>
            <a:pPr marL="0" indent="0" defTabSz="966612">
              <a:buFont typeface="+mj-lt"/>
              <a:buNone/>
              <a:defRPr/>
            </a:pPr>
            <a:endParaRPr lang="en-US" sz="1200" b="1" dirty="0">
              <a:latin typeface="+mn-lt"/>
              <a:ea typeface="Calibri" panose="020F0502020204030204" pitchFamily="34" charset="0"/>
              <a:cs typeface="LMRoman10-Regular"/>
            </a:endParaRPr>
          </a:p>
          <a:p>
            <a:pPr marL="0" indent="0" defTabSz="966612">
              <a:buFont typeface="+mj-lt"/>
              <a:buNone/>
              <a:defRPr/>
            </a:pPr>
            <a:r>
              <a:rPr lang="en-US" sz="1200" dirty="0">
                <a:latin typeface="+mn-lt"/>
                <a:ea typeface="Calibri" panose="020F0502020204030204" pitchFamily="34" charset="0"/>
                <a:cs typeface="LMRoman10-Regular"/>
              </a:rPr>
              <a:t>This means running one block of code at a time.  Do you understand the output?  If things aren’t clear, spend more time with the code.  Consider these </a:t>
            </a:r>
            <a:r>
              <a:rPr lang="en-US" sz="1200" dirty="0">
                <a:latin typeface="+mn-lt"/>
                <a:ea typeface="Calibri" panose="020F0502020204030204" pitchFamily="34" charset="0"/>
                <a:cs typeface="Times New Roman" panose="02020603050405020304" pitchFamily="18" charset="0"/>
              </a:rPr>
              <a:t>tips</a:t>
            </a:r>
            <a:r>
              <a:rPr lang="en-US" sz="1200" dirty="0">
                <a:latin typeface="+mn-lt"/>
                <a:ea typeface="Calibri" panose="020F0502020204030204" pitchFamily="34" charset="0"/>
                <a:cs typeface="LMRoman10-Regular"/>
              </a:rPr>
              <a:t>:</a:t>
            </a:r>
          </a:p>
          <a:p>
            <a:pPr marL="414692" lvl="0" indent="-362480" defTabSz="966612">
              <a:buFont typeface="+mj-lt"/>
              <a:buAutoNum type="arabicPeriod"/>
              <a:defRPr/>
            </a:pPr>
            <a:r>
              <a:rPr lang="en-US" sz="1200" dirty="0">
                <a:latin typeface="+mn-lt"/>
                <a:ea typeface="Calibri" panose="020F0502020204030204" pitchFamily="34" charset="0"/>
                <a:cs typeface="LMRoman10-Regular"/>
              </a:rPr>
              <a:t>Break a line of code into its components and try to understand the individual pieces.  Sometimes functions are nested within functions.</a:t>
            </a:r>
            <a:endParaRPr lang="en-US" sz="1200" dirty="0">
              <a:latin typeface="+mn-lt"/>
              <a:ea typeface="Calibri" panose="020F0502020204030204" pitchFamily="34" charset="0"/>
              <a:cs typeface="Times New Roman" panose="02020603050405020304" pitchFamily="18" charset="0"/>
            </a:endParaRPr>
          </a:p>
          <a:p>
            <a:pPr marL="414692" lvl="0" indent="-362480" defTabSz="966612">
              <a:buFont typeface="+mj-lt"/>
              <a:buAutoNum type="arabicPeriod"/>
              <a:defRPr/>
            </a:pPr>
            <a:r>
              <a:rPr lang="en-US" sz="1200" dirty="0">
                <a:latin typeface="+mn-lt"/>
                <a:ea typeface="Calibri" panose="020F0502020204030204" pitchFamily="34" charset="0"/>
                <a:cs typeface="LMRoman10-Regular"/>
              </a:rPr>
              <a:t>Document, document, document!  Remember: the documentation you write today is for the future you.  That’s the you who’s trying to figure out what this block of code is doing, six months or a year from now.</a:t>
            </a:r>
            <a:endParaRPr lang="en-US" sz="1200" dirty="0">
              <a:latin typeface="+mn-lt"/>
              <a:ea typeface="Calibri" panose="020F0502020204030204" pitchFamily="34" charset="0"/>
              <a:cs typeface="Times New Roman" panose="02020603050405020304" pitchFamily="18" charset="0"/>
            </a:endParaRPr>
          </a:p>
          <a:p>
            <a:pPr marL="414692" lvl="0" indent="-362480" defTabSz="966612">
              <a:buFont typeface="+mj-lt"/>
              <a:buAutoNum type="arabicPeriod"/>
              <a:defRPr/>
            </a:pPr>
            <a:r>
              <a:rPr lang="en-US" sz="1200" dirty="0">
                <a:latin typeface="+mn-lt"/>
                <a:ea typeface="Calibri" panose="020F0502020204030204" pitchFamily="34" charset="0"/>
                <a:cs typeface="LMRoman10-Regular"/>
              </a:rPr>
              <a:t>Perform mini experiments.  Simplify the code and then tinker with it to see what happens.</a:t>
            </a:r>
            <a:endParaRPr lang="en-US" sz="1200" dirty="0">
              <a:latin typeface="+mn-lt"/>
              <a:ea typeface="Calibri" panose="020F0502020204030204" pitchFamily="34" charset="0"/>
              <a:cs typeface="Times New Roman" panose="02020603050405020304" pitchFamily="18"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ea typeface="Calibri" panose="020F0502020204030204" pitchFamily="34" charset="0"/>
                <a:cs typeface="Times New Roman" panose="02020603050405020304" pitchFamily="18" charset="0"/>
              </a:rPr>
              <a:t>[NEXT SLIDE]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960367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66612">
              <a:buFont typeface="+mj-lt"/>
              <a:buNone/>
              <a:defRPr/>
            </a:pPr>
            <a:r>
              <a:rPr lang="en-US" sz="1200" b="1" dirty="0">
                <a:latin typeface="+mn-lt"/>
                <a:ea typeface="Calibri" panose="020F0502020204030204" pitchFamily="34" charset="0"/>
                <a:cs typeface="LMRoman12-Bold"/>
              </a:rPr>
              <a:t>Strategy # 4: Use the internet to find answers</a:t>
            </a:r>
          </a:p>
          <a:p>
            <a:pPr marL="0" indent="0" defTabSz="966612">
              <a:buFont typeface="+mj-lt"/>
              <a:buNone/>
              <a:defRPr/>
            </a:pPr>
            <a:endParaRPr lang="en-US" sz="1200" b="1" dirty="0">
              <a:latin typeface="+mn-lt"/>
              <a:ea typeface="Calibri" panose="020F0502020204030204" pitchFamily="34" charset="0"/>
              <a:cs typeface="LMRoman10-Regular"/>
            </a:endParaRPr>
          </a:p>
          <a:p>
            <a:pPr marL="0" indent="0" defTabSz="966612">
              <a:buFont typeface="+mj-lt"/>
              <a:buNone/>
              <a:defRPr/>
            </a:pPr>
            <a:r>
              <a:rPr lang="en-US" sz="1200" b="0" dirty="0">
                <a:latin typeface="+mn-lt"/>
                <a:ea typeface="Calibri" panose="020F0502020204030204" pitchFamily="34" charset="0"/>
                <a:cs typeface="LMRoman10-Regular"/>
              </a:rPr>
              <a:t>When faced with a strange error, take a minute to search the internet because so</a:t>
            </a:r>
            <a:r>
              <a:rPr lang="en-US" sz="1200" dirty="0">
                <a:latin typeface="+mn-lt"/>
                <a:ea typeface="Calibri" panose="020F0502020204030204" pitchFamily="34" charset="0"/>
                <a:cs typeface="LMRoman10-Regular"/>
              </a:rPr>
              <a:t>meone has probably asked (and received useful answers) to the problem you now face</a:t>
            </a:r>
            <a:r>
              <a:rPr lang="en-US" sz="1200" dirty="0">
                <a:latin typeface="+mn-lt"/>
                <a:ea typeface="Calibri" panose="020F0502020204030204" pitchFamily="34" charset="0"/>
                <a:cs typeface="Times New Roman" panose="02020603050405020304" pitchFamily="18" charset="0"/>
              </a:rPr>
              <a:t>.  </a:t>
            </a:r>
            <a:r>
              <a:rPr lang="en-US" sz="1200" dirty="0">
                <a:latin typeface="+mn-lt"/>
                <a:ea typeface="Calibri" panose="020F0502020204030204" pitchFamily="34" charset="0"/>
                <a:cs typeface="LMRoman10-Regular"/>
              </a:rPr>
              <a:t>Also, I recommend that you bookmark your trusted resources.  Stack Overflow, for example, is the go-to place for programmers writing code in a wide variety of languages.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ea typeface="Calibri" panose="020F0502020204030204" pitchFamily="34" charset="0"/>
                <a:cs typeface="Times New Roman" panose="02020603050405020304" pitchFamily="18" charset="0"/>
              </a:rPr>
              <a:t>[NEXT SLIDE]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405930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66612">
              <a:buFont typeface="+mj-lt"/>
              <a:buNone/>
              <a:defRPr/>
            </a:pPr>
            <a:r>
              <a:rPr lang="en-US" sz="1200" b="1" dirty="0">
                <a:latin typeface="+mn-lt"/>
                <a:ea typeface="Calibri" panose="020F0502020204030204" pitchFamily="34" charset="0"/>
                <a:cs typeface="LMRoman10-Regular"/>
              </a:rPr>
              <a:t>Strategy # 5: Ask for Help</a:t>
            </a:r>
          </a:p>
          <a:p>
            <a:pPr marL="0" indent="0" defTabSz="966612">
              <a:buFont typeface="+mj-lt"/>
              <a:buNone/>
              <a:defRPr/>
            </a:pPr>
            <a:endParaRPr lang="en-US" sz="1200" b="1" dirty="0">
              <a:latin typeface="+mn-lt"/>
              <a:ea typeface="Calibri" panose="020F0502020204030204" pitchFamily="34" charset="0"/>
              <a:cs typeface="LMRoman10-Regular"/>
            </a:endParaRPr>
          </a:p>
          <a:p>
            <a:pPr marL="0" indent="0" defTabSz="966612">
              <a:buFont typeface="+mj-lt"/>
              <a:buNone/>
              <a:defRPr/>
            </a:pPr>
            <a:r>
              <a:rPr lang="en-US" sz="1200" dirty="0">
                <a:latin typeface="+mn-lt"/>
                <a:ea typeface="Calibri" panose="020F0502020204030204" pitchFamily="34" charset="0"/>
                <a:cs typeface="LMRoman10-Regular"/>
              </a:rPr>
              <a:t>There’s no shame in asking for help.  We’re all learning.  And some days, I feel like I’m the one who has the most to learn.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ea typeface="Calibri" panose="020F0502020204030204" pitchFamily="34" charset="0"/>
                <a:cs typeface="Times New Roman" panose="02020603050405020304" pitchFamily="18" charset="0"/>
              </a:rPr>
              <a:t>[NEXT SLIDE]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74214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66612">
              <a:buFont typeface="+mj-lt"/>
              <a:buNone/>
              <a:defRPr/>
            </a:pPr>
            <a:r>
              <a:rPr lang="en-US" sz="1200" b="1" dirty="0">
                <a:latin typeface="+mn-lt"/>
                <a:ea typeface="Calibri" panose="020F0502020204030204" pitchFamily="34" charset="0"/>
                <a:cs typeface="LMRoman12-Bold"/>
              </a:rPr>
              <a:t>Strategy # 6: Take your time</a:t>
            </a:r>
          </a:p>
          <a:p>
            <a:pPr marL="0" indent="0" defTabSz="966612">
              <a:buFont typeface="+mj-lt"/>
              <a:buNone/>
              <a:defRPr/>
            </a:pPr>
            <a:endParaRPr lang="en-US" sz="1200" b="1" dirty="0">
              <a:latin typeface="+mn-lt"/>
              <a:ea typeface="Calibri" panose="020F0502020204030204" pitchFamily="34" charset="0"/>
              <a:cs typeface="LMRoman10-Regular"/>
            </a:endParaRPr>
          </a:p>
          <a:p>
            <a:pPr marL="0" indent="0" defTabSz="966612">
              <a:buFont typeface="+mj-lt"/>
              <a:buNone/>
              <a:defRPr/>
            </a:pPr>
            <a:r>
              <a:rPr lang="en-US" sz="1200" dirty="0">
                <a:latin typeface="+mn-lt"/>
                <a:ea typeface="Calibri" panose="020F0502020204030204" pitchFamily="34" charset="0"/>
                <a:cs typeface="LMRoman10-Regular"/>
              </a:rPr>
              <a:t>It takes time to master any subject, including a programming language.  Rome wasn’t built in a day.  So, don’t rush to get things done.  Expect some level of</a:t>
            </a:r>
            <a:r>
              <a:rPr lang="en-US" sz="1200" dirty="0">
                <a:latin typeface="+mn-lt"/>
                <a:ea typeface="Calibri" panose="020F0502020204030204" pitchFamily="34" charset="0"/>
                <a:cs typeface="Times New Roman" panose="02020603050405020304" pitchFamily="18" charset="0"/>
              </a:rPr>
              <a:t> </a:t>
            </a:r>
            <a:r>
              <a:rPr lang="en-US" sz="1200" dirty="0">
                <a:latin typeface="+mn-lt"/>
                <a:ea typeface="Calibri" panose="020F0502020204030204" pitchFamily="34" charset="0"/>
                <a:cs typeface="LMRoman10-Regular"/>
              </a:rPr>
              <a:t>struggle and frustration.  However, as your skill grows, you’ll be amazed</a:t>
            </a:r>
            <a:r>
              <a:rPr lang="en-US" sz="1200" dirty="0">
                <a:latin typeface="+mn-lt"/>
                <a:ea typeface="Calibri" panose="020F0502020204030204" pitchFamily="34" charset="0"/>
                <a:cs typeface="Times New Roman" panose="02020603050405020304" pitchFamily="18" charset="0"/>
              </a:rPr>
              <a:t> at what you can do</a:t>
            </a:r>
            <a:r>
              <a:rPr lang="en-US" sz="1200" dirty="0">
                <a:latin typeface="+mn-lt"/>
                <a:ea typeface="Calibri" panose="020F0502020204030204" pitchFamily="34" charset="0"/>
                <a:cs typeface="LMRoman10-Regular"/>
              </a:rPr>
              <a:t>.</a:t>
            </a:r>
          </a:p>
          <a:p>
            <a:pPr marL="0" indent="0" defTabSz="966612">
              <a:buFont typeface="+mj-lt"/>
              <a:buNone/>
              <a:defRPr/>
            </a:pPr>
            <a:endParaRPr lang="en-US" sz="1200" dirty="0">
              <a:latin typeface="+mn-lt"/>
              <a:ea typeface="Calibri" panose="020F0502020204030204" pitchFamily="34" charset="0"/>
              <a:cs typeface="Times New Roman" panose="02020603050405020304" pitchFamily="18" charset="0"/>
            </a:endParaRPr>
          </a:p>
          <a:p>
            <a:pPr marL="0" indent="0" defTabSz="966612">
              <a:buFont typeface="+mj-lt"/>
              <a:buNone/>
              <a:defRPr/>
            </a:pPr>
            <a:r>
              <a:rPr lang="en-US" sz="1200" dirty="0">
                <a:latin typeface="+mn-lt"/>
                <a:ea typeface="Calibri" panose="020F0502020204030204" pitchFamily="34" charset="0"/>
                <a:cs typeface="Times New Roman" panose="02020603050405020304" pitchFamily="18" charset="0"/>
              </a:rPr>
              <a:t>[NEXT SLIDE]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820090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1/31/2023</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1/31/2023</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1/31/2023</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1/31/2023</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1/31/2023</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1/31/2023</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1/31/2023</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1/31/2023</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1/31/2023</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1/31/2023</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1/31/2023</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1/31/2023</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jpe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4F03B-D820-4DF5-90A3-53682AC9E13C}"/>
              </a:ext>
            </a:extLst>
          </p:cNvPr>
          <p:cNvSpPr>
            <a:spLocks noGrp="1"/>
          </p:cNvSpPr>
          <p:nvPr>
            <p:ph type="title"/>
          </p:nvPr>
        </p:nvSpPr>
        <p:spPr>
          <a:xfrm>
            <a:off x="685105" y="-908877"/>
            <a:ext cx="10515600" cy="820862"/>
          </a:xfrm>
        </p:spPr>
        <p:txBody>
          <a:bodyPr>
            <a:normAutofit fontScale="90000"/>
          </a:bodyPr>
          <a:lstStyle/>
          <a:p>
            <a:r>
              <a:rPr lang="en-US" dirty="0"/>
              <a:t>Practicum</a:t>
            </a:r>
            <a:r>
              <a:rPr lang="en-US" baseline="0" dirty="0"/>
              <a:t> – Building AI knowledge</a:t>
            </a:r>
            <a:endParaRPr lang="en-US" dirty="0"/>
          </a:p>
        </p:txBody>
      </p:sp>
      <p:sp>
        <p:nvSpPr>
          <p:cNvPr id="3" name="Text Placeholder 2">
            <a:extLst>
              <a:ext uri="{FF2B5EF4-FFF2-40B4-BE49-F238E27FC236}">
                <a16:creationId xmlns:a16="http://schemas.microsoft.com/office/drawing/2014/main" id="{098BC2D2-CCF7-4C63-8489-B46BF394FCA2}"/>
              </a:ext>
              <a:ext uri="{C183D7F6-B498-43B3-948B-1728B52AA6E4}">
                <adec:decorative xmlns:adec="http://schemas.microsoft.com/office/drawing/2017/decorative" val="0"/>
              </a:ext>
            </a:extLst>
          </p:cNvPr>
          <p:cNvSpPr>
            <a:spLocks noGrp="1"/>
          </p:cNvSpPr>
          <p:nvPr>
            <p:ph type="body" idx="1"/>
          </p:nvPr>
        </p:nvSpPr>
        <p:spPr>
          <a:xfrm>
            <a:off x="983094" y="5150691"/>
            <a:ext cx="10515600" cy="670560"/>
          </a:xfrm>
        </p:spPr>
        <p:txBody>
          <a:bodyPr>
            <a:normAutofit/>
          </a:bodyPr>
          <a:lstStyle/>
          <a:p>
            <a:r>
              <a:rPr lang="en-US" sz="2800">
                <a:latin typeface="Avenir" panose="02000503020000020003" pitchFamily="2" charset="0"/>
                <a:cs typeface="Segoe UI" panose="020B0502040204020203" pitchFamily="34" charset="0"/>
              </a:rPr>
              <a:t>Introduction to Python</a:t>
            </a:r>
          </a:p>
        </p:txBody>
      </p:sp>
      <p:pic>
        <p:nvPicPr>
          <p:cNvPr id="5" name="Graphic 4">
            <a:extLst>
              <a:ext uri="{FF2B5EF4-FFF2-40B4-BE49-F238E27FC236}">
                <a16:creationId xmlns:a16="http://schemas.microsoft.com/office/drawing/2014/main" id="{DF27BAC9-5A6D-3E11-357C-BAB7C3DD4FB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2" name="Picture 1">
            <a:extLst>
              <a:ext uri="{FF2B5EF4-FFF2-40B4-BE49-F238E27FC236}">
                <a16:creationId xmlns:a16="http://schemas.microsoft.com/office/drawing/2014/main" id="{892659E9-3D8B-3B83-8D4A-7A89613C0D45}"/>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B0473-FC8D-4BAF-A8F1-9C301A2784FA}"/>
              </a:ext>
            </a:extLst>
          </p:cNvPr>
          <p:cNvSpPr>
            <a:spLocks noGrp="1"/>
          </p:cNvSpPr>
          <p:nvPr>
            <p:ph type="title"/>
          </p:nvPr>
        </p:nvSpPr>
        <p:spPr>
          <a:xfrm>
            <a:off x="838200" y="-815603"/>
            <a:ext cx="10515600" cy="700194"/>
          </a:xfrm>
        </p:spPr>
        <p:txBody>
          <a:bodyPr/>
          <a:lstStyle/>
          <a:p>
            <a:r>
              <a:rPr lang="en-US" dirty="0"/>
              <a:t>Additional Resources</a:t>
            </a:r>
          </a:p>
        </p:txBody>
      </p:sp>
      <p:pic>
        <p:nvPicPr>
          <p:cNvPr id="3" name="Picture 2" descr="A Brief History of Artificial Intelligence: What It Is, Where We Are, and Where We Are Going by [Michael Wooldridge]">
            <a:extLst>
              <a:ext uri="{FF2B5EF4-FFF2-40B4-BE49-F238E27FC236}">
                <a16:creationId xmlns:a16="http://schemas.microsoft.com/office/drawing/2014/main" id="{1BA2E76B-F723-4965-A1A5-68D2C5B684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398" y="1738484"/>
            <a:ext cx="2190908" cy="338103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5" descr="The Alignment Problem: Machine Learning and Human Values by Brian Christian.">
            <a:extLst>
              <a:ext uri="{FF2B5EF4-FFF2-40B4-BE49-F238E27FC236}">
                <a16:creationId xmlns:a16="http://schemas.microsoft.com/office/drawing/2014/main" id="{6706020F-E618-4544-8D79-F68CC71892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9578" y="1738484"/>
            <a:ext cx="2256279" cy="3381031"/>
          </a:xfrm>
          <a:prstGeom prst="rect">
            <a:avLst/>
          </a:prstGeom>
          <a:effectLst>
            <a:outerShdw blurRad="50800" dist="38100" dir="2700000" algn="tl" rotWithShape="0">
              <a:prstClr val="black">
                <a:alpha val="40000"/>
              </a:prstClr>
            </a:outerShdw>
          </a:effectLst>
        </p:spPr>
      </p:pic>
      <p:pic>
        <p:nvPicPr>
          <p:cNvPr id="1026" name="Picture 2" descr="The Myth of Artificial Intelligence: Why Computers Can’t Think the Way We Do by [Erik J. Larson]">
            <a:extLst>
              <a:ext uri="{FF2B5EF4-FFF2-40B4-BE49-F238E27FC236}">
                <a16:creationId xmlns:a16="http://schemas.microsoft.com/office/drawing/2014/main" id="{4C852AB5-B5EE-F094-02DA-3EF5C6A37A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5129" y="1738484"/>
            <a:ext cx="2256279" cy="337766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C93E1AE-B47F-6FB3-D05A-3B4FA7B5732A}"/>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550115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2A712-B415-4A2E-7599-A6167150739A}"/>
              </a:ext>
            </a:extLst>
          </p:cNvPr>
          <p:cNvSpPr>
            <a:spLocks noGrp="1"/>
          </p:cNvSpPr>
          <p:nvPr>
            <p:ph type="title"/>
          </p:nvPr>
        </p:nvSpPr>
        <p:spPr>
          <a:xfrm>
            <a:off x="838200" y="-664684"/>
            <a:ext cx="10515600" cy="460497"/>
          </a:xfrm>
        </p:spPr>
        <p:txBody>
          <a:bodyPr>
            <a:normAutofit fontScale="90000"/>
          </a:bodyPr>
          <a:lstStyle/>
          <a:p>
            <a:r>
              <a:rPr lang="en-US" dirty="0"/>
              <a:t>Slide intentionally</a:t>
            </a:r>
            <a:r>
              <a:rPr lang="en-US" baseline="0" dirty="0"/>
              <a:t> left blank</a:t>
            </a:r>
            <a:endParaRPr lang="en-US" dirty="0"/>
          </a:p>
        </p:txBody>
      </p:sp>
      <p:sp>
        <p:nvSpPr>
          <p:cNvPr id="3" name="Content Placeholder 2">
            <a:extLst>
              <a:ext uri="{FF2B5EF4-FFF2-40B4-BE49-F238E27FC236}">
                <a16:creationId xmlns:a16="http://schemas.microsoft.com/office/drawing/2014/main" id="{5B6CACE9-0FC0-9826-3B3C-E9376F8D983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52202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EE85-2B2A-41CB-841E-13221C6EFFF9}"/>
              </a:ext>
            </a:extLst>
          </p:cNvPr>
          <p:cNvSpPr>
            <a:spLocks noGrp="1"/>
          </p:cNvSpPr>
          <p:nvPr>
            <p:ph type="title"/>
          </p:nvPr>
        </p:nvSpPr>
        <p:spPr>
          <a:xfrm>
            <a:off x="862437" y="-611417"/>
            <a:ext cx="10515600" cy="327332"/>
          </a:xfrm>
        </p:spPr>
        <p:txBody>
          <a:bodyPr>
            <a:normAutofit fontScale="90000"/>
          </a:bodyPr>
          <a:lstStyle/>
          <a:p>
            <a:r>
              <a:rPr lang="en-US" dirty="0" err="1"/>
              <a:t>Jupyter</a:t>
            </a:r>
            <a:endParaRPr lang="en-US" dirty="0"/>
          </a:p>
        </p:txBody>
      </p:sp>
      <p:pic>
        <p:nvPicPr>
          <p:cNvPr id="1026" name="Picture 2">
            <a:extLst>
              <a:ext uri="{FF2B5EF4-FFF2-40B4-BE49-F238E27FC236}">
                <a16:creationId xmlns:a16="http://schemas.microsoft.com/office/drawing/2014/main" id="{2E199D10-634D-4257-BA3C-C6BFAF6D0A76}"/>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999" y="1674108"/>
            <a:ext cx="3028001" cy="350978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2A9A38D-4A89-28B3-5130-307F350F651B}"/>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38365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E17A22-518F-48AE-8AA1-8DFB9FA5D388}"/>
              </a:ext>
            </a:extLst>
          </p:cNvPr>
          <p:cNvSpPr>
            <a:spLocks noGrp="1"/>
          </p:cNvSpPr>
          <p:nvPr>
            <p:ph type="title"/>
          </p:nvPr>
        </p:nvSpPr>
        <p:spPr>
          <a:xfrm>
            <a:off x="0" y="365126"/>
            <a:ext cx="12192000" cy="920749"/>
          </a:xfrm>
        </p:spPr>
        <p:txBody>
          <a:bodyPr>
            <a:normAutofit/>
          </a:bodyPr>
          <a:lstStyle/>
          <a:p>
            <a:pPr algn="ctr"/>
            <a:r>
              <a:rPr lang="en-US" sz="3600" b="1" dirty="0">
                <a:solidFill>
                  <a:schemeClr val="tx1">
                    <a:lumMod val="75000"/>
                    <a:lumOff val="25000"/>
                  </a:schemeClr>
                </a:solidFill>
                <a:latin typeface="Avenir Black" panose="02000503020000020003" pitchFamily="2" charset="0"/>
              </a:rPr>
              <a:t>Learning Strategies</a:t>
            </a:r>
          </a:p>
        </p:txBody>
      </p:sp>
      <p:sp>
        <p:nvSpPr>
          <p:cNvPr id="2" name="TextBox 1">
            <a:extLst>
              <a:ext uri="{FF2B5EF4-FFF2-40B4-BE49-F238E27FC236}">
                <a16:creationId xmlns:a16="http://schemas.microsoft.com/office/drawing/2014/main" id="{E416CB39-468F-4B73-820F-75AA3E28FB7C}"/>
              </a:ext>
            </a:extLst>
          </p:cNvPr>
          <p:cNvSpPr txBox="1"/>
          <p:nvPr/>
        </p:nvSpPr>
        <p:spPr>
          <a:xfrm>
            <a:off x="1287162" y="1684278"/>
            <a:ext cx="10904837" cy="523220"/>
          </a:xfrm>
          <a:prstGeom prst="rect">
            <a:avLst/>
          </a:prstGeom>
          <a:noFill/>
        </p:spPr>
        <p:txBody>
          <a:bodyPr wrap="square" rtlCol="0">
            <a:spAutoFit/>
          </a:bodyPr>
          <a:lstStyle/>
          <a:p>
            <a:pPr marL="457200" indent="-457200">
              <a:buFont typeface="Wingdings" pitchFamily="2" charset="2"/>
              <a:buChar char="§"/>
            </a:pPr>
            <a:r>
              <a:rPr lang="en-US" sz="2800">
                <a:solidFill>
                  <a:schemeClr val="tx1">
                    <a:lumMod val="75000"/>
                    <a:lumOff val="25000"/>
                  </a:schemeClr>
                </a:solidFill>
                <a:latin typeface="Avenir" panose="02000503020000020003" pitchFamily="2" charset="0"/>
              </a:rPr>
              <a:t>Focus</a:t>
            </a:r>
          </a:p>
        </p:txBody>
      </p:sp>
      <p:sp>
        <p:nvSpPr>
          <p:cNvPr id="7" name="TextBox 6">
            <a:extLst>
              <a:ext uri="{FF2B5EF4-FFF2-40B4-BE49-F238E27FC236}">
                <a16:creationId xmlns:a16="http://schemas.microsoft.com/office/drawing/2014/main" id="{8FFE6C67-1278-4A0C-8656-5CAE9CC22ABA}"/>
              </a:ext>
            </a:extLst>
          </p:cNvPr>
          <p:cNvSpPr txBox="1"/>
          <p:nvPr/>
        </p:nvSpPr>
        <p:spPr>
          <a:xfrm>
            <a:off x="1287162" y="2418963"/>
            <a:ext cx="4634923" cy="523220"/>
          </a:xfrm>
          <a:prstGeom prst="rect">
            <a:avLst/>
          </a:prstGeom>
          <a:noFill/>
        </p:spPr>
        <p:txBody>
          <a:bodyPr wrap="none" rtlCol="0">
            <a:spAutoFit/>
          </a:bodyPr>
          <a:lstStyle/>
          <a:p>
            <a:pPr marL="457200" indent="-457200">
              <a:buFont typeface="Wingdings" pitchFamily="2" charset="2"/>
              <a:buChar char="§"/>
            </a:pPr>
            <a:r>
              <a:rPr lang="en-US" sz="2800">
                <a:solidFill>
                  <a:schemeClr val="tx1">
                    <a:lumMod val="75000"/>
                    <a:lumOff val="25000"/>
                  </a:schemeClr>
                </a:solidFill>
                <a:latin typeface="Avenir" panose="02000503020000020003" pitchFamily="2" charset="0"/>
              </a:rPr>
              <a:t>Avoid “Copy and Paste” </a:t>
            </a:r>
          </a:p>
        </p:txBody>
      </p:sp>
      <p:sp>
        <p:nvSpPr>
          <p:cNvPr id="8" name="TextBox 7">
            <a:extLst>
              <a:ext uri="{FF2B5EF4-FFF2-40B4-BE49-F238E27FC236}">
                <a16:creationId xmlns:a16="http://schemas.microsoft.com/office/drawing/2014/main" id="{983E00B9-2E69-4C3A-85EC-36241FBAF7D5}"/>
              </a:ext>
            </a:extLst>
          </p:cNvPr>
          <p:cNvSpPr txBox="1"/>
          <p:nvPr/>
        </p:nvSpPr>
        <p:spPr>
          <a:xfrm>
            <a:off x="1287162" y="3203782"/>
            <a:ext cx="7348487" cy="523220"/>
          </a:xfrm>
          <a:prstGeom prst="rect">
            <a:avLst/>
          </a:prstGeom>
          <a:noFill/>
        </p:spPr>
        <p:txBody>
          <a:bodyPr wrap="none" rtlCol="0">
            <a:spAutoFit/>
          </a:bodyPr>
          <a:lstStyle/>
          <a:p>
            <a:pPr marL="457200" indent="-457200">
              <a:buFont typeface="Wingdings" pitchFamily="2" charset="2"/>
              <a:buChar char="§"/>
            </a:pPr>
            <a:r>
              <a:rPr lang="en-US" sz="2800">
                <a:solidFill>
                  <a:schemeClr val="tx1">
                    <a:lumMod val="75000"/>
                    <a:lumOff val="25000"/>
                  </a:schemeClr>
                </a:solidFill>
                <a:latin typeface="Avenir" panose="02000503020000020003" pitchFamily="2" charset="0"/>
              </a:rPr>
              <a:t>Study Code Block-by-Block / Line-by-Line</a:t>
            </a:r>
          </a:p>
        </p:txBody>
      </p:sp>
      <p:sp>
        <p:nvSpPr>
          <p:cNvPr id="9" name="TextBox 8">
            <a:extLst>
              <a:ext uri="{FF2B5EF4-FFF2-40B4-BE49-F238E27FC236}">
                <a16:creationId xmlns:a16="http://schemas.microsoft.com/office/drawing/2014/main" id="{72CDE375-0181-454C-9F0A-A8D3CD5CEF8B}"/>
              </a:ext>
            </a:extLst>
          </p:cNvPr>
          <p:cNvSpPr txBox="1"/>
          <p:nvPr/>
        </p:nvSpPr>
        <p:spPr>
          <a:xfrm>
            <a:off x="1287162" y="3988601"/>
            <a:ext cx="5880264" cy="523220"/>
          </a:xfrm>
          <a:prstGeom prst="rect">
            <a:avLst/>
          </a:prstGeom>
          <a:noFill/>
        </p:spPr>
        <p:txBody>
          <a:bodyPr wrap="none" rtlCol="0">
            <a:spAutoFit/>
          </a:bodyPr>
          <a:lstStyle/>
          <a:p>
            <a:pPr marL="457200" indent="-457200">
              <a:buFont typeface="Wingdings" pitchFamily="2" charset="2"/>
              <a:buChar char="§"/>
            </a:pPr>
            <a:r>
              <a:rPr lang="en-US" sz="2800">
                <a:solidFill>
                  <a:schemeClr val="tx1">
                    <a:lumMod val="75000"/>
                    <a:lumOff val="25000"/>
                  </a:schemeClr>
                </a:solidFill>
                <a:latin typeface="Avenir" panose="02000503020000020003" pitchFamily="2" charset="0"/>
              </a:rPr>
              <a:t>Use the Internet to Find Answers</a:t>
            </a:r>
          </a:p>
        </p:txBody>
      </p:sp>
      <p:sp>
        <p:nvSpPr>
          <p:cNvPr id="10" name="TextBox 9">
            <a:extLst>
              <a:ext uri="{FF2B5EF4-FFF2-40B4-BE49-F238E27FC236}">
                <a16:creationId xmlns:a16="http://schemas.microsoft.com/office/drawing/2014/main" id="{E37D6076-18D3-4585-AAA3-1F4F2E84D145}"/>
              </a:ext>
            </a:extLst>
          </p:cNvPr>
          <p:cNvSpPr txBox="1"/>
          <p:nvPr/>
        </p:nvSpPr>
        <p:spPr>
          <a:xfrm>
            <a:off x="1287162" y="4773420"/>
            <a:ext cx="2704587" cy="523220"/>
          </a:xfrm>
          <a:prstGeom prst="rect">
            <a:avLst/>
          </a:prstGeom>
          <a:noFill/>
        </p:spPr>
        <p:txBody>
          <a:bodyPr wrap="none" rtlCol="0">
            <a:spAutoFit/>
          </a:bodyPr>
          <a:lstStyle/>
          <a:p>
            <a:pPr marL="457200" indent="-457200">
              <a:buFont typeface="Wingdings" pitchFamily="2" charset="2"/>
              <a:buChar char="§"/>
            </a:pPr>
            <a:r>
              <a:rPr lang="en-US" sz="2800">
                <a:solidFill>
                  <a:schemeClr val="tx1">
                    <a:lumMod val="75000"/>
                    <a:lumOff val="25000"/>
                  </a:schemeClr>
                </a:solidFill>
                <a:latin typeface="Avenir" panose="02000503020000020003" pitchFamily="2" charset="0"/>
              </a:rPr>
              <a:t>Ask for Help</a:t>
            </a:r>
          </a:p>
        </p:txBody>
      </p:sp>
      <p:sp>
        <p:nvSpPr>
          <p:cNvPr id="11" name="TextBox 10">
            <a:extLst>
              <a:ext uri="{FF2B5EF4-FFF2-40B4-BE49-F238E27FC236}">
                <a16:creationId xmlns:a16="http://schemas.microsoft.com/office/drawing/2014/main" id="{8F83BAB0-47A5-4A11-AEF3-5D9337D78F98}"/>
              </a:ext>
            </a:extLst>
          </p:cNvPr>
          <p:cNvSpPr txBox="1"/>
          <p:nvPr/>
        </p:nvSpPr>
        <p:spPr>
          <a:xfrm>
            <a:off x="1287161" y="5511191"/>
            <a:ext cx="10681061" cy="523220"/>
          </a:xfrm>
          <a:prstGeom prst="rect">
            <a:avLst/>
          </a:prstGeom>
          <a:noFill/>
        </p:spPr>
        <p:txBody>
          <a:bodyPr wrap="square" rtlCol="0">
            <a:spAutoFit/>
          </a:bodyPr>
          <a:lstStyle/>
          <a:p>
            <a:pPr marL="457200" indent="-457200">
              <a:buFont typeface="Wingdings" pitchFamily="2" charset="2"/>
              <a:buChar char="§"/>
            </a:pPr>
            <a:r>
              <a:rPr lang="en-US" sz="2800">
                <a:solidFill>
                  <a:schemeClr val="tx1">
                    <a:lumMod val="75000"/>
                    <a:lumOff val="25000"/>
                  </a:schemeClr>
                </a:solidFill>
                <a:latin typeface="Avenir" panose="02000503020000020003" pitchFamily="2" charset="0"/>
              </a:rPr>
              <a:t>Take Your Time</a:t>
            </a:r>
          </a:p>
        </p:txBody>
      </p:sp>
      <p:sp>
        <p:nvSpPr>
          <p:cNvPr id="12" name="TextBox 11">
            <a:extLst>
              <a:ext uri="{FF2B5EF4-FFF2-40B4-BE49-F238E27FC236}">
                <a16:creationId xmlns:a16="http://schemas.microsoft.com/office/drawing/2014/main" id="{095F6EAF-876B-4944-AE59-277B963164DF}"/>
              </a:ext>
            </a:extLst>
          </p:cNvPr>
          <p:cNvSpPr txBox="1"/>
          <p:nvPr/>
        </p:nvSpPr>
        <p:spPr>
          <a:xfrm>
            <a:off x="0" y="6550223"/>
            <a:ext cx="12192000" cy="307777"/>
          </a:xfrm>
          <a:prstGeom prst="rect">
            <a:avLst/>
          </a:prstGeom>
          <a:noFill/>
        </p:spPr>
        <p:txBody>
          <a:bodyPr wrap="square" rtlCol="0">
            <a:spAutoFit/>
          </a:bodyPr>
          <a:lstStyle/>
          <a:p>
            <a:r>
              <a:rPr lang="en-US" sz="1400">
                <a:solidFill>
                  <a:schemeClr val="tx1">
                    <a:lumMod val="65000"/>
                    <a:lumOff val="35000"/>
                  </a:schemeClr>
                </a:solidFill>
                <a:latin typeface="+mj-lt"/>
                <a:ea typeface="Verdana" panose="020B0604030504040204" pitchFamily="34" charset="0"/>
              </a:rPr>
              <a:t>Source: Valle, D.. (2016). How to learn a scripting language</a:t>
            </a:r>
            <a:r>
              <a:rPr lang="en-US" sz="1400" b="0" i="0">
                <a:solidFill>
                  <a:schemeClr val="tx1">
                    <a:lumMod val="65000"/>
                    <a:lumOff val="35000"/>
                  </a:schemeClr>
                </a:solidFill>
                <a:effectLst/>
                <a:latin typeface="+mj-lt"/>
                <a:ea typeface="Verdana" panose="020B0604030504040204" pitchFamily="34" charset="0"/>
              </a:rPr>
              <a:t>.</a:t>
            </a:r>
            <a:endParaRPr lang="en-US" sz="1400">
              <a:solidFill>
                <a:schemeClr val="tx1">
                  <a:lumMod val="65000"/>
                  <a:lumOff val="35000"/>
                </a:schemeClr>
              </a:solidFill>
              <a:latin typeface="+mj-lt"/>
              <a:ea typeface="Verdana" panose="020B0604030504040204" pitchFamily="34" charset="0"/>
            </a:endParaRPr>
          </a:p>
        </p:txBody>
      </p:sp>
      <p:pic>
        <p:nvPicPr>
          <p:cNvPr id="13" name="Picture 12">
            <a:extLst>
              <a:ext uri="{FF2B5EF4-FFF2-40B4-BE49-F238E27FC236}">
                <a16:creationId xmlns:a16="http://schemas.microsoft.com/office/drawing/2014/main" id="{5167A017-3AA1-BFB9-5E6C-8D7A4DB8ED6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02715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434400"/>
            <a:ext cx="12191999" cy="827416"/>
          </a:xfrm>
        </p:spPr>
        <p:txBody>
          <a:bodyPr>
            <a:normAutofit/>
          </a:bodyPr>
          <a:lstStyle/>
          <a:p>
            <a:pPr algn="ctr"/>
            <a:r>
              <a:rPr lang="en-US" sz="3600" b="1" dirty="0">
                <a:solidFill>
                  <a:schemeClr val="tx1">
                    <a:lumMod val="75000"/>
                    <a:lumOff val="25000"/>
                  </a:schemeClr>
                </a:solidFill>
                <a:latin typeface="Avenir Black" panose="02000503020000020003" pitchFamily="2" charset="0"/>
                <a:cs typeface="Segoe UI Light" panose="020B0502040204020203" pitchFamily="34" charset="0"/>
              </a:rPr>
              <a:t>Python Workshop Series</a:t>
            </a:r>
          </a:p>
        </p:txBody>
      </p:sp>
      <p:sp>
        <p:nvSpPr>
          <p:cNvPr id="4" name="Content Placeholder 3">
            <a:extLst>
              <a:ext uri="{FF2B5EF4-FFF2-40B4-BE49-F238E27FC236}">
                <a16:creationId xmlns:a16="http://schemas.microsoft.com/office/drawing/2014/main" id="{659531AF-92C6-4F92-AA59-2FD12D624E53}"/>
              </a:ext>
            </a:extLst>
          </p:cNvPr>
          <p:cNvSpPr>
            <a:spLocks noGrp="1"/>
          </p:cNvSpPr>
          <p:nvPr>
            <p:ph idx="1"/>
          </p:nvPr>
        </p:nvSpPr>
        <p:spPr>
          <a:xfrm>
            <a:off x="838199" y="1548535"/>
            <a:ext cx="10515600" cy="4351338"/>
          </a:xfrm>
        </p:spPr>
        <p:txBody>
          <a:bodyPr vert="horz" lIns="91440" tIns="45720" rIns="91440" bIns="45720" rtlCol="0" anchor="t">
            <a:normAutofit/>
          </a:bodyPr>
          <a:lstStyle/>
          <a:p>
            <a:pPr marL="514350" indent="-514350">
              <a:lnSpc>
                <a:spcPct val="150000"/>
              </a:lnSpc>
              <a:buAutoNum type="arabicPeriod"/>
            </a:pPr>
            <a:r>
              <a:rPr lang="en-US" sz="3200" dirty="0">
                <a:solidFill>
                  <a:schemeClr val="tx1">
                    <a:lumMod val="75000"/>
                    <a:lumOff val="25000"/>
                  </a:schemeClr>
                </a:solidFill>
                <a:latin typeface="Avenir"/>
                <a:cs typeface="Calibri"/>
              </a:rPr>
              <a:t>Understanding Variables and Coding Style</a:t>
            </a:r>
          </a:p>
          <a:p>
            <a:pPr marL="514350" indent="-514350">
              <a:lnSpc>
                <a:spcPct val="150000"/>
              </a:lnSpc>
              <a:buFont typeface="+mj-lt"/>
              <a:buAutoNum type="arabicPeriod"/>
            </a:pPr>
            <a:r>
              <a:rPr lang="en-US" sz="3200" dirty="0">
                <a:solidFill>
                  <a:schemeClr val="tx1">
                    <a:lumMod val="75000"/>
                    <a:lumOff val="25000"/>
                  </a:schemeClr>
                </a:solidFill>
                <a:latin typeface="Avenir"/>
              </a:rPr>
              <a:t>Printing, Variable Types and Libraries</a:t>
            </a:r>
            <a:endParaRPr lang="en-US" sz="3200" dirty="0">
              <a:solidFill>
                <a:schemeClr val="tx1">
                  <a:lumMod val="75000"/>
                  <a:lumOff val="25000"/>
                </a:schemeClr>
              </a:solidFill>
              <a:latin typeface="Avenir" panose="02000503020000020003" pitchFamily="2" charset="0"/>
            </a:endParaRPr>
          </a:p>
          <a:p>
            <a:pPr marL="514350" indent="-514350">
              <a:lnSpc>
                <a:spcPct val="150000"/>
              </a:lnSpc>
              <a:buFont typeface="+mj-lt"/>
              <a:buAutoNum type="arabicPeriod"/>
            </a:pPr>
            <a:r>
              <a:rPr lang="en-US" sz="3200" dirty="0">
                <a:solidFill>
                  <a:schemeClr val="tx1">
                    <a:lumMod val="75000"/>
                    <a:lumOff val="25000"/>
                  </a:schemeClr>
                </a:solidFill>
                <a:latin typeface="Avenir"/>
              </a:rPr>
              <a:t>Loops, Conditionals, and Functions</a:t>
            </a:r>
          </a:p>
          <a:p>
            <a:pPr marL="514350" indent="-514350">
              <a:lnSpc>
                <a:spcPct val="150000"/>
              </a:lnSpc>
              <a:buFont typeface="+mj-lt"/>
              <a:buAutoNum type="arabicPeriod"/>
            </a:pPr>
            <a:r>
              <a:rPr lang="en-US" sz="3200" dirty="0">
                <a:solidFill>
                  <a:schemeClr val="tx1">
                    <a:lumMod val="75000"/>
                    <a:lumOff val="25000"/>
                  </a:schemeClr>
                </a:solidFill>
                <a:latin typeface="Avenir"/>
              </a:rPr>
              <a:t>Introduction to Data Wrangling</a:t>
            </a:r>
          </a:p>
        </p:txBody>
      </p:sp>
      <p:pic>
        <p:nvPicPr>
          <p:cNvPr id="5" name="Picture 4">
            <a:extLst>
              <a:ext uri="{FF2B5EF4-FFF2-40B4-BE49-F238E27FC236}">
                <a16:creationId xmlns:a16="http://schemas.microsoft.com/office/drawing/2014/main" id="{D8E6060C-1B45-5B40-59EC-374B080840B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93390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CD17A5-E0E7-8509-589A-E8ACC2BB6A89}"/>
              </a:ext>
            </a:extLst>
          </p:cNvPr>
          <p:cNvSpPr txBox="1"/>
          <p:nvPr/>
        </p:nvSpPr>
        <p:spPr>
          <a:xfrm>
            <a:off x="1" y="3167390"/>
            <a:ext cx="12191999" cy="830997"/>
          </a:xfrm>
          <a:prstGeom prst="rect">
            <a:avLst/>
          </a:prstGeom>
          <a:noFill/>
        </p:spPr>
        <p:txBody>
          <a:bodyPr wrap="square" rtlCol="0">
            <a:spAutoFit/>
          </a:bodyPr>
          <a:lstStyle/>
          <a:p>
            <a:pPr algn="ctr"/>
            <a:r>
              <a:rPr lang="en-US" sz="4800" dirty="0">
                <a:solidFill>
                  <a:schemeClr val="tx1">
                    <a:lumMod val="75000"/>
                    <a:lumOff val="25000"/>
                  </a:schemeClr>
                </a:solidFill>
                <a:latin typeface="Avenir" panose="02000503020000020003" pitchFamily="2" charset="0"/>
              </a:rPr>
              <a:t>Six Learning Strategies</a:t>
            </a:r>
          </a:p>
        </p:txBody>
      </p:sp>
      <p:pic>
        <p:nvPicPr>
          <p:cNvPr id="2" name="Picture 1">
            <a:extLst>
              <a:ext uri="{FF2B5EF4-FFF2-40B4-BE49-F238E27FC236}">
                <a16:creationId xmlns:a16="http://schemas.microsoft.com/office/drawing/2014/main" id="{B02655D9-420C-3374-2E89-E4D1A8B1146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73947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CD17A5-E0E7-8509-589A-E8ACC2BB6A89}"/>
              </a:ext>
            </a:extLst>
          </p:cNvPr>
          <p:cNvSpPr txBox="1"/>
          <p:nvPr/>
        </p:nvSpPr>
        <p:spPr>
          <a:xfrm>
            <a:off x="1" y="3167390"/>
            <a:ext cx="12191999" cy="830997"/>
          </a:xfrm>
          <a:prstGeom prst="rect">
            <a:avLst/>
          </a:prstGeom>
          <a:noFill/>
        </p:spPr>
        <p:txBody>
          <a:bodyPr wrap="square" rtlCol="0">
            <a:spAutoFit/>
          </a:bodyPr>
          <a:lstStyle/>
          <a:p>
            <a:pPr algn="ctr"/>
            <a:r>
              <a:rPr lang="en-US" sz="4800" dirty="0">
                <a:solidFill>
                  <a:schemeClr val="tx1">
                    <a:lumMod val="75000"/>
                    <a:lumOff val="25000"/>
                  </a:schemeClr>
                </a:solidFill>
                <a:latin typeface="Avenir" panose="02000503020000020003" pitchFamily="2" charset="0"/>
              </a:rPr>
              <a:t>Focus</a:t>
            </a:r>
          </a:p>
        </p:txBody>
      </p:sp>
      <p:sp>
        <p:nvSpPr>
          <p:cNvPr id="5" name="Oval 4">
            <a:extLst>
              <a:ext uri="{FF2B5EF4-FFF2-40B4-BE49-F238E27FC236}">
                <a16:creationId xmlns:a16="http://schemas.microsoft.com/office/drawing/2014/main" id="{971634D0-256A-F75D-5B88-DF8561E5F21B}"/>
              </a:ext>
            </a:extLst>
          </p:cNvPr>
          <p:cNvSpPr/>
          <p:nvPr/>
        </p:nvSpPr>
        <p:spPr>
          <a:xfrm>
            <a:off x="838199" y="657726"/>
            <a:ext cx="1086853" cy="1058779"/>
          </a:xfrm>
          <a:prstGeom prst="ellipse">
            <a:avLst/>
          </a:prstGeom>
          <a:solidFill>
            <a:srgbClr val="6767A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highlight>
                  <a:srgbClr val="6767AF"/>
                </a:highlight>
                <a:latin typeface="Avenir" panose="02000503020000020003"/>
              </a:rPr>
              <a:t>1</a:t>
            </a:r>
          </a:p>
        </p:txBody>
      </p:sp>
      <p:pic>
        <p:nvPicPr>
          <p:cNvPr id="2" name="Picture 1">
            <a:extLst>
              <a:ext uri="{FF2B5EF4-FFF2-40B4-BE49-F238E27FC236}">
                <a16:creationId xmlns:a16="http://schemas.microsoft.com/office/drawing/2014/main" id="{C1EA77DE-31D6-E8DC-D185-FED0B932D0D7}"/>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972631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CD17A5-E0E7-8509-589A-E8ACC2BB6A89}"/>
              </a:ext>
            </a:extLst>
          </p:cNvPr>
          <p:cNvSpPr txBox="1"/>
          <p:nvPr/>
        </p:nvSpPr>
        <p:spPr>
          <a:xfrm>
            <a:off x="1" y="3167390"/>
            <a:ext cx="12191999" cy="830997"/>
          </a:xfrm>
          <a:prstGeom prst="rect">
            <a:avLst/>
          </a:prstGeom>
          <a:noFill/>
        </p:spPr>
        <p:txBody>
          <a:bodyPr wrap="square" rtlCol="0">
            <a:spAutoFit/>
          </a:bodyPr>
          <a:lstStyle/>
          <a:p>
            <a:pPr algn="ctr"/>
            <a:r>
              <a:rPr lang="en-US" sz="4800" dirty="0">
                <a:solidFill>
                  <a:schemeClr val="tx1">
                    <a:lumMod val="75000"/>
                    <a:lumOff val="25000"/>
                  </a:schemeClr>
                </a:solidFill>
                <a:latin typeface="Avenir" panose="02000503020000020003" pitchFamily="2" charset="0"/>
              </a:rPr>
              <a:t>Avoid “Copy and Paste”</a:t>
            </a:r>
          </a:p>
        </p:txBody>
      </p:sp>
      <p:sp>
        <p:nvSpPr>
          <p:cNvPr id="5" name="Oval 4">
            <a:extLst>
              <a:ext uri="{FF2B5EF4-FFF2-40B4-BE49-F238E27FC236}">
                <a16:creationId xmlns:a16="http://schemas.microsoft.com/office/drawing/2014/main" id="{971634D0-256A-F75D-5B88-DF8561E5F21B}"/>
              </a:ext>
            </a:extLst>
          </p:cNvPr>
          <p:cNvSpPr/>
          <p:nvPr/>
        </p:nvSpPr>
        <p:spPr>
          <a:xfrm>
            <a:off x="838199" y="657726"/>
            <a:ext cx="1086853" cy="1058779"/>
          </a:xfrm>
          <a:prstGeom prst="ellipse">
            <a:avLst/>
          </a:prstGeom>
          <a:solidFill>
            <a:srgbClr val="6767A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highlight>
                  <a:srgbClr val="6767AF"/>
                </a:highlight>
                <a:latin typeface="Avenir" panose="02000503020000020003"/>
              </a:rPr>
              <a:t>2</a:t>
            </a:r>
          </a:p>
        </p:txBody>
      </p:sp>
      <p:pic>
        <p:nvPicPr>
          <p:cNvPr id="2" name="Picture 1">
            <a:extLst>
              <a:ext uri="{FF2B5EF4-FFF2-40B4-BE49-F238E27FC236}">
                <a16:creationId xmlns:a16="http://schemas.microsoft.com/office/drawing/2014/main" id="{DB73726A-2CDF-623F-189D-8941D2FA8CAC}"/>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425781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CD17A5-E0E7-8509-589A-E8ACC2BB6A89}"/>
              </a:ext>
            </a:extLst>
          </p:cNvPr>
          <p:cNvSpPr txBox="1"/>
          <p:nvPr/>
        </p:nvSpPr>
        <p:spPr>
          <a:xfrm>
            <a:off x="1" y="3167390"/>
            <a:ext cx="12191999" cy="830997"/>
          </a:xfrm>
          <a:prstGeom prst="rect">
            <a:avLst/>
          </a:prstGeom>
          <a:noFill/>
        </p:spPr>
        <p:txBody>
          <a:bodyPr wrap="square" rtlCol="0">
            <a:spAutoFit/>
          </a:bodyPr>
          <a:lstStyle/>
          <a:p>
            <a:pPr algn="ctr"/>
            <a:r>
              <a:rPr lang="en-US" sz="4800" dirty="0">
                <a:solidFill>
                  <a:schemeClr val="tx1">
                    <a:lumMod val="75000"/>
                    <a:lumOff val="25000"/>
                  </a:schemeClr>
                </a:solidFill>
                <a:latin typeface="Avenir" panose="02000503020000020003" pitchFamily="2" charset="0"/>
              </a:rPr>
              <a:t>Study Code Block-by-Block / Line-by-Line</a:t>
            </a:r>
          </a:p>
        </p:txBody>
      </p:sp>
      <p:sp>
        <p:nvSpPr>
          <p:cNvPr id="5" name="Oval 4">
            <a:extLst>
              <a:ext uri="{FF2B5EF4-FFF2-40B4-BE49-F238E27FC236}">
                <a16:creationId xmlns:a16="http://schemas.microsoft.com/office/drawing/2014/main" id="{971634D0-256A-F75D-5B88-DF8561E5F21B}"/>
              </a:ext>
            </a:extLst>
          </p:cNvPr>
          <p:cNvSpPr/>
          <p:nvPr/>
        </p:nvSpPr>
        <p:spPr>
          <a:xfrm>
            <a:off x="838199" y="657726"/>
            <a:ext cx="1086853" cy="1058779"/>
          </a:xfrm>
          <a:prstGeom prst="ellipse">
            <a:avLst/>
          </a:prstGeom>
          <a:solidFill>
            <a:srgbClr val="6767A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highlight>
                  <a:srgbClr val="6767AF"/>
                </a:highlight>
                <a:latin typeface="Avenir" panose="02000503020000020003"/>
              </a:rPr>
              <a:t>3</a:t>
            </a:r>
          </a:p>
        </p:txBody>
      </p:sp>
      <p:pic>
        <p:nvPicPr>
          <p:cNvPr id="2" name="Picture 1">
            <a:extLst>
              <a:ext uri="{FF2B5EF4-FFF2-40B4-BE49-F238E27FC236}">
                <a16:creationId xmlns:a16="http://schemas.microsoft.com/office/drawing/2014/main" id="{3B44D327-CE11-B902-03D8-B49580A0CF8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76012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CD17A5-E0E7-8509-589A-E8ACC2BB6A89}"/>
              </a:ext>
            </a:extLst>
          </p:cNvPr>
          <p:cNvSpPr txBox="1"/>
          <p:nvPr/>
        </p:nvSpPr>
        <p:spPr>
          <a:xfrm>
            <a:off x="1" y="3167390"/>
            <a:ext cx="12191999" cy="830997"/>
          </a:xfrm>
          <a:prstGeom prst="rect">
            <a:avLst/>
          </a:prstGeom>
          <a:noFill/>
        </p:spPr>
        <p:txBody>
          <a:bodyPr wrap="square" rtlCol="0">
            <a:spAutoFit/>
          </a:bodyPr>
          <a:lstStyle/>
          <a:p>
            <a:pPr algn="ctr"/>
            <a:r>
              <a:rPr lang="en-US" sz="4800" dirty="0">
                <a:solidFill>
                  <a:schemeClr val="tx1">
                    <a:lumMod val="75000"/>
                    <a:lumOff val="25000"/>
                  </a:schemeClr>
                </a:solidFill>
                <a:latin typeface="Avenir" panose="02000503020000020003" pitchFamily="2" charset="0"/>
              </a:rPr>
              <a:t>Use the Internet to Find Answers </a:t>
            </a:r>
          </a:p>
        </p:txBody>
      </p:sp>
      <p:sp>
        <p:nvSpPr>
          <p:cNvPr id="5" name="Oval 4">
            <a:extLst>
              <a:ext uri="{FF2B5EF4-FFF2-40B4-BE49-F238E27FC236}">
                <a16:creationId xmlns:a16="http://schemas.microsoft.com/office/drawing/2014/main" id="{971634D0-256A-F75D-5B88-DF8561E5F21B}"/>
              </a:ext>
            </a:extLst>
          </p:cNvPr>
          <p:cNvSpPr/>
          <p:nvPr/>
        </p:nvSpPr>
        <p:spPr>
          <a:xfrm>
            <a:off x="838199" y="657726"/>
            <a:ext cx="1086853" cy="1058779"/>
          </a:xfrm>
          <a:prstGeom prst="ellipse">
            <a:avLst/>
          </a:prstGeom>
          <a:solidFill>
            <a:srgbClr val="6767A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highlight>
                  <a:srgbClr val="6767AF"/>
                </a:highlight>
                <a:latin typeface="Avenir" panose="02000503020000020003"/>
              </a:rPr>
              <a:t>4</a:t>
            </a:r>
          </a:p>
        </p:txBody>
      </p:sp>
      <p:pic>
        <p:nvPicPr>
          <p:cNvPr id="2" name="Picture 1">
            <a:extLst>
              <a:ext uri="{FF2B5EF4-FFF2-40B4-BE49-F238E27FC236}">
                <a16:creationId xmlns:a16="http://schemas.microsoft.com/office/drawing/2014/main" id="{87CEBB20-C9D9-C2F4-73B9-CBA82D10AEBB}"/>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97579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CD17A5-E0E7-8509-589A-E8ACC2BB6A89}"/>
              </a:ext>
            </a:extLst>
          </p:cNvPr>
          <p:cNvSpPr txBox="1"/>
          <p:nvPr/>
        </p:nvSpPr>
        <p:spPr>
          <a:xfrm>
            <a:off x="1" y="3167390"/>
            <a:ext cx="12191999" cy="830997"/>
          </a:xfrm>
          <a:prstGeom prst="rect">
            <a:avLst/>
          </a:prstGeom>
          <a:noFill/>
        </p:spPr>
        <p:txBody>
          <a:bodyPr wrap="square" rtlCol="0">
            <a:spAutoFit/>
          </a:bodyPr>
          <a:lstStyle/>
          <a:p>
            <a:pPr algn="ctr"/>
            <a:r>
              <a:rPr lang="en-US" sz="4800" dirty="0">
                <a:solidFill>
                  <a:schemeClr val="tx1">
                    <a:lumMod val="75000"/>
                    <a:lumOff val="25000"/>
                  </a:schemeClr>
                </a:solidFill>
                <a:latin typeface="Avenir" panose="02000503020000020003" pitchFamily="2" charset="0"/>
              </a:rPr>
              <a:t>Ask for Help</a:t>
            </a:r>
          </a:p>
        </p:txBody>
      </p:sp>
      <p:sp>
        <p:nvSpPr>
          <p:cNvPr id="5" name="Oval 4">
            <a:extLst>
              <a:ext uri="{FF2B5EF4-FFF2-40B4-BE49-F238E27FC236}">
                <a16:creationId xmlns:a16="http://schemas.microsoft.com/office/drawing/2014/main" id="{971634D0-256A-F75D-5B88-DF8561E5F21B}"/>
              </a:ext>
            </a:extLst>
          </p:cNvPr>
          <p:cNvSpPr/>
          <p:nvPr/>
        </p:nvSpPr>
        <p:spPr>
          <a:xfrm>
            <a:off x="838199" y="657726"/>
            <a:ext cx="1086853" cy="1058779"/>
          </a:xfrm>
          <a:prstGeom prst="ellipse">
            <a:avLst/>
          </a:prstGeom>
          <a:solidFill>
            <a:srgbClr val="6767A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highlight>
                  <a:srgbClr val="6767AF"/>
                </a:highlight>
                <a:latin typeface="Avenir" panose="02000503020000020003"/>
              </a:rPr>
              <a:t>5</a:t>
            </a:r>
          </a:p>
        </p:txBody>
      </p:sp>
      <p:pic>
        <p:nvPicPr>
          <p:cNvPr id="2" name="Picture 1">
            <a:extLst>
              <a:ext uri="{FF2B5EF4-FFF2-40B4-BE49-F238E27FC236}">
                <a16:creationId xmlns:a16="http://schemas.microsoft.com/office/drawing/2014/main" id="{703466E5-6B44-4A9A-FC91-C280ECCB4CA3}"/>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66230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CD17A5-E0E7-8509-589A-E8ACC2BB6A89}"/>
              </a:ext>
            </a:extLst>
          </p:cNvPr>
          <p:cNvSpPr txBox="1"/>
          <p:nvPr/>
        </p:nvSpPr>
        <p:spPr>
          <a:xfrm>
            <a:off x="1" y="3167390"/>
            <a:ext cx="12191999" cy="830997"/>
          </a:xfrm>
          <a:prstGeom prst="rect">
            <a:avLst/>
          </a:prstGeom>
          <a:noFill/>
        </p:spPr>
        <p:txBody>
          <a:bodyPr wrap="square" rtlCol="0">
            <a:spAutoFit/>
          </a:bodyPr>
          <a:lstStyle/>
          <a:p>
            <a:pPr algn="ctr"/>
            <a:r>
              <a:rPr lang="en-US" sz="4800" dirty="0">
                <a:solidFill>
                  <a:schemeClr val="tx1">
                    <a:lumMod val="75000"/>
                    <a:lumOff val="25000"/>
                  </a:schemeClr>
                </a:solidFill>
                <a:latin typeface="Avenir" panose="02000503020000020003" pitchFamily="2" charset="0"/>
              </a:rPr>
              <a:t>Take Your Time</a:t>
            </a:r>
          </a:p>
        </p:txBody>
      </p:sp>
      <p:sp>
        <p:nvSpPr>
          <p:cNvPr id="5" name="Oval 4">
            <a:extLst>
              <a:ext uri="{FF2B5EF4-FFF2-40B4-BE49-F238E27FC236}">
                <a16:creationId xmlns:a16="http://schemas.microsoft.com/office/drawing/2014/main" id="{971634D0-256A-F75D-5B88-DF8561E5F21B}"/>
              </a:ext>
            </a:extLst>
          </p:cNvPr>
          <p:cNvSpPr/>
          <p:nvPr/>
        </p:nvSpPr>
        <p:spPr>
          <a:xfrm>
            <a:off x="838199" y="657726"/>
            <a:ext cx="1086853" cy="1058779"/>
          </a:xfrm>
          <a:prstGeom prst="ellipse">
            <a:avLst/>
          </a:prstGeom>
          <a:solidFill>
            <a:srgbClr val="6767A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highlight>
                  <a:srgbClr val="6767AF"/>
                </a:highlight>
                <a:latin typeface="Avenir" panose="02000503020000020003"/>
              </a:rPr>
              <a:t>6</a:t>
            </a:r>
          </a:p>
        </p:txBody>
      </p:sp>
      <p:pic>
        <p:nvPicPr>
          <p:cNvPr id="2" name="Picture 1">
            <a:extLst>
              <a:ext uri="{FF2B5EF4-FFF2-40B4-BE49-F238E27FC236}">
                <a16:creationId xmlns:a16="http://schemas.microsoft.com/office/drawing/2014/main" id="{D9FE7B27-734E-4E7F-89A2-15D4B1862463}"/>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06219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457672a9-2aae-4e32-9c0c-21a1a727485c">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673533D22965147974C76FEA4E99B6D" ma:contentTypeVersion="7" ma:contentTypeDescription="Create a new document." ma:contentTypeScope="" ma:versionID="33386593c5eb6e225e5f36b1db4227d2">
  <xsd:schema xmlns:xsd="http://www.w3.org/2001/XMLSchema" xmlns:xs="http://www.w3.org/2001/XMLSchema" xmlns:p="http://schemas.microsoft.com/office/2006/metadata/properties" xmlns:ns2="457672a9-2aae-4e32-9c0c-21a1a727485c" targetNamespace="http://schemas.microsoft.com/office/2006/metadata/properties" ma:root="true" ma:fieldsID="f963ad55d75e1805834ffff233bf5b0c" ns2:_="">
    <xsd:import namespace="457672a9-2aae-4e32-9c0c-21a1a727485c"/>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7672a9-2aae-4e32-9c0c-21a1a72748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fa0c477a-f09e-4137-8c49-77869fdcca91"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D8D8CC-BC4B-471B-B2CF-42172936AC34}">
  <ds:schemaRefs>
    <ds:schemaRef ds:uri="http://schemas.microsoft.com/sharepoint/v3/contenttype/forms"/>
  </ds:schemaRefs>
</ds:datastoreItem>
</file>

<file path=customXml/itemProps2.xml><?xml version="1.0" encoding="utf-8"?>
<ds:datastoreItem xmlns:ds="http://schemas.openxmlformats.org/officeDocument/2006/customXml" ds:itemID="{0B26EFB6-63B6-4D71-9C88-C5CC6E45A9D0}">
  <ds:schemaRef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purl.org/dc/dcmitype/"/>
    <ds:schemaRef ds:uri="http://purl.org/dc/terms/"/>
    <ds:schemaRef ds:uri="http://www.w3.org/XML/1998/namespace"/>
    <ds:schemaRef ds:uri="457672a9-2aae-4e32-9c0c-21a1a727485c"/>
    <ds:schemaRef ds:uri="http://schemas.microsoft.com/office/infopath/2007/PartnerControls"/>
  </ds:schemaRefs>
</ds:datastoreItem>
</file>

<file path=customXml/itemProps3.xml><?xml version="1.0" encoding="utf-8"?>
<ds:datastoreItem xmlns:ds="http://schemas.openxmlformats.org/officeDocument/2006/customXml" ds:itemID="{1A69DF91-52FC-4A8A-A88E-6D0CC222FA29}">
  <ds:schemaRefs>
    <ds:schemaRef ds:uri="457672a9-2aae-4e32-9c0c-21a1a72748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172</TotalTime>
  <Words>1540</Words>
  <Application>Microsoft Office PowerPoint</Application>
  <PresentationFormat>Widescreen</PresentationFormat>
  <Paragraphs>130</Paragraphs>
  <Slides>13</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Avenir</vt:lpstr>
      <vt:lpstr>Avenir Black</vt:lpstr>
      <vt:lpstr>Calibri</vt:lpstr>
      <vt:lpstr>Calibri Light</vt:lpstr>
      <vt:lpstr>Courier New</vt:lpstr>
      <vt:lpstr>Palatino Linotype</vt:lpstr>
      <vt:lpstr>Times New Roman</vt:lpstr>
      <vt:lpstr>Wingdings</vt:lpstr>
      <vt:lpstr>Office Theme</vt:lpstr>
      <vt:lpstr>Practicum – Building AI knowledge</vt:lpstr>
      <vt:lpstr>Python Workshop Series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Additional Resources</vt:lpstr>
      <vt:lpstr>Slide intentionally left blank</vt:lpstr>
      <vt:lpstr>Jupyter</vt:lpstr>
      <vt:lpstr>Learning Strategies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39</cp:revision>
  <cp:lastPrinted>2023-01-19T18:32:52Z</cp:lastPrinted>
  <dcterms:created xsi:type="dcterms:W3CDTF">2020-06-14T19:48:25Z</dcterms:created>
  <dcterms:modified xsi:type="dcterms:W3CDTF">2023-01-31T18:23:04Z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0x0101002673533D22965147974C76FEA4E99B6D</vt:lpwstr>
  </property>
  <property fmtid="{D5CDD505-2E9C-101B-9397-08002B2CF9AE}" pid="3" name="MediaServiceImageTags">
    <vt:lpwstr/>
  </property>
</Properties>
</file>