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24" r:id="rId2"/>
    <p:sldId id="266" r:id="rId3"/>
    <p:sldId id="281" r:id="rId4"/>
    <p:sldId id="282" r:id="rId5"/>
    <p:sldId id="290" r:id="rId6"/>
    <p:sldId id="326" r:id="rId7"/>
    <p:sldId id="285" r:id="rId8"/>
    <p:sldId id="289" r:id="rId9"/>
    <p:sldId id="291" r:id="rId10"/>
    <p:sldId id="292" r:id="rId11"/>
    <p:sldId id="29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3366FF"/>
    <a:srgbClr val="0066FF"/>
    <a:srgbClr val="759FCC"/>
    <a:srgbClr val="6699FF"/>
    <a:srgbClr val="0099FF"/>
    <a:srgbClr val="CC3300"/>
    <a:srgbClr val="DE3500"/>
    <a:srgbClr val="0033CC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490" autoAdjust="0"/>
    <p:restoredTop sz="73549" autoAdjust="0"/>
  </p:normalViewPr>
  <p:slideViewPr>
    <p:cSldViewPr snapToGrid="0" showGuides="1">
      <p:cViewPr varScale="1">
        <p:scale>
          <a:sx n="54" d="100"/>
          <a:sy n="54" d="100"/>
        </p:scale>
        <p:origin x="380" y="56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3C9B2-20F6-4DB1-B471-224337D0AC7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8858F-F1DB-4027-9C85-CCA684954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99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22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92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George Boole and Boolean logic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53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78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95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02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39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17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684C-DB63-4BB5-AB1B-EA8CC8D38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8919B-AE39-4501-9EC4-D20DA6841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4AB87-487E-47D4-9E7E-07D97D9E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FE1B3-DDE5-4257-8364-DB3A438F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F69F0-EED2-470F-92B0-78761E1E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C9FC-5E7D-4F82-A4BA-C4C54B5D9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EEE6E-830B-46FF-A5FF-9F4B8B4EB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74615-9F13-4F16-B1A2-EB2DDAB2F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843AD-296F-433C-94FF-BCF8F52B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EF61D-D306-4D07-92FE-55DD063F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A4E75-3889-4340-800F-011D4A5C0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356D4-47BB-43BC-A7A2-BBC2A4208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69678-4C26-400A-95F7-FF545DD9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6AD8B-6439-4CC8-AA2C-7C3478A74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A97E-015C-4D16-AB0B-3C89C66C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9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D5B2-A0E8-4606-BB87-00CDF741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F8E86-1B4C-400B-BA0C-3BEFDA4B8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42DE7-2F39-4B6B-AB73-52DA75CC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79535-39D9-493A-99CF-1A952242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42DA4-9B68-47FA-8C5D-37E0D6BD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3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411F-6DBD-4104-A585-393ACA64F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96B37-A832-4D13-9CF5-A20746F73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D4988-7424-40B1-BF41-8EDE4281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26544-0CF6-4224-BFA8-2A21D637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3C35-CE67-431A-B116-472F814B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9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B9F3-000F-4DBE-B7FF-E8F52B23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BE005-04DB-44FB-9E84-31D1A78FB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65D86-EF1A-4A53-8F91-E2D931D24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DB972-9395-4A74-9B6D-3DFF7A1B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29B0E-436C-42C5-B41C-977E9DB4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04D87-C8B0-40AE-AABE-67CFB6A1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6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0A37-5C3C-422A-A852-0BF00004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81F9C-EAEF-4CE5-A8CF-2B4587165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86B0B-D98A-4958-8D4A-4CA9B72DA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5A79F-F675-466F-96EC-B25FE0C03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B634E-05FC-4F83-85D3-4EF2A81A2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459E6-B93E-4E96-B4E4-9AC5E4DD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27404-C4FC-4EEE-84BA-E646B4BC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345FF-4FD5-4C8C-B71B-5221BE02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6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0150-3702-4A0F-AEFD-D0BC1B54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2146D-84A0-4112-91FE-8543D053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AC337-3DB8-4E6C-A5AF-F5A97A73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96F2F-2C34-461C-BE18-5F0E6CE8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9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92C5B-03B6-4DBF-B0EA-9D0B3A97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E6B82-E70A-460F-B74E-03C63B44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6CE36-EEE1-443D-A79C-E7C60508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1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A86C-F399-4C06-8DE2-9FBB8E2B1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9D081-D466-46B3-9CF5-421700B28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7FDD7-D72A-43C9-9138-7F80D1F62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27DE4-0049-413E-8B25-4777FA7C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934AD-2CA6-4F93-87F8-25E6408E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D0281-C70D-44F6-B040-EA019FC72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9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0AF0-DF1D-48BF-AB0C-F38347C59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3E94B2-95B5-43F5-8188-9D330A07D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9592F-2616-40F3-AC77-8EF1F76FD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B7A22-F1A0-4246-89EF-C491DB8B7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62074-D03B-4A50-B770-3A41DC75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F0ADC-D6CD-4B61-8016-D702946D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0FFD0-7857-451F-8AE0-DA9E500B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4ACA8-C76D-482A-8293-DAD8FA2F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73946-D7BF-42B4-9F78-4E864C280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78080-8D0A-4BE8-A5B4-CB115102D52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4936E-3F92-4F19-A0C6-99600DF87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37F97-0280-4C8D-A957-C572AC6E3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BC2D2-CCF7-4C63-8489-B46BF394F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5105707"/>
            <a:ext cx="10515600" cy="670560"/>
          </a:xfrm>
        </p:spPr>
        <p:txBody>
          <a:bodyPr/>
          <a:lstStyle/>
          <a:p>
            <a:r>
              <a:rPr lang="en-US" dirty="0">
                <a:latin typeface="Palatino Linotype" panose="02040502050505030304" pitchFamily="18" charset="0"/>
                <a:cs typeface="Segoe UI" panose="020B0502040204020203" pitchFamily="34" charset="0"/>
              </a:rPr>
              <a:t>Python Booleans and Conditionals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7FCCB67-39FD-4BE1-9A26-C0B1DF410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1" y="3633112"/>
            <a:ext cx="6154487" cy="126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1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B0A372-7CC3-4FD0-804F-1D6915B8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>
                <a:solidFill>
                  <a:srgbClr val="FF00FF"/>
                </a:solidFill>
              </a:rPr>
              <a:t>if </a:t>
            </a:r>
            <a:r>
              <a:rPr lang="en-US" dirty="0" err="1">
                <a:solidFill>
                  <a:srgbClr val="FF00FF"/>
                </a:solidFill>
              </a:rPr>
              <a:t>elif</a:t>
            </a:r>
            <a:r>
              <a:rPr lang="en-US" dirty="0">
                <a:solidFill>
                  <a:srgbClr val="FF00FF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(else if) </a:t>
            </a:r>
            <a:r>
              <a:rPr lang="en-US" dirty="0"/>
              <a:t>statement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586DE-03D3-41EB-8D6C-2F2BD9A894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FF"/>
                </a:solidFill>
              </a:rPr>
              <a:t>If </a:t>
            </a:r>
            <a:r>
              <a:rPr lang="en-US" dirty="0" err="1">
                <a:solidFill>
                  <a:srgbClr val="FF00FF"/>
                </a:solidFill>
              </a:rPr>
              <a:t>elif</a:t>
            </a:r>
            <a:r>
              <a:rPr lang="en-US" dirty="0">
                <a:solidFill>
                  <a:srgbClr val="FF00FF"/>
                </a:solidFill>
              </a:rPr>
              <a:t> </a:t>
            </a:r>
            <a:r>
              <a:rPr lang="en-US" dirty="0"/>
              <a:t>statement syntax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FF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&lt;condition1&gt;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92D050"/>
                </a:solidFill>
              </a:rPr>
              <a:t>&lt; statements&gt;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	</a:t>
            </a:r>
            <a:r>
              <a:rPr lang="en-US" dirty="0" err="1">
                <a:solidFill>
                  <a:srgbClr val="FF00FF"/>
                </a:solidFill>
              </a:rPr>
              <a:t>elif</a:t>
            </a:r>
            <a:r>
              <a:rPr lang="en-US" dirty="0">
                <a:solidFill>
                  <a:srgbClr val="FF00FF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&lt;condition2&gt;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92D050"/>
                </a:solidFill>
              </a:rPr>
              <a:t>&lt;statements&gt;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	&lt;statements after if&gt;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025E08-5E8A-401F-8FB6-B875DD52A2D9}"/>
              </a:ext>
            </a:extLst>
          </p:cNvPr>
          <p:cNvSpPr txBox="1"/>
          <p:nvPr/>
        </p:nvSpPr>
        <p:spPr>
          <a:xfrm>
            <a:off x="5795964" y="1690690"/>
            <a:ext cx="48339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Indented </a:t>
            </a:r>
            <a:r>
              <a:rPr lang="en-US" sz="2400" dirty="0">
                <a:solidFill>
                  <a:srgbClr val="92D050"/>
                </a:solidFill>
              </a:rPr>
              <a:t>&lt;statements&gt;</a:t>
            </a:r>
            <a:r>
              <a:rPr lang="en-US" sz="2400" dirty="0"/>
              <a:t> after the </a:t>
            </a:r>
            <a:r>
              <a:rPr lang="en-US" sz="2400" dirty="0" err="1">
                <a:solidFill>
                  <a:srgbClr val="FF00FF"/>
                </a:solidFill>
              </a:rPr>
              <a:t>elif</a:t>
            </a:r>
            <a:r>
              <a:rPr lang="en-US" sz="2400" dirty="0"/>
              <a:t> are executed if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92D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2D050"/>
                </a:solidFill>
              </a:rPr>
              <a:t>&lt;condition1&gt;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FFC000"/>
                </a:solidFill>
              </a:rPr>
              <a:t>False</a:t>
            </a:r>
          </a:p>
          <a:p>
            <a:pPr lvl="2"/>
            <a:r>
              <a:rPr lang="en-US" sz="2400" dirty="0">
                <a:solidFill>
                  <a:srgbClr val="FFC000"/>
                </a:solidFill>
              </a:rPr>
              <a:t>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2D050"/>
                </a:solidFill>
              </a:rPr>
              <a:t>&lt;condition2&gt;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is</a:t>
            </a:r>
            <a:r>
              <a:rPr lang="en-US" sz="2400" dirty="0">
                <a:solidFill>
                  <a:srgbClr val="FFC000"/>
                </a:solidFill>
              </a:rPr>
              <a:t> True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Multiple </a:t>
            </a:r>
            <a:r>
              <a:rPr lang="en-US" sz="2400" dirty="0" err="1">
                <a:solidFill>
                  <a:srgbClr val="FF00FF"/>
                </a:solidFill>
              </a:rPr>
              <a:t>elif</a:t>
            </a:r>
            <a:r>
              <a:rPr lang="en-US" sz="2400" dirty="0">
                <a:solidFill>
                  <a:srgbClr val="FF00FF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blocks are allowed, but only one </a:t>
            </a:r>
            <a:r>
              <a:rPr lang="en-US" sz="2400" dirty="0">
                <a:solidFill>
                  <a:srgbClr val="FF00FF"/>
                </a:solidFill>
              </a:rPr>
              <a:t>else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E33DFA88-EFB4-431A-BBBF-F7D1E799E3C6}"/>
              </a:ext>
            </a:extLst>
          </p:cNvPr>
          <p:cNvSpPr txBox="1">
            <a:spLocks/>
          </p:cNvSpPr>
          <p:nvPr/>
        </p:nvSpPr>
        <p:spPr>
          <a:xfrm>
            <a:off x="1311281" y="4983184"/>
            <a:ext cx="4833935" cy="164520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n = 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'Enter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a number: '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(n) &gt;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1000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'Wow, {} is </a:t>
            </a:r>
            <a:r>
              <a:rPr lang="en-US" sz="1600" dirty="0" err="1">
                <a:solidFill>
                  <a:srgbClr val="92D050"/>
                </a:solidFill>
                <a:latin typeface="Consolas" panose="020B0609020204030204" pitchFamily="49" charset="0"/>
              </a:rPr>
              <a:t>large!'</a:t>
            </a:r>
            <a:r>
              <a:rPr lang="en-US" sz="1600" dirty="0" err="1">
                <a:latin typeface="Consolas" panose="020B0609020204030204" pitchFamily="49" charset="0"/>
              </a:rPr>
              <a:t>.format</a:t>
            </a:r>
            <a:r>
              <a:rPr lang="en-US" sz="1600" dirty="0">
                <a:latin typeface="Consolas" panose="020B0609020204030204" pitchFamily="49" charset="0"/>
              </a:rPr>
              <a:t>(n))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rgbClr val="FF00FF"/>
                </a:solidFill>
                <a:latin typeface="Consolas" panose="020B0609020204030204" pitchFamily="49" charset="0"/>
              </a:rPr>
              <a:t>elif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(n) &lt;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10: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'{} is all you\'ve </a:t>
            </a:r>
            <a:r>
              <a:rPr lang="en-US" sz="1600" dirty="0" err="1">
                <a:solidFill>
                  <a:srgbClr val="92D050"/>
                </a:solidFill>
                <a:latin typeface="Consolas" panose="020B0609020204030204" pitchFamily="49" charset="0"/>
              </a:rPr>
              <a:t>got?'</a:t>
            </a:r>
            <a:r>
              <a:rPr lang="en-US" sz="1600" dirty="0" err="1">
                <a:latin typeface="Consolas" panose="020B0609020204030204" pitchFamily="49" charset="0"/>
              </a:rPr>
              <a:t>.format</a:t>
            </a:r>
            <a:r>
              <a:rPr lang="en-US" sz="1600" dirty="0">
                <a:latin typeface="Consolas" panose="020B0609020204030204" pitchFamily="49" charset="0"/>
              </a:rPr>
              <a:t>(n))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'Done!'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964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D7E4-6DF3-481B-BA4B-D1BBA2191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Shorthand If statements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2C3C-9863-43AF-8C42-715196745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9999" y="1825625"/>
            <a:ext cx="913371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Shorthand </a:t>
            </a:r>
            <a:r>
              <a:rPr lang="en-US" dirty="0">
                <a:solidFill>
                  <a:srgbClr val="FF00FF"/>
                </a:solidFill>
              </a:rPr>
              <a:t>if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statement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Single executed statement only</a:t>
            </a:r>
          </a:p>
          <a:p>
            <a:pPr marL="342900" lvl="1" indent="0"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342900" lvl="1" indent="0">
              <a:buNone/>
            </a:pPr>
            <a:r>
              <a:rPr lang="en-US" dirty="0">
                <a:solidFill>
                  <a:srgbClr val="FF00FF"/>
                </a:solidFill>
              </a:rPr>
              <a:t>if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&lt;condition&gt;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</a:t>
            </a:r>
            <a:r>
              <a:rPr lang="en-US" dirty="0">
                <a:solidFill>
                  <a:srgbClr val="92D050"/>
                </a:solidFill>
              </a:rPr>
              <a:t>&lt;statement&gt;</a:t>
            </a:r>
          </a:p>
          <a:p>
            <a:pPr marL="342900" lvl="1" indent="0"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342900" lvl="1" indent="0"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342900" lvl="1" indent="0"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Shorthand </a:t>
            </a:r>
            <a:r>
              <a:rPr lang="en-US" dirty="0">
                <a:solidFill>
                  <a:srgbClr val="FF00FF"/>
                </a:solidFill>
              </a:rPr>
              <a:t>if else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statement</a:t>
            </a:r>
          </a:p>
          <a:p>
            <a:pPr lvl="1"/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342900" lvl="1" indent="0">
              <a:buNone/>
            </a:pPr>
            <a:r>
              <a:rPr lang="en-US" dirty="0">
                <a:solidFill>
                  <a:srgbClr val="92D050"/>
                </a:solidFill>
              </a:rPr>
              <a:t>&lt;statement&gt; </a:t>
            </a:r>
            <a:r>
              <a:rPr lang="en-US" dirty="0">
                <a:solidFill>
                  <a:srgbClr val="FF00FF"/>
                </a:solidFill>
              </a:rPr>
              <a:t>if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&lt;condition&gt;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rgbClr val="FF00FF"/>
                </a:solidFill>
              </a:rPr>
              <a:t>else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&lt;statement&gt;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5442ED-9565-456F-96AF-ADC9038898D7}"/>
              </a:ext>
            </a:extLst>
          </p:cNvPr>
          <p:cNvSpPr txBox="1"/>
          <p:nvPr/>
        </p:nvSpPr>
        <p:spPr>
          <a:xfrm>
            <a:off x="5576887" y="2890391"/>
            <a:ext cx="5776913" cy="1077218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 = 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'Enter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a number: '</a:t>
            </a:r>
            <a:r>
              <a:rPr lang="en-US" sz="1600" dirty="0">
                <a:latin typeface="Consolas" panose="020B0609020204030204" pitchFamily="49" charset="0"/>
              </a:rPr>
              <a:t>))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n &gt;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1000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'Wow, {} is </a:t>
            </a:r>
            <a:r>
              <a:rPr lang="en-US" sz="1600" dirty="0" err="1">
                <a:solidFill>
                  <a:srgbClr val="92D050"/>
                </a:solidFill>
                <a:latin typeface="Consolas" panose="020B0609020204030204" pitchFamily="49" charset="0"/>
              </a:rPr>
              <a:t>large!'</a:t>
            </a:r>
            <a:r>
              <a:rPr lang="en-US" sz="1600" dirty="0" err="1">
                <a:latin typeface="Consolas" panose="020B0609020204030204" pitchFamily="49" charset="0"/>
              </a:rPr>
              <a:t>.format</a:t>
            </a:r>
            <a:r>
              <a:rPr lang="en-US" sz="1600" dirty="0">
                <a:latin typeface="Consolas" panose="020B0609020204030204" pitchFamily="49" charset="0"/>
              </a:rPr>
              <a:t>(n))</a:t>
            </a:r>
          </a:p>
          <a:p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'Done!'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49E454FB-4A1B-4BCE-BAC3-166BC00D4016}"/>
              </a:ext>
            </a:extLst>
          </p:cNvPr>
          <p:cNvSpPr txBox="1">
            <a:spLocks/>
          </p:cNvSpPr>
          <p:nvPr/>
        </p:nvSpPr>
        <p:spPr>
          <a:xfrm>
            <a:off x="737782" y="5467346"/>
            <a:ext cx="10716436" cy="96088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n = 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'Enter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a number: '</a:t>
            </a:r>
            <a:r>
              <a:rPr lang="en-US" sz="16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'Wow, {} is </a:t>
            </a:r>
            <a:r>
              <a:rPr lang="en-US" sz="1600" dirty="0" err="1">
                <a:solidFill>
                  <a:srgbClr val="92D050"/>
                </a:solidFill>
                <a:latin typeface="Consolas" panose="020B0609020204030204" pitchFamily="49" charset="0"/>
              </a:rPr>
              <a:t>large!'</a:t>
            </a:r>
            <a:r>
              <a:rPr lang="en-US" sz="1600" dirty="0" err="1">
                <a:latin typeface="Consolas" panose="020B0609020204030204" pitchFamily="49" charset="0"/>
              </a:rPr>
              <a:t>.format</a:t>
            </a:r>
            <a:r>
              <a:rPr lang="en-US" sz="1600" dirty="0">
                <a:latin typeface="Consolas" panose="020B0609020204030204" pitchFamily="49" charset="0"/>
              </a:rPr>
              <a:t>(n)) if n &gt; 1000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else 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'{} is all you\'ve </a:t>
            </a:r>
            <a:r>
              <a:rPr lang="en-US" sz="1600" dirty="0" err="1">
                <a:solidFill>
                  <a:srgbClr val="92D050"/>
                </a:solidFill>
                <a:latin typeface="Consolas" panose="020B0609020204030204" pitchFamily="49" charset="0"/>
              </a:rPr>
              <a:t>got?'</a:t>
            </a:r>
            <a:r>
              <a:rPr lang="en-US" sz="1600" dirty="0" err="1">
                <a:latin typeface="Consolas" panose="020B0609020204030204" pitchFamily="49" charset="0"/>
              </a:rPr>
              <a:t>.format</a:t>
            </a:r>
            <a:r>
              <a:rPr lang="en-US" sz="1600" dirty="0">
                <a:latin typeface="Consolas" panose="020B0609020204030204" pitchFamily="49" charset="0"/>
              </a:rPr>
              <a:t>(n))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'Done!'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973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FF31-301F-43F0-8202-A782726E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7"/>
            <a:ext cx="12191999" cy="82741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Palatino Linotype" panose="02040502050505030304" pitchFamily="18" charset="0"/>
                <a:cs typeface="Segoe UI Light" panose="020B0502040204020203" pitchFamily="34" charset="0"/>
              </a:rPr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531AF-92C6-4F92-AA59-2FD12D624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 Booleans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 Conditionals</a:t>
            </a:r>
          </a:p>
        </p:txBody>
      </p:sp>
    </p:spTree>
    <p:extLst>
      <p:ext uri="{BB962C8B-B14F-4D97-AF65-F5344CB8AC3E}">
        <p14:creationId xmlns:p14="http://schemas.microsoft.com/office/powerpoint/2010/main" val="393390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orge Boole: Five things you need to know about the man behind today&amp;#39;s  Google Doodle | The Independent | The Independent">
            <a:extLst>
              <a:ext uri="{FF2B5EF4-FFF2-40B4-BE49-F238E27FC236}">
                <a16:creationId xmlns:a16="http://schemas.microsoft.com/office/drawing/2014/main" id="{6ECF1DEA-7142-44B4-8148-7BDEFACF4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814" y="1690689"/>
            <a:ext cx="4322371" cy="3479807"/>
          </a:xfrm>
          <a:prstGeom prst="ellipse">
            <a:avLst/>
          </a:prstGeom>
          <a:noFill/>
          <a:ln w="31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089E19-44D4-4DE6-85F1-A9FA1C8A4C51}"/>
              </a:ext>
            </a:extLst>
          </p:cNvPr>
          <p:cNvSpPr txBox="1"/>
          <p:nvPr/>
        </p:nvSpPr>
        <p:spPr>
          <a:xfrm>
            <a:off x="0" y="6550223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Verdana" panose="020B0604030504040204" pitchFamily="34" charset="0"/>
              </a:rPr>
              <a:t>Image Credit: https://www.independent.co.uk/news/science/five-things-you-didn-t-know-about-george-boole-a6717401.html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124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D868EF-BCD5-4B55-BCEB-F62186235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388" y="1186165"/>
            <a:ext cx="4891224" cy="448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1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02DC-BD47-462C-BF26-6619FE0B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Values – When is something true?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9453-C724-4D7E-AB84-A8B9E50E42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are the following values?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FFC000"/>
                </a:solidFill>
              </a:rPr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True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False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FFC000"/>
                </a:solidFill>
              </a:rPr>
              <a:t>float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True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float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False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FFC000"/>
                </a:solidFill>
              </a:rPr>
              <a:t>str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True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str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False</a:t>
            </a:r>
            <a:r>
              <a:rPr lang="en-US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F19F1-A2E9-4120-9BC7-0CB360DA50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about these values?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FFC000"/>
                </a:solidFill>
              </a:rPr>
              <a:t>bool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bool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)</a:t>
            </a:r>
          </a:p>
          <a:p>
            <a:pPr lvl="2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All non-zero integers are True!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FFC000"/>
                </a:solidFill>
              </a:rPr>
              <a:t>bool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2.1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bool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0.0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All non-zero floating point values are True!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FFC000"/>
                </a:solidFill>
              </a:rPr>
              <a:t>bool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'hello'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bool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''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All non-empty strings are True!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BC1F8-0577-4D3A-94E6-ABB69147CAD8}"/>
              </a:ext>
            </a:extLst>
          </p:cNvPr>
          <p:cNvSpPr txBox="1"/>
          <p:nvPr/>
        </p:nvSpPr>
        <p:spPr>
          <a:xfrm>
            <a:off x="3632608" y="2543175"/>
            <a:ext cx="44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1AF892-EB1E-4CA7-A5B0-AF10D67B443F}"/>
              </a:ext>
            </a:extLst>
          </p:cNvPr>
          <p:cNvSpPr txBox="1"/>
          <p:nvPr/>
        </p:nvSpPr>
        <p:spPr>
          <a:xfrm>
            <a:off x="3632608" y="2862776"/>
            <a:ext cx="35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C2F94F-9B53-43B8-8819-A9A6A6E7AA42}"/>
              </a:ext>
            </a:extLst>
          </p:cNvPr>
          <p:cNvSpPr txBox="1"/>
          <p:nvPr/>
        </p:nvSpPr>
        <p:spPr>
          <a:xfrm>
            <a:off x="3632608" y="3511335"/>
            <a:ext cx="61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1.0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DA7796-F84E-4635-941E-C41CCFA5D9D8}"/>
              </a:ext>
            </a:extLst>
          </p:cNvPr>
          <p:cNvSpPr txBox="1"/>
          <p:nvPr/>
        </p:nvSpPr>
        <p:spPr>
          <a:xfrm>
            <a:off x="3632607" y="3830936"/>
            <a:ext cx="71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0.0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6A9914-DEB6-4147-9898-1D1D8C7CBEDB}"/>
              </a:ext>
            </a:extLst>
          </p:cNvPr>
          <p:cNvSpPr txBox="1"/>
          <p:nvPr/>
        </p:nvSpPr>
        <p:spPr>
          <a:xfrm>
            <a:off x="3632606" y="4479495"/>
            <a:ext cx="112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'True'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5BE200-95DA-4D70-BF76-3ABEFE11FEAE}"/>
              </a:ext>
            </a:extLst>
          </p:cNvPr>
          <p:cNvSpPr txBox="1"/>
          <p:nvPr/>
        </p:nvSpPr>
        <p:spPr>
          <a:xfrm>
            <a:off x="3632607" y="4799096"/>
            <a:ext cx="112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'False'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EC821A-103D-4676-98E1-AB4A6C3049BF}"/>
              </a:ext>
            </a:extLst>
          </p:cNvPr>
          <p:cNvSpPr txBox="1"/>
          <p:nvPr/>
        </p:nvSpPr>
        <p:spPr>
          <a:xfrm>
            <a:off x="8966606" y="2543175"/>
            <a:ext cx="86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E9E4DE-667D-428A-86FB-B231F2356222}"/>
              </a:ext>
            </a:extLst>
          </p:cNvPr>
          <p:cNvSpPr txBox="1"/>
          <p:nvPr/>
        </p:nvSpPr>
        <p:spPr>
          <a:xfrm>
            <a:off x="8966607" y="2862776"/>
            <a:ext cx="86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DF7227-93A0-4B5F-9BF6-144274611C4F}"/>
              </a:ext>
            </a:extLst>
          </p:cNvPr>
          <p:cNvSpPr txBox="1"/>
          <p:nvPr/>
        </p:nvSpPr>
        <p:spPr>
          <a:xfrm>
            <a:off x="8966606" y="3764992"/>
            <a:ext cx="86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32D5A5-856E-4E21-AE4E-8CE81AD2B5BF}"/>
              </a:ext>
            </a:extLst>
          </p:cNvPr>
          <p:cNvSpPr txBox="1"/>
          <p:nvPr/>
        </p:nvSpPr>
        <p:spPr>
          <a:xfrm>
            <a:off x="8966607" y="4084593"/>
            <a:ext cx="86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1C90B5-72D0-480E-82C6-1895D0309510}"/>
              </a:ext>
            </a:extLst>
          </p:cNvPr>
          <p:cNvSpPr txBox="1"/>
          <p:nvPr/>
        </p:nvSpPr>
        <p:spPr>
          <a:xfrm>
            <a:off x="8966606" y="4986809"/>
            <a:ext cx="86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F16F84-4960-4F25-849A-D10B136FB293}"/>
              </a:ext>
            </a:extLst>
          </p:cNvPr>
          <p:cNvSpPr txBox="1"/>
          <p:nvPr/>
        </p:nvSpPr>
        <p:spPr>
          <a:xfrm>
            <a:off x="8966607" y="5306410"/>
            <a:ext cx="86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12841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5" grpId="0"/>
      <p:bldP spid="17" grpId="0"/>
      <p:bldP spid="19" grpId="0"/>
      <p:bldP spid="21" grpId="0"/>
      <p:bldP spid="23" grpId="0"/>
      <p:bldP spid="25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BC2D2-CCF7-4C63-8489-B46BF394F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5105707"/>
            <a:ext cx="10515600" cy="670560"/>
          </a:xfrm>
        </p:spPr>
        <p:txBody>
          <a:bodyPr/>
          <a:lstStyle/>
          <a:p>
            <a:r>
              <a:rPr lang="en-US" dirty="0">
                <a:latin typeface="Palatino Linotype" panose="02040502050505030304" pitchFamily="18" charset="0"/>
                <a:cs typeface="Segoe UI" panose="020B0502040204020203" pitchFamily="34" charset="0"/>
              </a:rPr>
              <a:t>Python Conditionals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7FCCB67-39FD-4BE1-9A26-C0B1DF410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1" y="3633112"/>
            <a:ext cx="6154487" cy="126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8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CDB1C1D3-3E62-415F-95CE-D100B9008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12" y="1721858"/>
            <a:ext cx="7256975" cy="3414284"/>
          </a:xfrm>
          <a:prstGeom prst="rect">
            <a:avLst/>
          </a:prstGeom>
          <a:ln w="31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CFFB7A-AF28-4D1D-ACF9-7F3D0A865343}"/>
              </a:ext>
            </a:extLst>
          </p:cNvPr>
          <p:cNvSpPr txBox="1"/>
          <p:nvPr/>
        </p:nvSpPr>
        <p:spPr>
          <a:xfrm>
            <a:off x="0" y="6550223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Verdana" panose="020B0604030504040204" pitchFamily="34" charset="0"/>
              </a:rPr>
              <a:t>Image Credit: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https://www.castmemberchurch.com/post/three-disciples-jesus-turned-away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Verdana" panose="020B0604030504040204" pitchFamily="34" charset="0"/>
              </a:rPr>
              <a:t>/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562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B0A372-7CC3-4FD0-804F-1D6915B8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>
                <a:solidFill>
                  <a:srgbClr val="FF00FF"/>
                </a:solidFill>
              </a:rPr>
              <a:t>if</a:t>
            </a:r>
            <a:r>
              <a:rPr lang="en-US" dirty="0"/>
              <a:t> statement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586DE-03D3-41EB-8D6C-2F2BD9A894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Simplest IF statement syntax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FF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&lt;condition&gt;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         </a:t>
            </a:r>
            <a:r>
              <a:rPr lang="en-US" dirty="0">
                <a:solidFill>
                  <a:srgbClr val="92D050"/>
                </a:solidFill>
              </a:rPr>
              <a:t>&lt;statement&gt;</a:t>
            </a:r>
          </a:p>
          <a:p>
            <a:pPr marL="0" indent="0">
              <a:buNone/>
            </a:pPr>
            <a:r>
              <a:rPr lang="en-US" dirty="0"/>
              <a:t>		         </a:t>
            </a:r>
            <a:r>
              <a:rPr lang="en-US" dirty="0">
                <a:solidFill>
                  <a:srgbClr val="92D050"/>
                </a:solidFill>
              </a:rPr>
              <a:t>&lt;statement&gt;</a:t>
            </a:r>
          </a:p>
          <a:p>
            <a:pPr marL="0" indent="0">
              <a:buNone/>
            </a:pPr>
            <a:r>
              <a:rPr lang="en-US" dirty="0"/>
              <a:t>		         </a:t>
            </a:r>
            <a:r>
              <a:rPr lang="en-US" dirty="0">
                <a:solidFill>
                  <a:srgbClr val="92D050"/>
                </a:solidFill>
              </a:rPr>
              <a:t>&lt; . . . statements&gt;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92D050"/>
                </a:solidFill>
              </a:rPr>
              <a:t>&lt;statement after if&gt;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154AE0A-68C8-4FB9-B928-3E8D9BBE5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20541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&lt;condition&gt; </a:t>
            </a:r>
            <a:r>
              <a:rPr lang="en-US" dirty="0"/>
              <a:t>evaluates to </a:t>
            </a:r>
            <a:r>
              <a:rPr lang="en-US" dirty="0">
                <a:solidFill>
                  <a:srgbClr val="FFC000"/>
                </a:solidFill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rgbClr val="FFC000"/>
                </a:solidFill>
              </a:rPr>
              <a:t>False</a:t>
            </a:r>
          </a:p>
          <a:p>
            <a:pPr lvl="1"/>
            <a:r>
              <a:rPr lang="en-US" dirty="0"/>
              <a:t>i.e. </a:t>
            </a:r>
            <a:r>
              <a:rPr lang="en-US" dirty="0">
                <a:solidFill>
                  <a:srgbClr val="0070C0"/>
                </a:solidFill>
              </a:rPr>
              <a:t>Boolean</a:t>
            </a: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All </a:t>
            </a:r>
            <a:r>
              <a:rPr lang="en-US" dirty="0">
                <a:solidFill>
                  <a:srgbClr val="0070C0"/>
                </a:solidFill>
              </a:rPr>
              <a:t>indented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statements are executed *if* </a:t>
            </a:r>
            <a:r>
              <a:rPr lang="en-US" dirty="0">
                <a:solidFill>
                  <a:srgbClr val="92D050"/>
                </a:solidFill>
              </a:rPr>
              <a:t>&lt;condition&gt;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is </a:t>
            </a:r>
            <a:r>
              <a:rPr lang="en-US" dirty="0">
                <a:solidFill>
                  <a:srgbClr val="FFC000"/>
                </a:solidFill>
              </a:rPr>
              <a:t>True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Otherwise, execution resumes after </a:t>
            </a:r>
            <a:r>
              <a:rPr lang="en-US" dirty="0">
                <a:solidFill>
                  <a:srgbClr val="FFFF00"/>
                </a:solidFill>
              </a:rPr>
              <a:t>indention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ends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F19AD-058F-4C7D-9ED6-558795B77763}"/>
              </a:ext>
            </a:extLst>
          </p:cNvPr>
          <p:cNvSpPr txBox="1"/>
          <p:nvPr/>
        </p:nvSpPr>
        <p:spPr>
          <a:xfrm>
            <a:off x="1710550" y="3049585"/>
            <a:ext cx="1889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&lt;indent&gt;</a:t>
            </a:r>
          </a:p>
          <a:p>
            <a:r>
              <a:rPr lang="en-US" sz="2800" dirty="0">
                <a:solidFill>
                  <a:srgbClr val="0070C0"/>
                </a:solidFill>
              </a:rPr>
              <a:t>&lt;indent&gt;</a:t>
            </a:r>
          </a:p>
          <a:p>
            <a:r>
              <a:rPr lang="en-US" sz="2800" dirty="0">
                <a:solidFill>
                  <a:srgbClr val="0070C0"/>
                </a:solidFill>
              </a:rPr>
              <a:t>&lt;indent&gt;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487687-5DF8-42C2-B53E-94365FCC9075}"/>
              </a:ext>
            </a:extLst>
          </p:cNvPr>
          <p:cNvSpPr txBox="1"/>
          <p:nvPr/>
        </p:nvSpPr>
        <p:spPr>
          <a:xfrm>
            <a:off x="3376612" y="5015545"/>
            <a:ext cx="5438775" cy="1477328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 =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'Enter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a number: 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(n) 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'Wow, {} is 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large!'</a:t>
            </a:r>
            <a:r>
              <a:rPr lang="en-US" dirty="0" err="1">
                <a:latin typeface="Consolas" panose="020B0609020204030204" pitchFamily="49" charset="0"/>
              </a:rPr>
              <a:t>.format</a:t>
            </a:r>
            <a:r>
              <a:rPr lang="en-US" dirty="0">
                <a:latin typeface="Consolas" panose="020B0609020204030204" pitchFamily="49" charset="0"/>
              </a:rPr>
              <a:t>(n))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'Done!'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96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B0A372-7CC3-4FD0-804F-1D6915B8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>
                <a:solidFill>
                  <a:srgbClr val="FF00FF"/>
                </a:solidFill>
              </a:rPr>
              <a:t>if else </a:t>
            </a:r>
            <a:r>
              <a:rPr lang="en-US" dirty="0"/>
              <a:t>statement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586DE-03D3-41EB-8D6C-2F2BD9A894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FF"/>
                </a:solidFill>
              </a:rPr>
              <a:t>If else </a:t>
            </a:r>
            <a:r>
              <a:rPr lang="en-US" dirty="0"/>
              <a:t>statement syntax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FF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&lt;condition&gt;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92D050"/>
                </a:solidFill>
              </a:rPr>
              <a:t>&lt; statements&gt;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	</a:t>
            </a:r>
            <a:r>
              <a:rPr lang="en-US" dirty="0">
                <a:solidFill>
                  <a:srgbClr val="FF00FF"/>
                </a:solidFill>
              </a:rPr>
              <a:t>else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92D050"/>
                </a:solidFill>
              </a:rPr>
              <a:t>&lt;statements&gt;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	&lt;statements after if&gt;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025E08-5E8A-401F-8FB6-B875DD52A2D9}"/>
              </a:ext>
            </a:extLst>
          </p:cNvPr>
          <p:cNvSpPr txBox="1"/>
          <p:nvPr/>
        </p:nvSpPr>
        <p:spPr>
          <a:xfrm>
            <a:off x="5795965" y="1690690"/>
            <a:ext cx="47101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Indented </a:t>
            </a:r>
            <a:r>
              <a:rPr lang="en-US" sz="2400" dirty="0">
                <a:solidFill>
                  <a:srgbClr val="92D050"/>
                </a:solidFill>
              </a:rPr>
              <a:t>&lt;statements&gt;</a:t>
            </a:r>
            <a:r>
              <a:rPr lang="en-US" sz="2400" dirty="0"/>
              <a:t> after the </a:t>
            </a:r>
            <a:r>
              <a:rPr lang="en-US" sz="2400" dirty="0">
                <a:solidFill>
                  <a:srgbClr val="FF00FF"/>
                </a:solidFill>
              </a:rPr>
              <a:t>else:</a:t>
            </a:r>
            <a:r>
              <a:rPr lang="en-US" sz="2400" dirty="0"/>
              <a:t> are executed if </a:t>
            </a:r>
            <a:r>
              <a:rPr lang="en-US" sz="2400" dirty="0">
                <a:solidFill>
                  <a:srgbClr val="92D050"/>
                </a:solidFill>
              </a:rPr>
              <a:t>&lt;condition&gt;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FFC000"/>
                </a:solidFill>
              </a:rPr>
              <a:t>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FF"/>
                </a:solidFill>
              </a:rPr>
              <a:t>else</a:t>
            </a:r>
            <a:r>
              <a:rPr lang="en-US" sz="2400" dirty="0"/>
              <a:t> has </a:t>
            </a:r>
            <a:r>
              <a:rPr lang="en-US" sz="2400" b="1" dirty="0">
                <a:solidFill>
                  <a:srgbClr val="0070C0"/>
                </a:solidFill>
              </a:rPr>
              <a:t>no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92D050"/>
                </a:solidFill>
              </a:rPr>
              <a:t>&lt;condition&gt;</a:t>
            </a:r>
            <a:r>
              <a:rPr lang="en-US" sz="2400" dirty="0"/>
              <a:t>!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E33DFA88-EFB4-431A-BBBF-F7D1E799E3C6}"/>
              </a:ext>
            </a:extLst>
          </p:cNvPr>
          <p:cNvSpPr txBox="1">
            <a:spLocks/>
          </p:cNvSpPr>
          <p:nvPr/>
        </p:nvSpPr>
        <p:spPr>
          <a:xfrm>
            <a:off x="5580840" y="4298948"/>
            <a:ext cx="5491160" cy="21939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n = 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'Enter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a number: '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(n) &gt;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1000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'Wow, {} is </a:t>
            </a:r>
            <a:r>
              <a:rPr lang="en-US" sz="1600" dirty="0" err="1">
                <a:solidFill>
                  <a:srgbClr val="92D050"/>
                </a:solidFill>
                <a:latin typeface="Consolas" panose="020B0609020204030204" pitchFamily="49" charset="0"/>
              </a:rPr>
              <a:t>large!'</a:t>
            </a:r>
            <a:r>
              <a:rPr lang="en-US" sz="1600" dirty="0" err="1">
                <a:latin typeface="Consolas" panose="020B0609020204030204" pitchFamily="49" charset="0"/>
              </a:rPr>
              <a:t>.format</a:t>
            </a:r>
            <a:r>
              <a:rPr lang="en-US" sz="1600" dirty="0">
                <a:latin typeface="Consolas" panose="020B0609020204030204" pitchFamily="49" charset="0"/>
              </a:rPr>
              <a:t>(n))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else: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'{} is all you\'ve </a:t>
            </a:r>
            <a:r>
              <a:rPr lang="en-US" sz="1600" dirty="0" err="1">
                <a:solidFill>
                  <a:srgbClr val="92D050"/>
                </a:solidFill>
                <a:latin typeface="Consolas" panose="020B0609020204030204" pitchFamily="49" charset="0"/>
              </a:rPr>
              <a:t>got?'</a:t>
            </a:r>
            <a:r>
              <a:rPr lang="en-US" sz="1600" dirty="0" err="1">
                <a:latin typeface="Consolas" panose="020B0609020204030204" pitchFamily="49" charset="0"/>
              </a:rPr>
              <a:t>.format</a:t>
            </a:r>
            <a:r>
              <a:rPr lang="en-US" sz="1600" dirty="0">
                <a:latin typeface="Consolas" panose="020B0609020204030204" pitchFamily="49" charset="0"/>
              </a:rPr>
              <a:t>(n))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'Done!'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502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2553</TotalTime>
  <Words>614</Words>
  <Application>Microsoft Office PowerPoint</Application>
  <PresentationFormat>Widescreen</PresentationFormat>
  <Paragraphs>133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Palatino Linotype</vt:lpstr>
      <vt:lpstr>Wingdings</vt:lpstr>
      <vt:lpstr>Office Theme</vt:lpstr>
      <vt:lpstr>PowerPoint Presentation</vt:lpstr>
      <vt:lpstr>Agenda</vt:lpstr>
      <vt:lpstr>PowerPoint Presentation</vt:lpstr>
      <vt:lpstr>PowerPoint Presentation</vt:lpstr>
      <vt:lpstr>Boolean Values – When is something true?</vt:lpstr>
      <vt:lpstr>PowerPoint Presentation</vt:lpstr>
      <vt:lpstr>PowerPoint Presentation</vt:lpstr>
      <vt:lpstr>Python if statement</vt:lpstr>
      <vt:lpstr>Python if else statement</vt:lpstr>
      <vt:lpstr>Python if elif (else if) statement</vt:lpstr>
      <vt:lpstr>Shorthand If statements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danielmaxwell</dc:creator>
  <cp:lastModifiedBy>Maxwell,Daniel</cp:lastModifiedBy>
  <cp:revision>302</cp:revision>
  <dcterms:created xsi:type="dcterms:W3CDTF">2020-06-14T19:48:25Z</dcterms:created>
  <dcterms:modified xsi:type="dcterms:W3CDTF">2022-11-18T15:28:33Z</dcterms:modified>
</cp:coreProperties>
</file>