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25" r:id="rId2"/>
    <p:sldId id="289" r:id="rId3"/>
    <p:sldId id="291" r:id="rId4"/>
    <p:sldId id="294" r:id="rId5"/>
    <p:sldId id="295" r:id="rId6"/>
    <p:sldId id="296" r:id="rId7"/>
    <p:sldId id="327" r:id="rId8"/>
    <p:sldId id="265" r:id="rId9"/>
    <p:sldId id="297" r:id="rId10"/>
    <p:sldId id="29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3366FF"/>
    <a:srgbClr val="0066FF"/>
    <a:srgbClr val="759FCC"/>
    <a:srgbClr val="6699FF"/>
    <a:srgbClr val="0099FF"/>
    <a:srgbClr val="CC3300"/>
    <a:srgbClr val="DE3500"/>
    <a:srgbClr val="0033CC"/>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490" autoAdjust="0"/>
    <p:restoredTop sz="74484" autoAdjust="0"/>
  </p:normalViewPr>
  <p:slideViewPr>
    <p:cSldViewPr snapToGrid="0" showGuides="1">
      <p:cViewPr varScale="1">
        <p:scale>
          <a:sx n="55" d="100"/>
          <a:sy n="55" d="100"/>
        </p:scale>
        <p:origin x="328" y="40"/>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1966922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In the comedy </a:t>
            </a:r>
            <a:r>
              <a:rPr lang="en-US" b="0" i="1" dirty="0">
                <a:solidFill>
                  <a:srgbClr val="333333"/>
                </a:solidFill>
                <a:effectLst/>
                <a:latin typeface="Helvetica Neue"/>
              </a:rPr>
              <a:t>Groundhog Day</a:t>
            </a:r>
            <a:r>
              <a:rPr lang="en-US" b="0" i="0" dirty="0">
                <a:solidFill>
                  <a:srgbClr val="333333"/>
                </a:solidFill>
                <a:effectLst/>
                <a:latin typeface="Helvetica Neue"/>
              </a:rPr>
              <a:t>, Bill Murray plays Phil Connors, a disgruntled TV weatherman who’s sent to Punxsutawney, PA to cover the story of Punxsutawney Phil, the town’s famous groundhog who can predict either an early spring or extended winter depending on whether he sees his shadow or not. While there, Phil Connors gets caught in a time warp, reliving the same day over and over again until he learns to value each moment and the people he works with. See the </a:t>
            </a:r>
            <a:r>
              <a:rPr lang="en-US" b="1" i="0" dirty="0">
                <a:solidFill>
                  <a:srgbClr val="333333"/>
                </a:solidFill>
                <a:effectLst/>
                <a:latin typeface="Helvetica Neue"/>
              </a:rPr>
              <a:t>Reference</a:t>
            </a:r>
            <a:r>
              <a:rPr lang="en-US" b="0" i="0" dirty="0">
                <a:solidFill>
                  <a:srgbClr val="333333"/>
                </a:solidFill>
                <a:effectLst/>
                <a:latin typeface="Helvetica Neue"/>
              </a:rPr>
              <a:t> section for links to the movie trailer as well as the film’s Wikipedia entry.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In a programming language, loops allow you to repeat a specific action over and over again. This grants you special powers as a programmer. For example, you could define a groundhog loop that repeats a specified number of times, forcing Phil Connors to relive the same day until the loop reaches a defined limit.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765025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313673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532560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77511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104583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600" dirty="0">
                <a:solidFill>
                  <a:srgbClr val="92D050"/>
                </a:solidFill>
              </a:rPr>
              <a:t>&lt;condition&gt; </a:t>
            </a:r>
            <a:r>
              <a:rPr lang="en-US" sz="1600" dirty="0"/>
              <a:t>evaluates to </a:t>
            </a:r>
            <a:r>
              <a:rPr lang="en-US" sz="1600" dirty="0">
                <a:solidFill>
                  <a:srgbClr val="FFC000"/>
                </a:solidFill>
              </a:rPr>
              <a:t>True</a:t>
            </a:r>
            <a:r>
              <a:rPr lang="en-US" sz="1600" dirty="0"/>
              <a:t> or </a:t>
            </a:r>
            <a:r>
              <a:rPr lang="en-US" sz="1600" dirty="0">
                <a:solidFill>
                  <a:srgbClr val="FFC000"/>
                </a:solidFill>
              </a:rPr>
              <a:t>False</a:t>
            </a:r>
          </a:p>
          <a:p>
            <a:pPr marL="285750" indent="-285750">
              <a:buFont typeface="Arial" panose="020B0604020202020204" pitchFamily="34" charset="0"/>
              <a:buChar char="•"/>
            </a:pPr>
            <a:r>
              <a:rPr lang="en-US" sz="1600" dirty="0">
                <a:solidFill>
                  <a:schemeClr val="tx1">
                    <a:lumMod val="95000"/>
                  </a:schemeClr>
                </a:solidFill>
              </a:rPr>
              <a:t>All </a:t>
            </a:r>
            <a:r>
              <a:rPr lang="en-US" sz="1600" dirty="0">
                <a:solidFill>
                  <a:schemeClr val="accent5">
                    <a:lumMod val="75000"/>
                  </a:schemeClr>
                </a:solidFill>
              </a:rPr>
              <a:t>indented</a:t>
            </a:r>
            <a:r>
              <a:rPr lang="en-US" sz="1600" dirty="0">
                <a:solidFill>
                  <a:schemeClr val="tx1">
                    <a:lumMod val="95000"/>
                  </a:schemeClr>
                </a:solidFill>
              </a:rPr>
              <a:t> statements are executed *if* </a:t>
            </a:r>
            <a:r>
              <a:rPr lang="en-US" sz="1600" dirty="0">
                <a:solidFill>
                  <a:srgbClr val="92D050"/>
                </a:solidFill>
              </a:rPr>
              <a:t>&lt;condition&gt;</a:t>
            </a:r>
            <a:r>
              <a:rPr lang="en-US" sz="1600" dirty="0">
                <a:solidFill>
                  <a:schemeClr val="tx1">
                    <a:lumMod val="95000"/>
                  </a:schemeClr>
                </a:solidFill>
              </a:rPr>
              <a:t> is </a:t>
            </a:r>
            <a:r>
              <a:rPr lang="en-US" sz="1600" dirty="0">
                <a:solidFill>
                  <a:srgbClr val="FFC000"/>
                </a:solidFill>
              </a:rPr>
              <a:t>True</a:t>
            </a:r>
          </a:p>
          <a:p>
            <a:pPr marL="285750" indent="-285750">
              <a:buFont typeface="Arial" panose="020B0604020202020204" pitchFamily="34" charset="0"/>
              <a:buChar char="•"/>
            </a:pPr>
            <a:r>
              <a:rPr lang="en-US" sz="1600" dirty="0">
                <a:solidFill>
                  <a:schemeClr val="tx1">
                    <a:lumMod val="95000"/>
                  </a:schemeClr>
                </a:solidFill>
              </a:rPr>
              <a:t>Execution returns to the top of the loop, and the </a:t>
            </a:r>
            <a:r>
              <a:rPr lang="en-US" sz="1600" dirty="0">
                <a:solidFill>
                  <a:srgbClr val="92D050"/>
                </a:solidFill>
              </a:rPr>
              <a:t>&lt;condition&gt; </a:t>
            </a:r>
            <a:r>
              <a:rPr lang="en-US" sz="1600" dirty="0">
                <a:solidFill>
                  <a:schemeClr val="tx1">
                    <a:lumMod val="95000"/>
                  </a:schemeClr>
                </a:solidFill>
              </a:rPr>
              <a:t>is re-evaluated</a:t>
            </a:r>
          </a:p>
          <a:p>
            <a:pPr marL="285750" indent="-285750">
              <a:buFont typeface="Arial" panose="020B0604020202020204" pitchFamily="34" charset="0"/>
              <a:buChar char="•"/>
            </a:pPr>
            <a:r>
              <a:rPr lang="en-US" sz="1600" dirty="0">
                <a:solidFill>
                  <a:schemeClr val="tx1">
                    <a:lumMod val="95000"/>
                  </a:schemeClr>
                </a:solidFill>
              </a:rPr>
              <a:t>If </a:t>
            </a:r>
            <a:r>
              <a:rPr lang="en-US" sz="1600" dirty="0">
                <a:solidFill>
                  <a:srgbClr val="92D050"/>
                </a:solidFill>
              </a:rPr>
              <a:t>&lt;condition&gt; </a:t>
            </a:r>
            <a:r>
              <a:rPr lang="en-US" sz="1600" dirty="0">
                <a:solidFill>
                  <a:schemeClr val="tx1">
                    <a:lumMod val="95000"/>
                  </a:schemeClr>
                </a:solidFill>
              </a:rPr>
              <a:t>is </a:t>
            </a:r>
            <a:r>
              <a:rPr lang="en-US" sz="1600" dirty="0">
                <a:solidFill>
                  <a:srgbClr val="FFC000"/>
                </a:solidFill>
              </a:rPr>
              <a:t>False</a:t>
            </a:r>
            <a:r>
              <a:rPr lang="en-US" sz="1600" dirty="0">
                <a:solidFill>
                  <a:schemeClr val="tx1">
                    <a:lumMod val="95000"/>
                  </a:schemeClr>
                </a:solidFill>
              </a:rPr>
              <a:t>, execution resumes after </a:t>
            </a:r>
            <a:r>
              <a:rPr lang="en-US" sz="1600" dirty="0">
                <a:solidFill>
                  <a:schemeClr val="accent5">
                    <a:lumMod val="75000"/>
                  </a:schemeClr>
                </a:solidFill>
              </a:rPr>
              <a:t>indention</a:t>
            </a:r>
            <a:r>
              <a:rPr lang="en-US" sz="1600" dirty="0">
                <a:solidFill>
                  <a:schemeClr val="tx1">
                    <a:lumMod val="95000"/>
                  </a:schemeClr>
                </a:solidFill>
              </a:rPr>
              <a:t> ends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5">
                    <a:lumMod val="75000"/>
                  </a:schemeClr>
                </a:solidFill>
              </a:rPr>
              <a:t>Note</a:t>
            </a:r>
            <a:r>
              <a:rPr lang="en-US" dirty="0"/>
              <a:t>: this means that the statements in the while loop may </a:t>
            </a:r>
            <a:r>
              <a:rPr lang="en-US" dirty="0">
                <a:solidFill>
                  <a:srgbClr val="FF0000"/>
                </a:solidFill>
              </a:rPr>
              <a:t>never</a:t>
            </a:r>
            <a:r>
              <a:rPr lang="en-US" dirty="0"/>
              <a:t> execute!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4065122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11/18/2022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Python Loops</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536431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C1A4A-D1A2-4EAD-AFA2-2268202F2FFD}"/>
              </a:ext>
            </a:extLst>
          </p:cNvPr>
          <p:cNvSpPr>
            <a:spLocks noGrp="1"/>
          </p:cNvSpPr>
          <p:nvPr>
            <p:ph type="title"/>
          </p:nvPr>
        </p:nvSpPr>
        <p:spPr>
          <a:xfrm>
            <a:off x="862756" y="91003"/>
            <a:ext cx="10515600" cy="1325563"/>
          </a:xfrm>
        </p:spPr>
        <p:txBody>
          <a:bodyPr/>
          <a:lstStyle/>
          <a:p>
            <a:r>
              <a:rPr lang="en-US" dirty="0"/>
              <a:t>Pre-Test vs. Mid-Test vs. Post-Test Loop</a:t>
            </a:r>
          </a:p>
        </p:txBody>
      </p:sp>
      <p:sp>
        <p:nvSpPr>
          <p:cNvPr id="6" name="Content Placeholder 5">
            <a:extLst>
              <a:ext uri="{FF2B5EF4-FFF2-40B4-BE49-F238E27FC236}">
                <a16:creationId xmlns:a16="http://schemas.microsoft.com/office/drawing/2014/main" id="{8299DA99-770D-4E49-A7F1-1E47013CC3A7}"/>
              </a:ext>
            </a:extLst>
          </p:cNvPr>
          <p:cNvSpPr>
            <a:spLocks noGrp="1"/>
          </p:cNvSpPr>
          <p:nvPr>
            <p:ph sz="half" idx="2"/>
          </p:nvPr>
        </p:nvSpPr>
        <p:spPr>
          <a:xfrm>
            <a:off x="1120000" y="1690690"/>
            <a:ext cx="2500278" cy="4498973"/>
          </a:xfrm>
        </p:spPr>
        <p:txBody>
          <a:bodyPr>
            <a:normAutofit fontScale="92500" lnSpcReduction="10000"/>
          </a:bodyPr>
          <a:lstStyle/>
          <a:p>
            <a:r>
              <a:rPr lang="en-US" dirty="0">
                <a:solidFill>
                  <a:srgbClr val="FF00FF"/>
                </a:solidFill>
              </a:rPr>
              <a:t>break</a:t>
            </a:r>
            <a:r>
              <a:rPr lang="en-US" dirty="0"/>
              <a:t> , </a:t>
            </a:r>
            <a:r>
              <a:rPr lang="en-US" dirty="0">
                <a:solidFill>
                  <a:srgbClr val="FF00FF"/>
                </a:solidFill>
              </a:rPr>
              <a:t>continue</a:t>
            </a:r>
            <a:r>
              <a:rPr lang="en-US" dirty="0"/>
              <a:t> and </a:t>
            </a:r>
            <a:r>
              <a:rPr lang="en-US" dirty="0">
                <a:solidFill>
                  <a:srgbClr val="FF00FF"/>
                </a:solidFill>
              </a:rPr>
              <a:t>else</a:t>
            </a:r>
            <a:r>
              <a:rPr lang="en-US" dirty="0"/>
              <a:t> can also be used with </a:t>
            </a:r>
            <a:r>
              <a:rPr lang="en-US" dirty="0">
                <a:solidFill>
                  <a:srgbClr val="FF00FF"/>
                </a:solidFill>
              </a:rPr>
              <a:t>while</a:t>
            </a:r>
            <a:r>
              <a:rPr lang="en-US" dirty="0"/>
              <a:t> loops</a:t>
            </a:r>
          </a:p>
          <a:p>
            <a:endParaRPr lang="en-US" dirty="0"/>
          </a:p>
          <a:p>
            <a:r>
              <a:rPr lang="en-US" dirty="0">
                <a:solidFill>
                  <a:srgbClr val="FF00FF"/>
                </a:solidFill>
              </a:rPr>
              <a:t>break</a:t>
            </a:r>
            <a:r>
              <a:rPr lang="en-US" dirty="0"/>
              <a:t> can be used to create mid and post-test loops</a:t>
            </a:r>
          </a:p>
        </p:txBody>
      </p:sp>
      <p:sp>
        <p:nvSpPr>
          <p:cNvPr id="8" name="Content Placeholder 7">
            <a:extLst>
              <a:ext uri="{FF2B5EF4-FFF2-40B4-BE49-F238E27FC236}">
                <a16:creationId xmlns:a16="http://schemas.microsoft.com/office/drawing/2014/main" id="{6C0248E2-F180-48A4-A6A7-4FE7FEC2CB45}"/>
              </a:ext>
            </a:extLst>
          </p:cNvPr>
          <p:cNvSpPr>
            <a:spLocks noGrp="1"/>
          </p:cNvSpPr>
          <p:nvPr>
            <p:ph sz="quarter" idx="4"/>
          </p:nvPr>
        </p:nvSpPr>
        <p:spPr>
          <a:xfrm>
            <a:off x="3620278" y="3524237"/>
            <a:ext cx="2500278" cy="433434"/>
          </a:xfrm>
        </p:spPr>
        <p:txBody>
          <a:bodyPr>
            <a:normAutofit fontScale="92500" lnSpcReduction="10000"/>
          </a:bodyPr>
          <a:lstStyle/>
          <a:p>
            <a:pPr marL="0" indent="0">
              <a:buNone/>
            </a:pPr>
            <a:r>
              <a:rPr lang="en-US" dirty="0"/>
              <a:t>Mid-Test Loop</a:t>
            </a:r>
          </a:p>
        </p:txBody>
      </p:sp>
      <p:sp>
        <p:nvSpPr>
          <p:cNvPr id="13" name="Content Placeholder 7">
            <a:extLst>
              <a:ext uri="{FF2B5EF4-FFF2-40B4-BE49-F238E27FC236}">
                <a16:creationId xmlns:a16="http://schemas.microsoft.com/office/drawing/2014/main" id="{7FD4A05A-A0B6-4275-9C4F-1B9B44CDD4DF}"/>
              </a:ext>
            </a:extLst>
          </p:cNvPr>
          <p:cNvSpPr txBox="1">
            <a:spLocks/>
          </p:cNvSpPr>
          <p:nvPr/>
        </p:nvSpPr>
        <p:spPr>
          <a:xfrm>
            <a:off x="3775095" y="1499326"/>
            <a:ext cx="2500278" cy="43343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Pre-Test Loop</a:t>
            </a:r>
          </a:p>
        </p:txBody>
      </p:sp>
      <p:sp>
        <p:nvSpPr>
          <p:cNvPr id="14" name="Content Placeholder 7">
            <a:extLst>
              <a:ext uri="{FF2B5EF4-FFF2-40B4-BE49-F238E27FC236}">
                <a16:creationId xmlns:a16="http://schemas.microsoft.com/office/drawing/2014/main" id="{1DC4311F-AB20-4224-9292-17B6CBAF3F4F}"/>
              </a:ext>
            </a:extLst>
          </p:cNvPr>
          <p:cNvSpPr txBox="1">
            <a:spLocks/>
          </p:cNvSpPr>
          <p:nvPr/>
        </p:nvSpPr>
        <p:spPr>
          <a:xfrm>
            <a:off x="3620278" y="5332645"/>
            <a:ext cx="2500278" cy="43343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Post-Test Loop</a:t>
            </a:r>
          </a:p>
        </p:txBody>
      </p:sp>
      <p:sp>
        <p:nvSpPr>
          <p:cNvPr id="15" name="TextBox 14">
            <a:extLst>
              <a:ext uri="{FF2B5EF4-FFF2-40B4-BE49-F238E27FC236}">
                <a16:creationId xmlns:a16="http://schemas.microsoft.com/office/drawing/2014/main" id="{03133DDA-063C-4DFA-BCA9-BE9C0BFADCBC}"/>
              </a:ext>
            </a:extLst>
          </p:cNvPr>
          <p:cNvSpPr txBox="1"/>
          <p:nvPr/>
        </p:nvSpPr>
        <p:spPr>
          <a:xfrm>
            <a:off x="6275373" y="1026099"/>
            <a:ext cx="5205410" cy="1785104"/>
          </a:xfrm>
          <a:prstGeom prst="rect">
            <a:avLst/>
          </a:prstGeom>
          <a:solidFill>
            <a:schemeClr val="bg1">
              <a:lumMod val="95000"/>
              <a:lumOff val="5000"/>
            </a:schemeClr>
          </a:solidFill>
          <a:ln>
            <a:solidFill>
              <a:srgbClr val="FF0000"/>
            </a:solidFill>
          </a:ln>
        </p:spPr>
        <p:txBody>
          <a:bodyPr wrap="square" rtlCol="0">
            <a:spAutoFit/>
          </a:bodyPr>
          <a:lstStyle/>
          <a:p>
            <a:r>
              <a:rPr lang="en-US" sz="1100" dirty="0">
                <a:solidFill>
                  <a:srgbClr val="FF00FF"/>
                </a:solidFill>
                <a:latin typeface="Consolas" panose="020B0609020204030204" pitchFamily="49" charset="0"/>
              </a:rPr>
              <a:t>import</a:t>
            </a:r>
            <a:r>
              <a:rPr lang="en-US" sz="1100" dirty="0">
                <a:latin typeface="Consolas" panose="020B0609020204030204" pitchFamily="49" charset="0"/>
              </a:rPr>
              <a:t> random </a:t>
            </a:r>
            <a:r>
              <a:rPr lang="en-US" sz="1100" dirty="0">
                <a:solidFill>
                  <a:srgbClr val="FF00FF"/>
                </a:solidFill>
                <a:latin typeface="Consolas" panose="020B0609020204030204" pitchFamily="49" charset="0"/>
              </a:rPr>
              <a:t>as</a:t>
            </a:r>
            <a:r>
              <a:rPr lang="en-US" sz="1100" dirty="0">
                <a:latin typeface="Consolas" panose="020B0609020204030204" pitchFamily="49" charset="0"/>
              </a:rPr>
              <a:t> r</a:t>
            </a:r>
          </a:p>
          <a:p>
            <a:r>
              <a:rPr lang="en-US" sz="1100" dirty="0">
                <a:latin typeface="Consolas" panose="020B0609020204030204" pitchFamily="49" charset="0"/>
              </a:rPr>
              <a:t>n = </a:t>
            </a:r>
            <a:r>
              <a:rPr lang="en-US" sz="1100" dirty="0" err="1">
                <a:latin typeface="Consolas" panose="020B0609020204030204" pitchFamily="49" charset="0"/>
              </a:rPr>
              <a:t>r.randint</a:t>
            </a:r>
            <a:r>
              <a:rPr lang="en-US" sz="1100" dirty="0">
                <a:latin typeface="Consolas" panose="020B0609020204030204" pitchFamily="49" charset="0"/>
              </a:rPr>
              <a:t>(</a:t>
            </a:r>
            <a:r>
              <a:rPr lang="en-US" sz="1100" dirty="0">
                <a:solidFill>
                  <a:srgbClr val="0070C0"/>
                </a:solidFill>
                <a:latin typeface="Consolas" panose="020B0609020204030204" pitchFamily="49" charset="0"/>
              </a:rPr>
              <a:t>1,10</a:t>
            </a:r>
            <a:r>
              <a:rPr lang="en-US" sz="1100" dirty="0">
                <a:latin typeface="Consolas" panose="020B0609020204030204" pitchFamily="49" charset="0"/>
              </a:rPr>
              <a:t>)</a:t>
            </a:r>
          </a:p>
          <a:p>
            <a:r>
              <a:rPr lang="en-US" sz="1100" dirty="0">
                <a:latin typeface="Consolas" panose="020B0609020204030204" pitchFamily="49" charset="0"/>
              </a:rPr>
              <a:t>guess = </a:t>
            </a:r>
            <a:r>
              <a:rPr lang="en-US" sz="1100" dirty="0">
                <a:solidFill>
                  <a:srgbClr val="0070C0"/>
                </a:solidFill>
                <a:latin typeface="Consolas" panose="020B0609020204030204" pitchFamily="49" charset="0"/>
              </a:rPr>
              <a:t>0</a:t>
            </a:r>
          </a:p>
          <a:p>
            <a:r>
              <a:rPr lang="en-US" sz="1100" dirty="0">
                <a:solidFill>
                  <a:srgbClr val="FF00FF"/>
                </a:solidFill>
                <a:latin typeface="Consolas" panose="020B0609020204030204" pitchFamily="49" charset="0"/>
              </a:rPr>
              <a:t>while</a:t>
            </a:r>
            <a:r>
              <a:rPr lang="en-US" sz="1100" dirty="0">
                <a:latin typeface="Consolas" panose="020B0609020204030204" pitchFamily="49" charset="0"/>
              </a:rPr>
              <a:t> n != guess:</a:t>
            </a:r>
          </a:p>
          <a:p>
            <a:r>
              <a:rPr lang="en-US" sz="1100" dirty="0">
                <a:latin typeface="Consolas" panose="020B0609020204030204" pitchFamily="49" charset="0"/>
              </a:rPr>
              <a:t>    guess = </a:t>
            </a:r>
            <a:r>
              <a:rPr lang="en-US" sz="1100" dirty="0">
                <a:solidFill>
                  <a:srgbClr val="FFC000"/>
                </a:solidFill>
                <a:latin typeface="Consolas" panose="020B0609020204030204" pitchFamily="49" charset="0"/>
              </a:rPr>
              <a:t>int</a:t>
            </a:r>
            <a:r>
              <a:rPr lang="en-US" sz="1100" dirty="0">
                <a:latin typeface="Consolas" panose="020B0609020204030204" pitchFamily="49" charset="0"/>
              </a:rPr>
              <a:t>(</a:t>
            </a:r>
            <a:r>
              <a:rPr lang="en-US" sz="1100" dirty="0">
                <a:solidFill>
                  <a:srgbClr val="FFC000"/>
                </a:solidFill>
                <a:latin typeface="Consolas" panose="020B0609020204030204" pitchFamily="49" charset="0"/>
              </a:rPr>
              <a:t>input</a:t>
            </a:r>
            <a:r>
              <a:rPr lang="en-US" sz="1100" dirty="0">
                <a:latin typeface="Consolas" panose="020B0609020204030204" pitchFamily="49" charset="0"/>
              </a:rPr>
              <a:t>(</a:t>
            </a:r>
            <a:r>
              <a:rPr lang="en-US" sz="1100" dirty="0">
                <a:solidFill>
                  <a:srgbClr val="92D050"/>
                </a:solidFill>
                <a:latin typeface="Consolas" panose="020B0609020204030204" pitchFamily="49" charset="0"/>
              </a:rPr>
              <a:t>'Guess a number between 1 and 10: '</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a:solidFill>
                  <a:srgbClr val="FF00FF"/>
                </a:solidFill>
                <a:latin typeface="Consolas" panose="020B0609020204030204" pitchFamily="49" charset="0"/>
              </a:rPr>
              <a:t>if</a:t>
            </a:r>
            <a:r>
              <a:rPr lang="en-US" sz="1100" dirty="0">
                <a:latin typeface="Consolas" panose="020B0609020204030204" pitchFamily="49" charset="0"/>
              </a:rPr>
              <a:t> guess &gt; n:</a:t>
            </a:r>
          </a:p>
          <a:p>
            <a:r>
              <a:rPr lang="en-US" sz="1100" dirty="0">
                <a:latin typeface="Consolas" panose="020B0609020204030204" pitchFamily="49" charset="0"/>
              </a:rPr>
              <a:t>        </a:t>
            </a:r>
            <a:r>
              <a:rPr lang="en-US" sz="1100" dirty="0">
                <a:solidFill>
                  <a:srgbClr val="FFC000"/>
                </a:solidFill>
                <a:latin typeface="Consolas" panose="020B0609020204030204" pitchFamily="49" charset="0"/>
              </a:rPr>
              <a:t>print</a:t>
            </a:r>
            <a:r>
              <a:rPr lang="en-US" sz="1100" dirty="0">
                <a:latin typeface="Consolas" panose="020B0609020204030204" pitchFamily="49" charset="0"/>
              </a:rPr>
              <a:t>(</a:t>
            </a:r>
            <a:r>
              <a:rPr lang="en-US" sz="1100" dirty="0">
                <a:solidFill>
                  <a:srgbClr val="92D050"/>
                </a:solidFill>
                <a:latin typeface="Consolas" panose="020B0609020204030204" pitchFamily="49" charset="0"/>
              </a:rPr>
              <a:t>'{} is too </a:t>
            </a:r>
            <a:r>
              <a:rPr lang="en-US" sz="1100" dirty="0" err="1">
                <a:solidFill>
                  <a:srgbClr val="92D050"/>
                </a:solidFill>
                <a:latin typeface="Consolas" panose="020B0609020204030204" pitchFamily="49" charset="0"/>
              </a:rPr>
              <a:t>high!'</a:t>
            </a:r>
            <a:r>
              <a:rPr lang="en-US" sz="1100" dirty="0" err="1">
                <a:latin typeface="Consolas" panose="020B0609020204030204" pitchFamily="49" charset="0"/>
              </a:rPr>
              <a:t>.format</a:t>
            </a:r>
            <a:r>
              <a:rPr lang="en-US" sz="1100" dirty="0">
                <a:latin typeface="Consolas" panose="020B0609020204030204" pitchFamily="49" charset="0"/>
              </a:rPr>
              <a:t>(guess))</a:t>
            </a:r>
          </a:p>
          <a:p>
            <a:r>
              <a:rPr lang="en-US" sz="1100" dirty="0">
                <a:latin typeface="Consolas" panose="020B0609020204030204" pitchFamily="49" charset="0"/>
              </a:rPr>
              <a:t>    </a:t>
            </a:r>
            <a:r>
              <a:rPr lang="en-US" sz="1100" dirty="0" err="1">
                <a:solidFill>
                  <a:srgbClr val="FF00FF"/>
                </a:solidFill>
                <a:latin typeface="Consolas" panose="020B0609020204030204" pitchFamily="49" charset="0"/>
              </a:rPr>
              <a:t>elif</a:t>
            </a:r>
            <a:r>
              <a:rPr lang="en-US" sz="1100" dirty="0">
                <a:latin typeface="Consolas" panose="020B0609020204030204" pitchFamily="49" charset="0"/>
              </a:rPr>
              <a:t> guess &lt; n:</a:t>
            </a:r>
          </a:p>
          <a:p>
            <a:r>
              <a:rPr lang="en-US" sz="1100" dirty="0">
                <a:latin typeface="Consolas" panose="020B0609020204030204" pitchFamily="49" charset="0"/>
              </a:rPr>
              <a:t>        </a:t>
            </a:r>
            <a:r>
              <a:rPr lang="en-US" sz="1100" dirty="0">
                <a:solidFill>
                  <a:srgbClr val="FFC000"/>
                </a:solidFill>
                <a:latin typeface="Consolas" panose="020B0609020204030204" pitchFamily="49" charset="0"/>
              </a:rPr>
              <a:t>print</a:t>
            </a:r>
            <a:r>
              <a:rPr lang="en-US" sz="1100" dirty="0">
                <a:latin typeface="Consolas" panose="020B0609020204030204" pitchFamily="49" charset="0"/>
              </a:rPr>
              <a:t>(</a:t>
            </a:r>
            <a:r>
              <a:rPr lang="en-US" sz="1100" dirty="0">
                <a:solidFill>
                  <a:srgbClr val="92D050"/>
                </a:solidFill>
                <a:latin typeface="Consolas" panose="020B0609020204030204" pitchFamily="49" charset="0"/>
              </a:rPr>
              <a:t>'{} is too </a:t>
            </a:r>
            <a:r>
              <a:rPr lang="en-US" sz="1100" dirty="0" err="1">
                <a:solidFill>
                  <a:srgbClr val="92D050"/>
                </a:solidFill>
                <a:latin typeface="Consolas" panose="020B0609020204030204" pitchFamily="49" charset="0"/>
              </a:rPr>
              <a:t>low!'</a:t>
            </a:r>
            <a:r>
              <a:rPr lang="en-US" sz="1100" dirty="0" err="1">
                <a:latin typeface="Consolas" panose="020B0609020204030204" pitchFamily="49" charset="0"/>
              </a:rPr>
              <a:t>.format</a:t>
            </a:r>
            <a:r>
              <a:rPr lang="en-US" sz="1100" dirty="0">
                <a:latin typeface="Consolas" panose="020B0609020204030204" pitchFamily="49" charset="0"/>
              </a:rPr>
              <a:t>(guess))</a:t>
            </a:r>
          </a:p>
          <a:p>
            <a:r>
              <a:rPr lang="en-US" sz="1100" dirty="0">
                <a:solidFill>
                  <a:srgbClr val="FFC000"/>
                </a:solidFill>
                <a:latin typeface="Consolas" panose="020B0609020204030204" pitchFamily="49" charset="0"/>
              </a:rPr>
              <a:t>print</a:t>
            </a:r>
            <a:r>
              <a:rPr lang="en-US" sz="1100" dirty="0">
                <a:latin typeface="Consolas" panose="020B0609020204030204" pitchFamily="49" charset="0"/>
              </a:rPr>
              <a:t>(</a:t>
            </a:r>
            <a:r>
              <a:rPr lang="en-US" sz="1100" dirty="0">
                <a:solidFill>
                  <a:srgbClr val="92D050"/>
                </a:solidFill>
                <a:latin typeface="Consolas" panose="020B0609020204030204" pitchFamily="49" charset="0"/>
              </a:rPr>
              <a:t>'You guessed it!'</a:t>
            </a:r>
            <a:r>
              <a:rPr lang="en-US" sz="1100" dirty="0">
                <a:latin typeface="Consolas" panose="020B0609020204030204" pitchFamily="49" charset="0"/>
              </a:rPr>
              <a:t>)</a:t>
            </a:r>
          </a:p>
        </p:txBody>
      </p:sp>
      <p:sp>
        <p:nvSpPr>
          <p:cNvPr id="16" name="TextBox 15">
            <a:extLst>
              <a:ext uri="{FF2B5EF4-FFF2-40B4-BE49-F238E27FC236}">
                <a16:creationId xmlns:a16="http://schemas.microsoft.com/office/drawing/2014/main" id="{647FBB45-9535-47AA-90D1-0BB26DDE10D3}"/>
              </a:ext>
            </a:extLst>
          </p:cNvPr>
          <p:cNvSpPr txBox="1"/>
          <p:nvPr/>
        </p:nvSpPr>
        <p:spPr>
          <a:xfrm>
            <a:off x="6275373" y="2903510"/>
            <a:ext cx="5205410" cy="1785104"/>
          </a:xfrm>
          <a:prstGeom prst="rect">
            <a:avLst/>
          </a:prstGeom>
          <a:solidFill>
            <a:schemeClr val="bg1">
              <a:lumMod val="95000"/>
              <a:lumOff val="5000"/>
            </a:schemeClr>
          </a:solidFill>
          <a:ln>
            <a:solidFill>
              <a:srgbClr val="FF0000"/>
            </a:solidFill>
          </a:ln>
        </p:spPr>
        <p:txBody>
          <a:bodyPr wrap="square" rtlCol="0">
            <a:spAutoFit/>
          </a:bodyPr>
          <a:lstStyle/>
          <a:p>
            <a:r>
              <a:rPr lang="en-US" sz="1100" dirty="0">
                <a:solidFill>
                  <a:srgbClr val="FF00FF"/>
                </a:solidFill>
                <a:latin typeface="Consolas" panose="020B0609020204030204" pitchFamily="49" charset="0"/>
              </a:rPr>
              <a:t>import</a:t>
            </a:r>
            <a:r>
              <a:rPr lang="en-US" sz="1100" dirty="0">
                <a:latin typeface="Consolas" panose="020B0609020204030204" pitchFamily="49" charset="0"/>
              </a:rPr>
              <a:t> random </a:t>
            </a:r>
            <a:r>
              <a:rPr lang="en-US" sz="1100" dirty="0">
                <a:solidFill>
                  <a:srgbClr val="FF00FF"/>
                </a:solidFill>
                <a:latin typeface="Consolas" panose="020B0609020204030204" pitchFamily="49" charset="0"/>
              </a:rPr>
              <a:t>as</a:t>
            </a:r>
            <a:r>
              <a:rPr lang="en-US" sz="1100" dirty="0">
                <a:latin typeface="Consolas" panose="020B0609020204030204" pitchFamily="49" charset="0"/>
              </a:rPr>
              <a:t> r</a:t>
            </a:r>
          </a:p>
          <a:p>
            <a:r>
              <a:rPr lang="en-US" sz="1100" dirty="0">
                <a:latin typeface="Consolas" panose="020B0609020204030204" pitchFamily="49" charset="0"/>
              </a:rPr>
              <a:t>n = </a:t>
            </a:r>
            <a:r>
              <a:rPr lang="en-US" sz="1100" dirty="0" err="1">
                <a:latin typeface="Consolas" panose="020B0609020204030204" pitchFamily="49" charset="0"/>
              </a:rPr>
              <a:t>r.randint</a:t>
            </a:r>
            <a:r>
              <a:rPr lang="en-US" sz="1100" dirty="0">
                <a:latin typeface="Consolas" panose="020B0609020204030204" pitchFamily="49" charset="0"/>
              </a:rPr>
              <a:t>(</a:t>
            </a:r>
            <a:r>
              <a:rPr lang="en-US" sz="1100" dirty="0">
                <a:solidFill>
                  <a:srgbClr val="0070C0"/>
                </a:solidFill>
                <a:latin typeface="Consolas" panose="020B0609020204030204" pitchFamily="49" charset="0"/>
              </a:rPr>
              <a:t>1,10</a:t>
            </a:r>
            <a:r>
              <a:rPr lang="en-US" sz="1100" dirty="0">
                <a:latin typeface="Consolas" panose="020B0609020204030204" pitchFamily="49" charset="0"/>
              </a:rPr>
              <a:t>)</a:t>
            </a:r>
          </a:p>
          <a:p>
            <a:r>
              <a:rPr lang="en-US" sz="1100" dirty="0">
                <a:solidFill>
                  <a:srgbClr val="FF00FF"/>
                </a:solidFill>
                <a:latin typeface="Consolas" panose="020B0609020204030204" pitchFamily="49" charset="0"/>
              </a:rPr>
              <a:t>while</a:t>
            </a:r>
            <a:r>
              <a:rPr lang="en-US" sz="1100" dirty="0">
                <a:latin typeface="Consolas" panose="020B0609020204030204" pitchFamily="49" charset="0"/>
              </a:rPr>
              <a:t> </a:t>
            </a:r>
            <a:r>
              <a:rPr lang="en-US" sz="1100" dirty="0">
                <a:solidFill>
                  <a:srgbClr val="FFC000"/>
                </a:solidFill>
                <a:latin typeface="Consolas" panose="020B0609020204030204" pitchFamily="49" charset="0"/>
              </a:rPr>
              <a:t>True</a:t>
            </a:r>
            <a:r>
              <a:rPr lang="en-US" sz="1100" dirty="0">
                <a:latin typeface="Consolas" panose="020B0609020204030204" pitchFamily="49" charset="0"/>
              </a:rPr>
              <a:t>:</a:t>
            </a:r>
          </a:p>
          <a:p>
            <a:r>
              <a:rPr lang="en-US" sz="1100" dirty="0">
                <a:latin typeface="Consolas" panose="020B0609020204030204" pitchFamily="49" charset="0"/>
              </a:rPr>
              <a:t>    guess = </a:t>
            </a:r>
            <a:r>
              <a:rPr lang="en-US" sz="1100" dirty="0">
                <a:solidFill>
                  <a:srgbClr val="FFC000"/>
                </a:solidFill>
                <a:latin typeface="Consolas" panose="020B0609020204030204" pitchFamily="49" charset="0"/>
              </a:rPr>
              <a:t>int</a:t>
            </a:r>
            <a:r>
              <a:rPr lang="en-US" sz="1100" dirty="0">
                <a:latin typeface="Consolas" panose="020B0609020204030204" pitchFamily="49" charset="0"/>
              </a:rPr>
              <a:t>(</a:t>
            </a:r>
            <a:r>
              <a:rPr lang="en-US" sz="1100" dirty="0">
                <a:solidFill>
                  <a:srgbClr val="FFC000"/>
                </a:solidFill>
                <a:latin typeface="Consolas" panose="020B0609020204030204" pitchFamily="49" charset="0"/>
              </a:rPr>
              <a:t>input</a:t>
            </a:r>
            <a:r>
              <a:rPr lang="en-US" sz="1100" dirty="0">
                <a:latin typeface="Consolas" panose="020B0609020204030204" pitchFamily="49" charset="0"/>
              </a:rPr>
              <a:t>(</a:t>
            </a:r>
            <a:r>
              <a:rPr lang="en-US" sz="1100" dirty="0">
                <a:solidFill>
                  <a:srgbClr val="92D050"/>
                </a:solidFill>
                <a:latin typeface="Consolas" panose="020B0609020204030204" pitchFamily="49" charset="0"/>
              </a:rPr>
              <a:t>'Guess a number between 1 and 10: '</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a:solidFill>
                  <a:srgbClr val="FF00FF"/>
                </a:solidFill>
                <a:latin typeface="Consolas" panose="020B0609020204030204" pitchFamily="49" charset="0"/>
              </a:rPr>
              <a:t>if</a:t>
            </a:r>
            <a:r>
              <a:rPr lang="en-US" sz="1100" dirty="0">
                <a:latin typeface="Consolas" panose="020B0609020204030204" pitchFamily="49" charset="0"/>
              </a:rPr>
              <a:t> guess == n: </a:t>
            </a:r>
            <a:r>
              <a:rPr lang="en-US" sz="1100" dirty="0">
                <a:solidFill>
                  <a:srgbClr val="FF00FF"/>
                </a:solidFill>
                <a:latin typeface="Consolas" panose="020B0609020204030204" pitchFamily="49" charset="0"/>
              </a:rPr>
              <a:t>break</a:t>
            </a:r>
          </a:p>
          <a:p>
            <a:r>
              <a:rPr lang="en-US" sz="1100" dirty="0">
                <a:latin typeface="Consolas" panose="020B0609020204030204" pitchFamily="49" charset="0"/>
              </a:rPr>
              <a:t>    </a:t>
            </a:r>
            <a:r>
              <a:rPr lang="en-US" sz="1100" dirty="0">
                <a:solidFill>
                  <a:srgbClr val="FF00FF"/>
                </a:solidFill>
                <a:latin typeface="Consolas" panose="020B0609020204030204" pitchFamily="49" charset="0"/>
              </a:rPr>
              <a:t>if</a:t>
            </a:r>
            <a:r>
              <a:rPr lang="en-US" sz="1100" dirty="0">
                <a:latin typeface="Consolas" panose="020B0609020204030204" pitchFamily="49" charset="0"/>
              </a:rPr>
              <a:t> guess &gt; n:</a:t>
            </a:r>
          </a:p>
          <a:p>
            <a:r>
              <a:rPr lang="en-US" sz="1100" dirty="0">
                <a:latin typeface="Consolas" panose="020B0609020204030204" pitchFamily="49" charset="0"/>
              </a:rPr>
              <a:t>        </a:t>
            </a:r>
            <a:r>
              <a:rPr lang="en-US" sz="1100" dirty="0">
                <a:solidFill>
                  <a:srgbClr val="FFC000"/>
                </a:solidFill>
                <a:latin typeface="Consolas" panose="020B0609020204030204" pitchFamily="49" charset="0"/>
              </a:rPr>
              <a:t>print</a:t>
            </a:r>
            <a:r>
              <a:rPr lang="en-US" sz="1100" dirty="0">
                <a:latin typeface="Consolas" panose="020B0609020204030204" pitchFamily="49" charset="0"/>
              </a:rPr>
              <a:t>(</a:t>
            </a:r>
            <a:r>
              <a:rPr lang="en-US" sz="1100" dirty="0">
                <a:solidFill>
                  <a:srgbClr val="92D050"/>
                </a:solidFill>
                <a:latin typeface="Consolas" panose="020B0609020204030204" pitchFamily="49" charset="0"/>
              </a:rPr>
              <a:t>'{} is too </a:t>
            </a:r>
            <a:r>
              <a:rPr lang="en-US" sz="1100" dirty="0" err="1">
                <a:solidFill>
                  <a:srgbClr val="92D050"/>
                </a:solidFill>
                <a:latin typeface="Consolas" panose="020B0609020204030204" pitchFamily="49" charset="0"/>
              </a:rPr>
              <a:t>high!'</a:t>
            </a:r>
            <a:r>
              <a:rPr lang="en-US" sz="1100" dirty="0" err="1">
                <a:latin typeface="Consolas" panose="020B0609020204030204" pitchFamily="49" charset="0"/>
              </a:rPr>
              <a:t>.format</a:t>
            </a:r>
            <a:r>
              <a:rPr lang="en-US" sz="1100" dirty="0">
                <a:latin typeface="Consolas" panose="020B0609020204030204" pitchFamily="49" charset="0"/>
              </a:rPr>
              <a:t>(guess))</a:t>
            </a:r>
          </a:p>
          <a:p>
            <a:r>
              <a:rPr lang="en-US" sz="1100" dirty="0">
                <a:latin typeface="Consolas" panose="020B0609020204030204" pitchFamily="49" charset="0"/>
              </a:rPr>
              <a:t>    </a:t>
            </a:r>
            <a:r>
              <a:rPr lang="en-US" sz="1100" dirty="0" err="1">
                <a:solidFill>
                  <a:srgbClr val="FF00FF"/>
                </a:solidFill>
                <a:latin typeface="Consolas" panose="020B0609020204030204" pitchFamily="49" charset="0"/>
              </a:rPr>
              <a:t>elif</a:t>
            </a:r>
            <a:r>
              <a:rPr lang="en-US" sz="1100" dirty="0">
                <a:latin typeface="Consolas" panose="020B0609020204030204" pitchFamily="49" charset="0"/>
              </a:rPr>
              <a:t> guess &lt; n:</a:t>
            </a:r>
          </a:p>
          <a:p>
            <a:r>
              <a:rPr lang="en-US" sz="1100" dirty="0">
                <a:latin typeface="Consolas" panose="020B0609020204030204" pitchFamily="49" charset="0"/>
              </a:rPr>
              <a:t>        </a:t>
            </a:r>
            <a:r>
              <a:rPr lang="en-US" sz="1100" dirty="0">
                <a:solidFill>
                  <a:srgbClr val="FFC000"/>
                </a:solidFill>
                <a:latin typeface="Consolas" panose="020B0609020204030204" pitchFamily="49" charset="0"/>
              </a:rPr>
              <a:t>print</a:t>
            </a:r>
            <a:r>
              <a:rPr lang="en-US" sz="1100" dirty="0">
                <a:latin typeface="Consolas" panose="020B0609020204030204" pitchFamily="49" charset="0"/>
              </a:rPr>
              <a:t>(</a:t>
            </a:r>
            <a:r>
              <a:rPr lang="en-US" sz="1100" dirty="0">
                <a:solidFill>
                  <a:srgbClr val="92D050"/>
                </a:solidFill>
                <a:latin typeface="Consolas" panose="020B0609020204030204" pitchFamily="49" charset="0"/>
              </a:rPr>
              <a:t>'{} is too </a:t>
            </a:r>
            <a:r>
              <a:rPr lang="en-US" sz="1100" dirty="0" err="1">
                <a:solidFill>
                  <a:srgbClr val="92D050"/>
                </a:solidFill>
                <a:latin typeface="Consolas" panose="020B0609020204030204" pitchFamily="49" charset="0"/>
              </a:rPr>
              <a:t>low!'</a:t>
            </a:r>
            <a:r>
              <a:rPr lang="en-US" sz="1100" dirty="0" err="1">
                <a:latin typeface="Consolas" panose="020B0609020204030204" pitchFamily="49" charset="0"/>
              </a:rPr>
              <a:t>.format</a:t>
            </a:r>
            <a:r>
              <a:rPr lang="en-US" sz="1100" dirty="0">
                <a:latin typeface="Consolas" panose="020B0609020204030204" pitchFamily="49" charset="0"/>
              </a:rPr>
              <a:t>(guess))</a:t>
            </a:r>
          </a:p>
          <a:p>
            <a:r>
              <a:rPr lang="en-US" sz="1100" dirty="0">
                <a:solidFill>
                  <a:srgbClr val="FFC000"/>
                </a:solidFill>
                <a:latin typeface="Consolas" panose="020B0609020204030204" pitchFamily="49" charset="0"/>
              </a:rPr>
              <a:t>print</a:t>
            </a:r>
            <a:r>
              <a:rPr lang="en-US" sz="1100" dirty="0">
                <a:latin typeface="Consolas" panose="020B0609020204030204" pitchFamily="49" charset="0"/>
              </a:rPr>
              <a:t>(</a:t>
            </a:r>
            <a:r>
              <a:rPr lang="en-US" sz="1100" dirty="0">
                <a:solidFill>
                  <a:srgbClr val="92D050"/>
                </a:solidFill>
                <a:latin typeface="Consolas" panose="020B0609020204030204" pitchFamily="49" charset="0"/>
              </a:rPr>
              <a:t>'You guessed it!'</a:t>
            </a:r>
            <a:r>
              <a:rPr lang="en-US" sz="1100" dirty="0">
                <a:latin typeface="Consolas" panose="020B0609020204030204" pitchFamily="49" charset="0"/>
              </a:rPr>
              <a:t>)</a:t>
            </a:r>
          </a:p>
        </p:txBody>
      </p:sp>
      <p:sp>
        <p:nvSpPr>
          <p:cNvPr id="17" name="TextBox 16">
            <a:extLst>
              <a:ext uri="{FF2B5EF4-FFF2-40B4-BE49-F238E27FC236}">
                <a16:creationId xmlns:a16="http://schemas.microsoft.com/office/drawing/2014/main" id="{EF39053E-C081-47FF-B8CC-688CA3FE2198}"/>
              </a:ext>
            </a:extLst>
          </p:cNvPr>
          <p:cNvSpPr txBox="1"/>
          <p:nvPr/>
        </p:nvSpPr>
        <p:spPr>
          <a:xfrm>
            <a:off x="6275373" y="4780922"/>
            <a:ext cx="5205410" cy="1785104"/>
          </a:xfrm>
          <a:prstGeom prst="rect">
            <a:avLst/>
          </a:prstGeom>
          <a:solidFill>
            <a:schemeClr val="bg1">
              <a:lumMod val="95000"/>
              <a:lumOff val="5000"/>
            </a:schemeClr>
          </a:solidFill>
          <a:ln>
            <a:solidFill>
              <a:srgbClr val="FF0000"/>
            </a:solidFill>
          </a:ln>
        </p:spPr>
        <p:txBody>
          <a:bodyPr wrap="square" rtlCol="0">
            <a:spAutoFit/>
          </a:bodyPr>
          <a:lstStyle/>
          <a:p>
            <a:r>
              <a:rPr lang="en-US" sz="1100" dirty="0">
                <a:solidFill>
                  <a:srgbClr val="FF00FF"/>
                </a:solidFill>
                <a:latin typeface="Consolas" panose="020B0609020204030204" pitchFamily="49" charset="0"/>
              </a:rPr>
              <a:t>import</a:t>
            </a:r>
            <a:r>
              <a:rPr lang="en-US" sz="1100" dirty="0">
                <a:latin typeface="Consolas" panose="020B0609020204030204" pitchFamily="49" charset="0"/>
              </a:rPr>
              <a:t> random </a:t>
            </a:r>
            <a:r>
              <a:rPr lang="en-US" sz="1100" dirty="0">
                <a:solidFill>
                  <a:srgbClr val="FF00FF"/>
                </a:solidFill>
                <a:latin typeface="Consolas" panose="020B0609020204030204" pitchFamily="49" charset="0"/>
              </a:rPr>
              <a:t>as</a:t>
            </a:r>
            <a:r>
              <a:rPr lang="en-US" sz="1100" dirty="0">
                <a:latin typeface="Consolas" panose="020B0609020204030204" pitchFamily="49" charset="0"/>
              </a:rPr>
              <a:t> r</a:t>
            </a:r>
          </a:p>
          <a:p>
            <a:r>
              <a:rPr lang="en-US" sz="1100" dirty="0">
                <a:latin typeface="Consolas" panose="020B0609020204030204" pitchFamily="49" charset="0"/>
              </a:rPr>
              <a:t>n = </a:t>
            </a:r>
            <a:r>
              <a:rPr lang="en-US" sz="1100" dirty="0" err="1">
                <a:latin typeface="Consolas" panose="020B0609020204030204" pitchFamily="49" charset="0"/>
              </a:rPr>
              <a:t>r.randint</a:t>
            </a:r>
            <a:r>
              <a:rPr lang="en-US" sz="1100" dirty="0">
                <a:latin typeface="Consolas" panose="020B0609020204030204" pitchFamily="49" charset="0"/>
              </a:rPr>
              <a:t>(</a:t>
            </a:r>
            <a:r>
              <a:rPr lang="en-US" sz="1100" dirty="0">
                <a:solidFill>
                  <a:srgbClr val="0070C0"/>
                </a:solidFill>
                <a:latin typeface="Consolas" panose="020B0609020204030204" pitchFamily="49" charset="0"/>
              </a:rPr>
              <a:t>1,10</a:t>
            </a:r>
            <a:r>
              <a:rPr lang="en-US" sz="1100" dirty="0">
                <a:latin typeface="Consolas" panose="020B0609020204030204" pitchFamily="49" charset="0"/>
              </a:rPr>
              <a:t>)</a:t>
            </a:r>
          </a:p>
          <a:p>
            <a:r>
              <a:rPr lang="en-US" sz="1100" dirty="0">
                <a:solidFill>
                  <a:srgbClr val="FF00FF"/>
                </a:solidFill>
                <a:latin typeface="Consolas" panose="020B0609020204030204" pitchFamily="49" charset="0"/>
              </a:rPr>
              <a:t>while</a:t>
            </a:r>
            <a:r>
              <a:rPr lang="en-US" sz="1100" dirty="0">
                <a:latin typeface="Consolas" panose="020B0609020204030204" pitchFamily="49" charset="0"/>
              </a:rPr>
              <a:t> </a:t>
            </a:r>
            <a:r>
              <a:rPr lang="en-US" sz="1100" dirty="0">
                <a:solidFill>
                  <a:srgbClr val="FFC000"/>
                </a:solidFill>
                <a:latin typeface="Consolas" panose="020B0609020204030204" pitchFamily="49" charset="0"/>
              </a:rPr>
              <a:t>True</a:t>
            </a:r>
            <a:r>
              <a:rPr lang="en-US" sz="1100" dirty="0">
                <a:latin typeface="Consolas" panose="020B0609020204030204" pitchFamily="49" charset="0"/>
              </a:rPr>
              <a:t>:</a:t>
            </a:r>
          </a:p>
          <a:p>
            <a:r>
              <a:rPr lang="en-US" sz="1100" dirty="0">
                <a:latin typeface="Consolas" panose="020B0609020204030204" pitchFamily="49" charset="0"/>
              </a:rPr>
              <a:t>    guess = </a:t>
            </a:r>
            <a:r>
              <a:rPr lang="en-US" sz="1100" dirty="0">
                <a:solidFill>
                  <a:srgbClr val="FFC000"/>
                </a:solidFill>
                <a:latin typeface="Consolas" panose="020B0609020204030204" pitchFamily="49" charset="0"/>
              </a:rPr>
              <a:t>int</a:t>
            </a:r>
            <a:r>
              <a:rPr lang="en-US" sz="1100" dirty="0">
                <a:latin typeface="Consolas" panose="020B0609020204030204" pitchFamily="49" charset="0"/>
              </a:rPr>
              <a:t>(</a:t>
            </a:r>
            <a:r>
              <a:rPr lang="en-US" sz="1100" dirty="0">
                <a:solidFill>
                  <a:srgbClr val="FFC000"/>
                </a:solidFill>
                <a:latin typeface="Consolas" panose="020B0609020204030204" pitchFamily="49" charset="0"/>
              </a:rPr>
              <a:t>input</a:t>
            </a:r>
            <a:r>
              <a:rPr lang="en-US" sz="1100" dirty="0">
                <a:latin typeface="Consolas" panose="020B0609020204030204" pitchFamily="49" charset="0"/>
              </a:rPr>
              <a:t>(</a:t>
            </a:r>
            <a:r>
              <a:rPr lang="en-US" sz="1100" dirty="0">
                <a:solidFill>
                  <a:srgbClr val="92D050"/>
                </a:solidFill>
                <a:latin typeface="Consolas" panose="020B0609020204030204" pitchFamily="49" charset="0"/>
              </a:rPr>
              <a:t>'Guess a number between 1 and 10: '</a:t>
            </a:r>
            <a:r>
              <a:rPr lang="en-US" sz="1100" dirty="0">
                <a:latin typeface="Consolas" panose="020B0609020204030204" pitchFamily="49" charset="0"/>
              </a:rPr>
              <a:t>))</a:t>
            </a:r>
          </a:p>
          <a:p>
            <a:r>
              <a:rPr lang="en-US" sz="1100" dirty="0">
                <a:solidFill>
                  <a:srgbClr val="FF00FF"/>
                </a:solidFill>
                <a:latin typeface="Consolas" panose="020B0609020204030204" pitchFamily="49" charset="0"/>
              </a:rPr>
              <a:t>    if</a:t>
            </a:r>
            <a:r>
              <a:rPr lang="en-US" sz="1100" dirty="0">
                <a:latin typeface="Consolas" panose="020B0609020204030204" pitchFamily="49" charset="0"/>
              </a:rPr>
              <a:t> guess &gt; n:</a:t>
            </a:r>
          </a:p>
          <a:p>
            <a:r>
              <a:rPr lang="en-US" sz="1100" dirty="0">
                <a:latin typeface="Consolas" panose="020B0609020204030204" pitchFamily="49" charset="0"/>
              </a:rPr>
              <a:t>        </a:t>
            </a:r>
            <a:r>
              <a:rPr lang="en-US" sz="1100" dirty="0">
                <a:solidFill>
                  <a:srgbClr val="FFC000"/>
                </a:solidFill>
                <a:latin typeface="Consolas" panose="020B0609020204030204" pitchFamily="49" charset="0"/>
              </a:rPr>
              <a:t>print</a:t>
            </a:r>
            <a:r>
              <a:rPr lang="en-US" sz="1100" dirty="0">
                <a:latin typeface="Consolas" panose="020B0609020204030204" pitchFamily="49" charset="0"/>
              </a:rPr>
              <a:t>(</a:t>
            </a:r>
            <a:r>
              <a:rPr lang="en-US" sz="1100" dirty="0">
                <a:solidFill>
                  <a:srgbClr val="92D050"/>
                </a:solidFill>
                <a:latin typeface="Consolas" panose="020B0609020204030204" pitchFamily="49" charset="0"/>
              </a:rPr>
              <a:t>'{} is too </a:t>
            </a:r>
            <a:r>
              <a:rPr lang="en-US" sz="1100" dirty="0" err="1">
                <a:solidFill>
                  <a:srgbClr val="92D050"/>
                </a:solidFill>
                <a:latin typeface="Consolas" panose="020B0609020204030204" pitchFamily="49" charset="0"/>
              </a:rPr>
              <a:t>high!'</a:t>
            </a:r>
            <a:r>
              <a:rPr lang="en-US" sz="1100" dirty="0" err="1">
                <a:latin typeface="Consolas" panose="020B0609020204030204" pitchFamily="49" charset="0"/>
              </a:rPr>
              <a:t>.format</a:t>
            </a:r>
            <a:r>
              <a:rPr lang="en-US" sz="1100" dirty="0">
                <a:latin typeface="Consolas" panose="020B0609020204030204" pitchFamily="49" charset="0"/>
              </a:rPr>
              <a:t>(guess))</a:t>
            </a:r>
          </a:p>
          <a:p>
            <a:r>
              <a:rPr lang="en-US" sz="1100" dirty="0">
                <a:latin typeface="Consolas" panose="020B0609020204030204" pitchFamily="49" charset="0"/>
              </a:rPr>
              <a:t>    </a:t>
            </a:r>
            <a:r>
              <a:rPr lang="en-US" sz="1100" dirty="0" err="1">
                <a:solidFill>
                  <a:srgbClr val="FF00FF"/>
                </a:solidFill>
                <a:latin typeface="Consolas" panose="020B0609020204030204" pitchFamily="49" charset="0"/>
              </a:rPr>
              <a:t>elif</a:t>
            </a:r>
            <a:r>
              <a:rPr lang="en-US" sz="1100" dirty="0">
                <a:latin typeface="Consolas" panose="020B0609020204030204" pitchFamily="49" charset="0"/>
              </a:rPr>
              <a:t> guess &lt; n:</a:t>
            </a:r>
          </a:p>
          <a:p>
            <a:r>
              <a:rPr lang="en-US" sz="1100" dirty="0">
                <a:latin typeface="Consolas" panose="020B0609020204030204" pitchFamily="49" charset="0"/>
              </a:rPr>
              <a:t>        </a:t>
            </a:r>
            <a:r>
              <a:rPr lang="en-US" sz="1100" dirty="0">
                <a:solidFill>
                  <a:srgbClr val="FFC000"/>
                </a:solidFill>
                <a:latin typeface="Consolas" panose="020B0609020204030204" pitchFamily="49" charset="0"/>
              </a:rPr>
              <a:t>print</a:t>
            </a:r>
            <a:r>
              <a:rPr lang="en-US" sz="1100" dirty="0">
                <a:latin typeface="Consolas" panose="020B0609020204030204" pitchFamily="49" charset="0"/>
              </a:rPr>
              <a:t>(</a:t>
            </a:r>
            <a:r>
              <a:rPr lang="en-US" sz="1100" dirty="0">
                <a:solidFill>
                  <a:srgbClr val="92D050"/>
                </a:solidFill>
                <a:latin typeface="Consolas" panose="020B0609020204030204" pitchFamily="49" charset="0"/>
              </a:rPr>
              <a:t>'{} is too </a:t>
            </a:r>
            <a:r>
              <a:rPr lang="en-US" sz="1100" dirty="0" err="1">
                <a:solidFill>
                  <a:srgbClr val="92D050"/>
                </a:solidFill>
                <a:latin typeface="Consolas" panose="020B0609020204030204" pitchFamily="49" charset="0"/>
              </a:rPr>
              <a:t>low!'</a:t>
            </a:r>
            <a:r>
              <a:rPr lang="en-US" sz="1100" dirty="0" err="1">
                <a:latin typeface="Consolas" panose="020B0609020204030204" pitchFamily="49" charset="0"/>
              </a:rPr>
              <a:t>.format</a:t>
            </a:r>
            <a:r>
              <a:rPr lang="en-US" sz="1100" dirty="0">
                <a:latin typeface="Consolas" panose="020B0609020204030204" pitchFamily="49" charset="0"/>
              </a:rPr>
              <a:t>(guess))</a:t>
            </a:r>
          </a:p>
          <a:p>
            <a:r>
              <a:rPr lang="en-US" sz="1100" dirty="0">
                <a:latin typeface="Consolas" panose="020B0609020204030204" pitchFamily="49" charset="0"/>
              </a:rPr>
              <a:t>    </a:t>
            </a:r>
            <a:r>
              <a:rPr lang="en-US" sz="1100" dirty="0">
                <a:solidFill>
                  <a:srgbClr val="FF00FF"/>
                </a:solidFill>
                <a:latin typeface="Consolas" panose="020B0609020204030204" pitchFamily="49" charset="0"/>
              </a:rPr>
              <a:t>if</a:t>
            </a:r>
            <a:r>
              <a:rPr lang="en-US" sz="1100" dirty="0">
                <a:latin typeface="Consolas" panose="020B0609020204030204" pitchFamily="49" charset="0"/>
              </a:rPr>
              <a:t> guess == n: </a:t>
            </a:r>
            <a:r>
              <a:rPr lang="en-US" sz="1100" dirty="0">
                <a:solidFill>
                  <a:srgbClr val="FF00FF"/>
                </a:solidFill>
                <a:latin typeface="Consolas" panose="020B0609020204030204" pitchFamily="49" charset="0"/>
              </a:rPr>
              <a:t>break</a:t>
            </a:r>
            <a:endParaRPr lang="en-US" sz="1100" dirty="0">
              <a:latin typeface="Consolas" panose="020B0609020204030204" pitchFamily="49" charset="0"/>
            </a:endParaRPr>
          </a:p>
          <a:p>
            <a:r>
              <a:rPr lang="en-US" sz="1100" dirty="0">
                <a:solidFill>
                  <a:srgbClr val="FFC000"/>
                </a:solidFill>
                <a:latin typeface="Consolas" panose="020B0609020204030204" pitchFamily="49" charset="0"/>
              </a:rPr>
              <a:t>print</a:t>
            </a:r>
            <a:r>
              <a:rPr lang="en-US" sz="1100" dirty="0">
                <a:latin typeface="Consolas" panose="020B0609020204030204" pitchFamily="49" charset="0"/>
              </a:rPr>
              <a:t>(</a:t>
            </a:r>
            <a:r>
              <a:rPr lang="en-US" sz="1100" dirty="0">
                <a:solidFill>
                  <a:srgbClr val="92D050"/>
                </a:solidFill>
                <a:latin typeface="Consolas" panose="020B0609020204030204" pitchFamily="49" charset="0"/>
              </a:rPr>
              <a:t>'You guessed it!'</a:t>
            </a:r>
            <a:r>
              <a:rPr lang="en-US" sz="1100" dirty="0">
                <a:latin typeface="Consolas" panose="020B0609020204030204" pitchFamily="49" charset="0"/>
              </a:rPr>
              <a:t>)</a:t>
            </a:r>
          </a:p>
        </p:txBody>
      </p:sp>
      <p:sp>
        <p:nvSpPr>
          <p:cNvPr id="10" name="TextBox 4">
            <a:extLst>
              <a:ext uri="{FF2B5EF4-FFF2-40B4-BE49-F238E27FC236}">
                <a16:creationId xmlns:a16="http://schemas.microsoft.com/office/drawing/2014/main" id="{EA3A7B95-1AA7-5C16-C79B-91C58C067550}"/>
              </a:ext>
            </a:extLst>
          </p:cNvPr>
          <p:cNvSpPr txBox="1"/>
          <p:nvPr/>
        </p:nvSpPr>
        <p:spPr>
          <a:xfrm>
            <a:off x="0" y="6531046"/>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spTree>
    <p:extLst>
      <p:ext uri="{BB962C8B-B14F-4D97-AF65-F5344CB8AC3E}">
        <p14:creationId xmlns:p14="http://schemas.microsoft.com/office/powerpoint/2010/main" val="379969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E63CD1-F27B-4638-8B76-CA32C6A9CFB6}"/>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BA1DF139-D5EF-4EFF-99E4-BA4469CE84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5763" y="1873957"/>
            <a:ext cx="5360473" cy="3110086"/>
          </a:xfrm>
          <a:prstGeom prst="rect">
            <a:avLst/>
          </a:prstGeom>
          <a:ln w="3175">
            <a:solidFill>
              <a:schemeClr val="tx1">
                <a:lumMod val="85000"/>
                <a:lumOff val="15000"/>
              </a:schemeClr>
            </a:solidFill>
          </a:ln>
          <a:effectLst>
            <a:outerShdw blurRad="50800" dist="38100" dir="2700000" algn="tl" rotWithShape="0">
              <a:prstClr val="black">
                <a:alpha val="40000"/>
              </a:prstClr>
            </a:outerShdw>
          </a:effectLst>
        </p:spPr>
      </p:pic>
      <p:sp>
        <p:nvSpPr>
          <p:cNvPr id="4" name="TextBox 3">
            <a:extLst>
              <a:ext uri="{FF2B5EF4-FFF2-40B4-BE49-F238E27FC236}">
                <a16:creationId xmlns:a16="http://schemas.microsoft.com/office/drawing/2014/main" id="{254D31C2-4B69-448E-91CA-8D3471E1D240}"/>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Image Credit: https://cadetcall.org/1258/features/groundhog-day-movie-review/</a:t>
            </a:r>
            <a:endParaRPr lang="en-US" sz="1400" dirty="0">
              <a:solidFill>
                <a:schemeClr val="tx1">
                  <a:lumMod val="65000"/>
                  <a:lumOff val="35000"/>
                </a:schemeClr>
              </a:solidFill>
              <a:latin typeface="+mj-lt"/>
            </a:endParaRPr>
          </a:p>
        </p:txBody>
      </p:sp>
    </p:spTree>
    <p:extLst>
      <p:ext uri="{BB962C8B-B14F-4D97-AF65-F5344CB8AC3E}">
        <p14:creationId xmlns:p14="http://schemas.microsoft.com/office/powerpoint/2010/main" val="2490555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95E79-319F-447B-BA7F-7AAA45EBB0E1}"/>
              </a:ext>
            </a:extLst>
          </p:cNvPr>
          <p:cNvSpPr>
            <a:spLocks noGrp="1"/>
          </p:cNvSpPr>
          <p:nvPr>
            <p:ph type="title"/>
          </p:nvPr>
        </p:nvSpPr>
        <p:spPr/>
        <p:txBody>
          <a:bodyPr/>
          <a:lstStyle/>
          <a:p>
            <a:r>
              <a:rPr lang="en-US" dirty="0"/>
              <a:t>The Python "</a:t>
            </a:r>
            <a:r>
              <a:rPr lang="en-US" dirty="0">
                <a:solidFill>
                  <a:srgbClr val="FF00FF"/>
                </a:solidFill>
              </a:rPr>
              <a:t>for</a:t>
            </a:r>
            <a:r>
              <a:rPr lang="en-US" dirty="0"/>
              <a:t>" loop</a:t>
            </a:r>
          </a:p>
        </p:txBody>
      </p:sp>
      <p:sp>
        <p:nvSpPr>
          <p:cNvPr id="3" name="Content Placeholder 2">
            <a:extLst>
              <a:ext uri="{FF2B5EF4-FFF2-40B4-BE49-F238E27FC236}">
                <a16:creationId xmlns:a16="http://schemas.microsoft.com/office/drawing/2014/main" id="{B796A8E5-5617-417E-B2F7-E65369BBC340}"/>
              </a:ext>
            </a:extLst>
          </p:cNvPr>
          <p:cNvSpPr>
            <a:spLocks noGrp="1"/>
          </p:cNvSpPr>
          <p:nvPr>
            <p:ph sz="half" idx="1"/>
          </p:nvPr>
        </p:nvSpPr>
        <p:spPr>
          <a:xfrm>
            <a:off x="1119999" y="1825625"/>
            <a:ext cx="6124179" cy="4351338"/>
          </a:xfrm>
        </p:spPr>
        <p:txBody>
          <a:bodyPr>
            <a:normAutofit fontScale="70000" lnSpcReduction="20000"/>
          </a:bodyPr>
          <a:lstStyle/>
          <a:p>
            <a:r>
              <a:rPr lang="en-US" dirty="0"/>
              <a:t>The "</a:t>
            </a:r>
            <a:r>
              <a:rPr lang="en-US" dirty="0">
                <a:solidFill>
                  <a:srgbClr val="FF00FF"/>
                </a:solidFill>
              </a:rPr>
              <a:t>for</a:t>
            </a:r>
            <a:r>
              <a:rPr lang="en-US" dirty="0"/>
              <a:t>" loop in Python is different than </a:t>
            </a:r>
            <a:r>
              <a:rPr lang="en-US" u="sng" dirty="0"/>
              <a:t>most</a:t>
            </a:r>
            <a:r>
              <a:rPr lang="en-US" dirty="0"/>
              <a:t> languages</a:t>
            </a:r>
          </a:p>
          <a:p>
            <a:r>
              <a:rPr lang="en-US" dirty="0"/>
              <a:t>"</a:t>
            </a:r>
            <a:r>
              <a:rPr lang="en-US" dirty="0">
                <a:solidFill>
                  <a:srgbClr val="FF00FF"/>
                </a:solidFill>
              </a:rPr>
              <a:t>for</a:t>
            </a:r>
            <a:r>
              <a:rPr lang="en-US" dirty="0"/>
              <a:t>" will iterate through an </a:t>
            </a:r>
            <a:r>
              <a:rPr lang="en-US" dirty="0" err="1">
                <a:solidFill>
                  <a:schemeClr val="accent5">
                    <a:lumMod val="75000"/>
                  </a:schemeClr>
                </a:solidFill>
              </a:rPr>
              <a:t>iterable</a:t>
            </a:r>
            <a:r>
              <a:rPr lang="en-US" dirty="0">
                <a:solidFill>
                  <a:schemeClr val="accent5">
                    <a:lumMod val="75000"/>
                  </a:schemeClr>
                </a:solidFill>
              </a:rPr>
              <a:t> </a:t>
            </a:r>
            <a:r>
              <a:rPr lang="en-US" dirty="0"/>
              <a:t>object one item at a time</a:t>
            </a:r>
          </a:p>
          <a:p>
            <a:pPr lvl="1"/>
            <a:r>
              <a:rPr lang="en-US" dirty="0"/>
              <a:t>Similar to "</a:t>
            </a:r>
            <a:r>
              <a:rPr lang="en-US" dirty="0">
                <a:solidFill>
                  <a:srgbClr val="FFC000"/>
                </a:solidFill>
              </a:rPr>
              <a:t>For Each</a:t>
            </a:r>
            <a:r>
              <a:rPr lang="en-US" dirty="0"/>
              <a:t>"</a:t>
            </a:r>
          </a:p>
          <a:p>
            <a:pPr lvl="1"/>
            <a:endParaRPr lang="en-US" dirty="0"/>
          </a:p>
          <a:p>
            <a:r>
              <a:rPr lang="en-US" dirty="0"/>
              <a:t>A colon (</a:t>
            </a:r>
            <a:r>
              <a:rPr lang="en-US" dirty="0">
                <a:solidFill>
                  <a:srgbClr val="FFFF00"/>
                </a:solidFill>
              </a:rPr>
              <a:t>:</a:t>
            </a:r>
            <a:r>
              <a:rPr lang="en-US" dirty="0"/>
              <a:t>) and indention indicates where the loop starts and ends</a:t>
            </a:r>
          </a:p>
          <a:p>
            <a:pPr lvl="1"/>
            <a:endParaRPr lang="en-US" dirty="0"/>
          </a:p>
          <a:p>
            <a:pPr marL="342900" lvl="1" indent="0">
              <a:buNone/>
            </a:pPr>
            <a:r>
              <a:rPr lang="en-US" dirty="0">
                <a:solidFill>
                  <a:srgbClr val="FF00FF"/>
                </a:solidFill>
              </a:rPr>
              <a:t>for</a:t>
            </a:r>
            <a:r>
              <a:rPr lang="en-US" dirty="0"/>
              <a:t>  &lt;</a:t>
            </a:r>
            <a:r>
              <a:rPr lang="en-US" dirty="0">
                <a:solidFill>
                  <a:srgbClr val="92D050"/>
                </a:solidFill>
              </a:rPr>
              <a:t>var</a:t>
            </a:r>
            <a:r>
              <a:rPr lang="en-US" dirty="0"/>
              <a:t>&gt; </a:t>
            </a:r>
            <a:r>
              <a:rPr lang="en-US" dirty="0">
                <a:solidFill>
                  <a:srgbClr val="FF00FF"/>
                </a:solidFill>
              </a:rPr>
              <a:t>in</a:t>
            </a:r>
            <a:r>
              <a:rPr lang="en-US" dirty="0"/>
              <a:t> &lt;</a:t>
            </a:r>
            <a:r>
              <a:rPr lang="en-US" dirty="0" err="1">
                <a:solidFill>
                  <a:srgbClr val="92D050"/>
                </a:solidFill>
              </a:rPr>
              <a:t>iterable</a:t>
            </a:r>
            <a:r>
              <a:rPr lang="en-US" dirty="0"/>
              <a:t>&gt;:</a:t>
            </a:r>
          </a:p>
          <a:p>
            <a:pPr marL="342900" lvl="1" indent="0">
              <a:buNone/>
            </a:pPr>
            <a:r>
              <a:rPr lang="en-US" dirty="0"/>
              <a:t>	&lt;</a:t>
            </a:r>
            <a:r>
              <a:rPr lang="en-US" dirty="0">
                <a:solidFill>
                  <a:srgbClr val="FFC000"/>
                </a:solidFill>
              </a:rPr>
              <a:t>statement</a:t>
            </a:r>
            <a:r>
              <a:rPr lang="en-US" dirty="0"/>
              <a:t>&gt;</a:t>
            </a:r>
          </a:p>
          <a:p>
            <a:pPr marL="342900" lvl="1" indent="0">
              <a:buNone/>
            </a:pPr>
            <a:r>
              <a:rPr lang="en-US" dirty="0"/>
              <a:t>	&lt;</a:t>
            </a:r>
            <a:r>
              <a:rPr lang="en-US" dirty="0">
                <a:solidFill>
                  <a:srgbClr val="FFC000"/>
                </a:solidFill>
              </a:rPr>
              <a:t>statement</a:t>
            </a:r>
            <a:r>
              <a:rPr lang="en-US" dirty="0"/>
              <a:t>&gt;</a:t>
            </a:r>
          </a:p>
          <a:p>
            <a:pPr marL="342900" lvl="1" indent="0">
              <a:buNone/>
            </a:pPr>
            <a:r>
              <a:rPr lang="en-US" dirty="0"/>
              <a:t>	. . .</a:t>
            </a:r>
          </a:p>
          <a:p>
            <a:pPr marL="342900" lvl="1" indent="0">
              <a:buNone/>
            </a:pPr>
            <a:r>
              <a:rPr lang="en-US" dirty="0"/>
              <a:t>&lt;</a:t>
            </a:r>
            <a:r>
              <a:rPr lang="en-US" dirty="0">
                <a:solidFill>
                  <a:srgbClr val="FFC000"/>
                </a:solidFill>
              </a:rPr>
              <a:t>statement after loop</a:t>
            </a:r>
            <a:r>
              <a:rPr lang="en-US" dirty="0"/>
              <a:t>&gt;</a:t>
            </a:r>
          </a:p>
          <a:p>
            <a:pPr marL="342900" lvl="1" indent="0">
              <a:buNone/>
            </a:pPr>
            <a:r>
              <a:rPr lang="en-US" dirty="0"/>
              <a:t>	</a:t>
            </a:r>
          </a:p>
          <a:p>
            <a:pPr marL="0" indent="0">
              <a:buNone/>
            </a:pPr>
            <a:r>
              <a:rPr lang="en-US" dirty="0"/>
              <a:t>"</a:t>
            </a:r>
            <a:r>
              <a:rPr lang="en-US" dirty="0">
                <a:solidFill>
                  <a:srgbClr val="FF00FF"/>
                </a:solidFill>
              </a:rPr>
              <a:t>for</a:t>
            </a:r>
            <a:r>
              <a:rPr lang="en-US" dirty="0"/>
              <a:t>" will take care of the </a:t>
            </a:r>
            <a:r>
              <a:rPr lang="en-US" dirty="0">
                <a:solidFill>
                  <a:srgbClr val="0070C0"/>
                </a:solidFill>
              </a:rPr>
              <a:t>iterator</a:t>
            </a:r>
            <a:r>
              <a:rPr lang="en-US" dirty="0"/>
              <a:t> for you!</a:t>
            </a:r>
          </a:p>
        </p:txBody>
      </p:sp>
      <p:pic>
        <p:nvPicPr>
          <p:cNvPr id="7" name="Picture 6">
            <a:extLst>
              <a:ext uri="{FF2B5EF4-FFF2-40B4-BE49-F238E27FC236}">
                <a16:creationId xmlns:a16="http://schemas.microsoft.com/office/drawing/2014/main" id="{0CE3FBF9-6480-4B72-B64D-63A4FE5E8D21}"/>
              </a:ext>
            </a:extLst>
          </p:cNvPr>
          <p:cNvPicPr>
            <a:picLocks noChangeAspect="1"/>
          </p:cNvPicPr>
          <p:nvPr/>
        </p:nvPicPr>
        <p:blipFill>
          <a:blip r:embed="rId3"/>
          <a:stretch>
            <a:fillRect/>
          </a:stretch>
        </p:blipFill>
        <p:spPr>
          <a:xfrm>
            <a:off x="8075536" y="1825625"/>
            <a:ext cx="2684200" cy="793059"/>
          </a:xfrm>
          <a:prstGeom prst="rect">
            <a:avLst/>
          </a:prstGeom>
        </p:spPr>
      </p:pic>
      <p:pic>
        <p:nvPicPr>
          <p:cNvPr id="8" name="Picture 7">
            <a:extLst>
              <a:ext uri="{FF2B5EF4-FFF2-40B4-BE49-F238E27FC236}">
                <a16:creationId xmlns:a16="http://schemas.microsoft.com/office/drawing/2014/main" id="{B262BB01-AD68-4240-A3FC-AFA70813F924}"/>
              </a:ext>
            </a:extLst>
          </p:cNvPr>
          <p:cNvPicPr>
            <a:picLocks noChangeAspect="1"/>
          </p:cNvPicPr>
          <p:nvPr/>
        </p:nvPicPr>
        <p:blipFill>
          <a:blip r:embed="rId4"/>
          <a:stretch>
            <a:fillRect/>
          </a:stretch>
        </p:blipFill>
        <p:spPr>
          <a:xfrm>
            <a:off x="8075536" y="2903460"/>
            <a:ext cx="2688599" cy="700874"/>
          </a:xfrm>
          <a:prstGeom prst="rect">
            <a:avLst/>
          </a:prstGeom>
        </p:spPr>
      </p:pic>
      <p:pic>
        <p:nvPicPr>
          <p:cNvPr id="9" name="Picture 8">
            <a:extLst>
              <a:ext uri="{FF2B5EF4-FFF2-40B4-BE49-F238E27FC236}">
                <a16:creationId xmlns:a16="http://schemas.microsoft.com/office/drawing/2014/main" id="{E4595144-EA3A-4EA3-B369-9AD2D0A3B65A}"/>
              </a:ext>
            </a:extLst>
          </p:cNvPr>
          <p:cNvPicPr>
            <a:picLocks noChangeAspect="1"/>
          </p:cNvPicPr>
          <p:nvPr/>
        </p:nvPicPr>
        <p:blipFill>
          <a:blip r:embed="rId5"/>
          <a:stretch>
            <a:fillRect/>
          </a:stretch>
        </p:blipFill>
        <p:spPr>
          <a:xfrm>
            <a:off x="5827219" y="4141478"/>
            <a:ext cx="3076575" cy="847725"/>
          </a:xfrm>
          <a:prstGeom prst="rect">
            <a:avLst/>
          </a:prstGeom>
        </p:spPr>
      </p:pic>
      <p:pic>
        <p:nvPicPr>
          <p:cNvPr id="10" name="Picture 9">
            <a:extLst>
              <a:ext uri="{FF2B5EF4-FFF2-40B4-BE49-F238E27FC236}">
                <a16:creationId xmlns:a16="http://schemas.microsoft.com/office/drawing/2014/main" id="{EEFC2321-6A4B-4098-8464-009FFAE28FE3}"/>
              </a:ext>
            </a:extLst>
          </p:cNvPr>
          <p:cNvPicPr>
            <a:picLocks noChangeAspect="1"/>
          </p:cNvPicPr>
          <p:nvPr/>
        </p:nvPicPr>
        <p:blipFill>
          <a:blip r:embed="rId6"/>
          <a:stretch>
            <a:fillRect/>
          </a:stretch>
        </p:blipFill>
        <p:spPr>
          <a:xfrm>
            <a:off x="5093794" y="5221962"/>
            <a:ext cx="3810000" cy="466725"/>
          </a:xfrm>
          <a:prstGeom prst="rect">
            <a:avLst/>
          </a:prstGeom>
        </p:spPr>
      </p:pic>
      <p:pic>
        <p:nvPicPr>
          <p:cNvPr id="11" name="Picture 10">
            <a:extLst>
              <a:ext uri="{FF2B5EF4-FFF2-40B4-BE49-F238E27FC236}">
                <a16:creationId xmlns:a16="http://schemas.microsoft.com/office/drawing/2014/main" id="{B36683A1-C72F-43D4-ABF6-0B4059C4739F}"/>
              </a:ext>
            </a:extLst>
          </p:cNvPr>
          <p:cNvPicPr>
            <a:picLocks noChangeAspect="1"/>
          </p:cNvPicPr>
          <p:nvPr/>
        </p:nvPicPr>
        <p:blipFill>
          <a:blip r:embed="rId7"/>
          <a:stretch>
            <a:fillRect/>
          </a:stretch>
        </p:blipFill>
        <p:spPr>
          <a:xfrm>
            <a:off x="9122473" y="4160527"/>
            <a:ext cx="2828925" cy="809625"/>
          </a:xfrm>
          <a:prstGeom prst="rect">
            <a:avLst/>
          </a:prstGeom>
        </p:spPr>
      </p:pic>
      <p:pic>
        <p:nvPicPr>
          <p:cNvPr id="12" name="Picture 11">
            <a:extLst>
              <a:ext uri="{FF2B5EF4-FFF2-40B4-BE49-F238E27FC236}">
                <a16:creationId xmlns:a16="http://schemas.microsoft.com/office/drawing/2014/main" id="{4AA6E3F8-883E-46C8-A92D-4E9DE185C1AD}"/>
              </a:ext>
            </a:extLst>
          </p:cNvPr>
          <p:cNvPicPr>
            <a:picLocks noChangeAspect="1"/>
          </p:cNvPicPr>
          <p:nvPr/>
        </p:nvPicPr>
        <p:blipFill>
          <a:blip r:embed="rId8"/>
          <a:stretch>
            <a:fillRect/>
          </a:stretch>
        </p:blipFill>
        <p:spPr>
          <a:xfrm>
            <a:off x="9122473" y="5214498"/>
            <a:ext cx="1666875" cy="552450"/>
          </a:xfrm>
          <a:prstGeom prst="rect">
            <a:avLst/>
          </a:prstGeom>
        </p:spPr>
      </p:pic>
      <p:sp>
        <p:nvSpPr>
          <p:cNvPr id="13" name="TextBox 4">
            <a:extLst>
              <a:ext uri="{FF2B5EF4-FFF2-40B4-BE49-F238E27FC236}">
                <a16:creationId xmlns:a16="http://schemas.microsoft.com/office/drawing/2014/main" id="{B2D346FA-9579-E3BA-FE97-CEBE5A290631}"/>
              </a:ext>
            </a:extLst>
          </p:cNvPr>
          <p:cNvSpPr txBox="1"/>
          <p:nvPr/>
        </p:nvSpPr>
        <p:spPr>
          <a:xfrm>
            <a:off x="0" y="6531046"/>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spTree>
    <p:extLst>
      <p:ext uri="{BB962C8B-B14F-4D97-AF65-F5344CB8AC3E}">
        <p14:creationId xmlns:p14="http://schemas.microsoft.com/office/powerpoint/2010/main" val="280182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 calcmode="lin" valueType="num">
                                      <p:cBhvr>
                                        <p:cTn id="47" dur="10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48" dur="1000" fill="hold"/>
                                        <p:tgtEl>
                                          <p:spTgt spid="3">
                                            <p:txEl>
                                              <p:pRg st="12" end="12"/>
                                            </p:txEl>
                                          </p:spTgt>
                                        </p:tgtEl>
                                        <p:attrNameLst>
                                          <p:attrName>ppt_h</p:attrName>
                                        </p:attrNameLst>
                                      </p:cBhvr>
                                      <p:tavLst>
                                        <p:tav tm="0">
                                          <p:val>
                                            <p:fltVal val="0"/>
                                          </p:val>
                                        </p:tav>
                                        <p:tav tm="100000">
                                          <p:val>
                                            <p:strVal val="#ppt_h"/>
                                          </p:val>
                                        </p:tav>
                                      </p:tavLst>
                                    </p:anim>
                                    <p:anim calcmode="lin" valueType="num">
                                      <p:cBhvr>
                                        <p:cTn id="49" dur="1000" fill="hold"/>
                                        <p:tgtEl>
                                          <p:spTgt spid="3">
                                            <p:txEl>
                                              <p:pRg st="12" end="12"/>
                                            </p:txEl>
                                          </p:spTgt>
                                        </p:tgtEl>
                                        <p:attrNameLst>
                                          <p:attrName>style.rotation</p:attrName>
                                        </p:attrNameLst>
                                      </p:cBhvr>
                                      <p:tavLst>
                                        <p:tav tm="0">
                                          <p:val>
                                            <p:fltVal val="90"/>
                                          </p:val>
                                        </p:tav>
                                        <p:tav tm="100000">
                                          <p:val>
                                            <p:fltVal val="0"/>
                                          </p:val>
                                        </p:tav>
                                      </p:tavLst>
                                    </p:anim>
                                    <p:animEffect transition="in" filter="fade">
                                      <p:cBhvr>
                                        <p:cTn id="50" dur="1000"/>
                                        <p:tgtEl>
                                          <p:spTgt spid="3">
                                            <p:txEl>
                                              <p:pRg st="12" end="1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fade">
                                      <p:cBhvr>
                                        <p:cTn id="60" dur="500"/>
                                        <p:tgtEl>
                                          <p:spTgt spid="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fade">
                                      <p:cBhvr>
                                        <p:cTn id="65" dur="500"/>
                                        <p:tgtEl>
                                          <p:spTgt spid="9"/>
                                        </p:tgtEl>
                                      </p:cBhvr>
                                    </p:animEffect>
                                  </p:childTnLst>
                                </p:cTn>
                              </p:par>
                              <p:par>
                                <p:cTn id="66" presetID="10" presetClass="entr" presetSubtype="0" fill="hold" nodeType="with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fade">
                                      <p:cBhvr>
                                        <p:cTn id="68" dur="500"/>
                                        <p:tgtEl>
                                          <p:spTgt spid="1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fade">
                                      <p:cBhvr>
                                        <p:cTn id="73" dur="500"/>
                                        <p:tgtEl>
                                          <p:spTgt spid="11"/>
                                        </p:tgtEl>
                                      </p:cBhvr>
                                    </p:animEffect>
                                  </p:childTnLst>
                                </p:cTn>
                              </p:par>
                              <p:par>
                                <p:cTn id="74" presetID="10" presetClass="entr" presetSubtype="0" fill="hold" nodeType="with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fade">
                                      <p:cBhvr>
                                        <p:cTn id="7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B0488-7743-432C-A91C-BE73B19FAD14}"/>
              </a:ext>
            </a:extLst>
          </p:cNvPr>
          <p:cNvSpPr>
            <a:spLocks noGrp="1"/>
          </p:cNvSpPr>
          <p:nvPr>
            <p:ph type="title"/>
          </p:nvPr>
        </p:nvSpPr>
        <p:spPr/>
        <p:txBody>
          <a:bodyPr/>
          <a:lstStyle/>
          <a:p>
            <a:r>
              <a:rPr lang="en-US" dirty="0">
                <a:solidFill>
                  <a:srgbClr val="FF00FF"/>
                </a:solidFill>
              </a:rPr>
              <a:t>break</a:t>
            </a:r>
          </a:p>
        </p:txBody>
      </p:sp>
      <p:sp>
        <p:nvSpPr>
          <p:cNvPr id="8" name="TextBox 7">
            <a:extLst>
              <a:ext uri="{FF2B5EF4-FFF2-40B4-BE49-F238E27FC236}">
                <a16:creationId xmlns:a16="http://schemas.microsoft.com/office/drawing/2014/main" id="{0BBF59CE-902F-4143-A543-A2C2D72D0E8D}"/>
              </a:ext>
            </a:extLst>
          </p:cNvPr>
          <p:cNvSpPr txBox="1"/>
          <p:nvPr/>
        </p:nvSpPr>
        <p:spPr>
          <a:xfrm>
            <a:off x="607351" y="3145378"/>
            <a:ext cx="5647349" cy="2308324"/>
          </a:xfrm>
          <a:prstGeom prst="rect">
            <a:avLst/>
          </a:prstGeom>
          <a:solidFill>
            <a:schemeClr val="bg1">
              <a:lumMod val="95000"/>
              <a:lumOff val="5000"/>
            </a:schemeClr>
          </a:solidFill>
          <a:ln>
            <a:solidFill>
              <a:srgbClr val="FF0000"/>
            </a:solidFill>
          </a:ln>
        </p:spPr>
        <p:txBody>
          <a:bodyPr wrap="square" rtlCol="0">
            <a:spAutoFit/>
          </a:bodyPr>
          <a:lstStyle/>
          <a:p>
            <a:r>
              <a:rPr lang="en-US" dirty="0">
                <a:solidFill>
                  <a:srgbClr val="FF00FF"/>
                </a:solidFill>
                <a:latin typeface="Consolas" panose="020B0609020204030204" pitchFamily="49" charset="0"/>
              </a:rPr>
              <a:t>import</a:t>
            </a:r>
            <a:r>
              <a:rPr lang="en-US" dirty="0">
                <a:latin typeface="Consolas" panose="020B0609020204030204" pitchFamily="49" charset="0"/>
              </a:rPr>
              <a:t> </a:t>
            </a:r>
            <a:r>
              <a:rPr lang="en-US" dirty="0" err="1">
                <a:latin typeface="Consolas" panose="020B0609020204030204" pitchFamily="49" charset="0"/>
              </a:rPr>
              <a:t>numpy</a:t>
            </a:r>
            <a:r>
              <a:rPr lang="en-US" dirty="0">
                <a:latin typeface="Consolas" panose="020B0609020204030204" pitchFamily="49" charset="0"/>
              </a:rPr>
              <a:t> </a:t>
            </a:r>
            <a:r>
              <a:rPr lang="en-US" dirty="0">
                <a:solidFill>
                  <a:srgbClr val="FF00FF"/>
                </a:solidFill>
                <a:latin typeface="Consolas" panose="020B0609020204030204" pitchFamily="49" charset="0"/>
              </a:rPr>
              <a:t>as</a:t>
            </a:r>
            <a:r>
              <a:rPr lang="en-US" dirty="0">
                <a:latin typeface="Consolas" panose="020B0609020204030204" pitchFamily="49" charset="0"/>
              </a:rPr>
              <a:t> np</a:t>
            </a:r>
          </a:p>
          <a:p>
            <a:r>
              <a:rPr lang="en-US" dirty="0">
                <a:latin typeface="Consolas" panose="020B0609020204030204" pitchFamily="49" charset="0"/>
              </a:rPr>
              <a:t>a = </a:t>
            </a:r>
            <a:r>
              <a:rPr lang="en-US" dirty="0" err="1">
                <a:latin typeface="Consolas" panose="020B0609020204030204" pitchFamily="49" charset="0"/>
              </a:rPr>
              <a:t>np.arange</a:t>
            </a:r>
            <a:r>
              <a:rPr lang="en-US" dirty="0">
                <a:latin typeface="Consolas" panose="020B0609020204030204" pitchFamily="49" charset="0"/>
              </a:rPr>
              <a:t>(</a:t>
            </a:r>
            <a:r>
              <a:rPr lang="en-US" dirty="0">
                <a:solidFill>
                  <a:srgbClr val="FFC000"/>
                </a:solidFill>
                <a:latin typeface="Consolas" panose="020B0609020204030204" pitchFamily="49" charset="0"/>
              </a:rPr>
              <a:t>1,10,0.5</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rgbClr val="FF00FF"/>
                </a:solidFill>
                <a:latin typeface="Consolas" panose="020B0609020204030204" pitchFamily="49" charset="0"/>
              </a:rPr>
              <a:t>for</a:t>
            </a:r>
            <a:r>
              <a:rPr lang="en-US" dirty="0">
                <a:latin typeface="Consolas" panose="020B0609020204030204" pitchFamily="49" charset="0"/>
              </a:rPr>
              <a:t> element </a:t>
            </a:r>
            <a:r>
              <a:rPr lang="en-US" dirty="0">
                <a:solidFill>
                  <a:srgbClr val="FF00FF"/>
                </a:solidFill>
                <a:latin typeface="Consolas" panose="020B0609020204030204" pitchFamily="49" charset="0"/>
              </a:rPr>
              <a:t>in</a:t>
            </a:r>
            <a:r>
              <a:rPr lang="en-US" dirty="0">
                <a:latin typeface="Consolas" panose="020B0609020204030204" pitchFamily="49" charset="0"/>
              </a:rPr>
              <a:t> a:</a:t>
            </a:r>
          </a:p>
          <a:p>
            <a:r>
              <a:rPr lang="en-US" dirty="0">
                <a:latin typeface="Consolas" panose="020B0609020204030204" pitchFamily="49" charset="0"/>
              </a:rPr>
              <a:t>   </a:t>
            </a:r>
            <a:r>
              <a:rPr lang="en-US" dirty="0">
                <a:solidFill>
                  <a:srgbClr val="FFC000"/>
                </a:solidFill>
                <a:latin typeface="Consolas" panose="020B0609020204030204" pitchFamily="49" charset="0"/>
              </a:rPr>
              <a:t>print</a:t>
            </a:r>
            <a:r>
              <a:rPr lang="en-US" dirty="0">
                <a:latin typeface="Consolas" panose="020B0609020204030204" pitchFamily="49" charset="0"/>
              </a:rPr>
              <a:t>(</a:t>
            </a:r>
            <a:r>
              <a:rPr lang="en-US" dirty="0">
                <a:solidFill>
                  <a:srgbClr val="92D050"/>
                </a:solidFill>
                <a:latin typeface="Consolas" panose="020B0609020204030204" pitchFamily="49" charset="0"/>
              </a:rPr>
              <a:t>'{:.1f}</a:t>
            </a:r>
            <a:r>
              <a:rPr lang="en-US" dirty="0">
                <a:latin typeface="Consolas" panose="020B0609020204030204" pitchFamily="49" charset="0"/>
              </a:rPr>
              <a:t>'.format(element),end=</a:t>
            </a:r>
            <a:r>
              <a:rPr lang="en-US" dirty="0">
                <a:solidFill>
                  <a:srgbClr val="92D050"/>
                </a:solidFill>
                <a:latin typeface="Consolas" panose="020B0609020204030204" pitchFamily="49" charset="0"/>
              </a:rPr>
              <a:t>', '</a:t>
            </a:r>
            <a:r>
              <a:rPr lang="en-US" dirty="0">
                <a:latin typeface="Consolas" panose="020B0609020204030204" pitchFamily="49" charset="0"/>
              </a:rPr>
              <a:t>)</a:t>
            </a:r>
          </a:p>
          <a:p>
            <a:br>
              <a:rPr lang="en-US" dirty="0">
                <a:latin typeface="Consolas" panose="020B0609020204030204" pitchFamily="49" charset="0"/>
              </a:rPr>
            </a:br>
            <a:endParaRPr lang="en-US" dirty="0">
              <a:latin typeface="Consolas" panose="020B0609020204030204" pitchFamily="49" charset="0"/>
            </a:endParaRPr>
          </a:p>
          <a:p>
            <a:r>
              <a:rPr lang="en-US" dirty="0">
                <a:solidFill>
                  <a:srgbClr val="FFC000"/>
                </a:solidFill>
                <a:latin typeface="Consolas" panose="020B0609020204030204" pitchFamily="49" charset="0"/>
              </a:rPr>
              <a:t>print</a:t>
            </a:r>
            <a:r>
              <a:rPr lang="en-US" dirty="0">
                <a:latin typeface="Consolas" panose="020B0609020204030204" pitchFamily="49" charset="0"/>
              </a:rPr>
              <a:t>(</a:t>
            </a:r>
            <a:r>
              <a:rPr lang="en-US" dirty="0">
                <a:solidFill>
                  <a:srgbClr val="92D050"/>
                </a:solidFill>
                <a:latin typeface="Consolas" panose="020B0609020204030204" pitchFamily="49" charset="0"/>
              </a:rPr>
              <a:t>'\</a:t>
            </a:r>
            <a:r>
              <a:rPr lang="en-US" dirty="0" err="1">
                <a:solidFill>
                  <a:srgbClr val="92D050"/>
                </a:solidFill>
                <a:latin typeface="Consolas" panose="020B0609020204030204" pitchFamily="49" charset="0"/>
              </a:rPr>
              <a:t>nDone</a:t>
            </a:r>
            <a:r>
              <a:rPr lang="en-US" dirty="0">
                <a:solidFill>
                  <a:srgbClr val="92D050"/>
                </a:solidFill>
                <a:latin typeface="Consolas" panose="020B0609020204030204" pitchFamily="49" charset="0"/>
              </a:rPr>
              <a:t>!'</a:t>
            </a:r>
            <a:r>
              <a:rPr lang="en-US" dirty="0">
                <a:latin typeface="Consolas" panose="020B0609020204030204" pitchFamily="49" charset="0"/>
              </a:rPr>
              <a:t>)</a:t>
            </a:r>
          </a:p>
        </p:txBody>
      </p:sp>
      <p:sp>
        <p:nvSpPr>
          <p:cNvPr id="10" name="TextBox 9">
            <a:extLst>
              <a:ext uri="{FF2B5EF4-FFF2-40B4-BE49-F238E27FC236}">
                <a16:creationId xmlns:a16="http://schemas.microsoft.com/office/drawing/2014/main" id="{79CF4271-20B0-46BB-9C2A-B282457BE5C1}"/>
              </a:ext>
            </a:extLst>
          </p:cNvPr>
          <p:cNvSpPr txBox="1"/>
          <p:nvPr/>
        </p:nvSpPr>
        <p:spPr>
          <a:xfrm>
            <a:off x="995712" y="4573867"/>
            <a:ext cx="3186068" cy="646331"/>
          </a:xfrm>
          <a:prstGeom prst="rect">
            <a:avLst/>
          </a:prstGeom>
          <a:noFill/>
        </p:spPr>
        <p:txBody>
          <a:bodyPr wrap="square" rtlCol="0">
            <a:spAutoFit/>
          </a:bodyPr>
          <a:lstStyle/>
          <a:p>
            <a:r>
              <a:rPr lang="en-US" sz="1800" dirty="0">
                <a:solidFill>
                  <a:srgbClr val="FF00FF"/>
                </a:solidFill>
                <a:latin typeface="Consolas" panose="020B0609020204030204" pitchFamily="49" charset="0"/>
              </a:rPr>
              <a:t>If </a:t>
            </a:r>
            <a:r>
              <a:rPr lang="en-US" sz="1800" dirty="0">
                <a:solidFill>
                  <a:schemeClr val="tx1">
                    <a:lumMod val="95000"/>
                  </a:schemeClr>
                </a:solidFill>
                <a:latin typeface="Consolas" panose="020B0609020204030204" pitchFamily="49" charset="0"/>
              </a:rPr>
              <a:t>element %</a:t>
            </a:r>
            <a:r>
              <a:rPr lang="en-US" sz="1800" dirty="0">
                <a:solidFill>
                  <a:srgbClr val="FF00FF"/>
                </a:solidFill>
                <a:latin typeface="Consolas" panose="020B0609020204030204" pitchFamily="49" charset="0"/>
              </a:rPr>
              <a:t> </a:t>
            </a:r>
            <a:r>
              <a:rPr lang="en-US" sz="1800" dirty="0">
                <a:solidFill>
                  <a:srgbClr val="0070C0"/>
                </a:solidFill>
                <a:latin typeface="Consolas" panose="020B0609020204030204" pitchFamily="49" charset="0"/>
              </a:rPr>
              <a:t>3</a:t>
            </a:r>
            <a:r>
              <a:rPr lang="en-US" sz="1800" dirty="0">
                <a:solidFill>
                  <a:srgbClr val="FF00FF"/>
                </a:solidFill>
                <a:latin typeface="Consolas" panose="020B0609020204030204" pitchFamily="49" charset="0"/>
              </a:rPr>
              <a:t> </a:t>
            </a:r>
            <a:r>
              <a:rPr lang="en-US" sz="1800" dirty="0">
                <a:solidFill>
                  <a:schemeClr val="tx1">
                    <a:lumMod val="95000"/>
                  </a:schemeClr>
                </a:solidFill>
                <a:latin typeface="Consolas" panose="020B0609020204030204" pitchFamily="49" charset="0"/>
              </a:rPr>
              <a:t>==</a:t>
            </a:r>
            <a:r>
              <a:rPr lang="en-US" sz="1800" dirty="0">
                <a:solidFill>
                  <a:srgbClr val="FF00FF"/>
                </a:solidFill>
                <a:latin typeface="Consolas" panose="020B0609020204030204" pitchFamily="49" charset="0"/>
              </a:rPr>
              <a:t> </a:t>
            </a:r>
            <a:r>
              <a:rPr lang="en-US" sz="1800" dirty="0">
                <a:solidFill>
                  <a:srgbClr val="0070C0"/>
                </a:solidFill>
                <a:latin typeface="Consolas" panose="020B0609020204030204" pitchFamily="49" charset="0"/>
              </a:rPr>
              <a:t>0</a:t>
            </a:r>
            <a:r>
              <a:rPr lang="en-US" sz="1800" dirty="0">
                <a:solidFill>
                  <a:schemeClr val="tx1">
                    <a:lumMod val="95000"/>
                  </a:schemeClr>
                </a:solidFill>
                <a:latin typeface="Consolas" panose="020B0609020204030204" pitchFamily="49" charset="0"/>
              </a:rPr>
              <a:t>:</a:t>
            </a:r>
          </a:p>
          <a:p>
            <a:r>
              <a:rPr lang="en-US" sz="1800" dirty="0">
                <a:solidFill>
                  <a:srgbClr val="FF00FF"/>
                </a:solidFill>
                <a:latin typeface="Consolas" panose="020B0609020204030204" pitchFamily="49" charset="0"/>
              </a:rPr>
              <a:t>	break</a:t>
            </a:r>
            <a:endParaRPr lang="en-US" dirty="0"/>
          </a:p>
        </p:txBody>
      </p:sp>
      <p:pic>
        <p:nvPicPr>
          <p:cNvPr id="5" name="Picture 4">
            <a:extLst>
              <a:ext uri="{FF2B5EF4-FFF2-40B4-BE49-F238E27FC236}">
                <a16:creationId xmlns:a16="http://schemas.microsoft.com/office/drawing/2014/main" id="{0622216A-5B1F-415A-885D-53C65A1D6F32}"/>
              </a:ext>
            </a:extLst>
          </p:cNvPr>
          <p:cNvPicPr>
            <a:picLocks noChangeAspect="1"/>
          </p:cNvPicPr>
          <p:nvPr/>
        </p:nvPicPr>
        <p:blipFill>
          <a:blip r:embed="rId3"/>
          <a:stretch>
            <a:fillRect/>
          </a:stretch>
        </p:blipFill>
        <p:spPr>
          <a:xfrm>
            <a:off x="7051432" y="4764635"/>
            <a:ext cx="3115781" cy="689067"/>
          </a:xfrm>
          <a:prstGeom prst="rect">
            <a:avLst/>
          </a:prstGeom>
        </p:spPr>
      </p:pic>
      <p:pic>
        <p:nvPicPr>
          <p:cNvPr id="11" name="Picture 10">
            <a:extLst>
              <a:ext uri="{FF2B5EF4-FFF2-40B4-BE49-F238E27FC236}">
                <a16:creationId xmlns:a16="http://schemas.microsoft.com/office/drawing/2014/main" id="{C6ABEF1A-1D47-42C6-B1D6-9CCDE33B9C10}"/>
              </a:ext>
            </a:extLst>
          </p:cNvPr>
          <p:cNvPicPr>
            <a:picLocks noChangeAspect="1"/>
          </p:cNvPicPr>
          <p:nvPr/>
        </p:nvPicPr>
        <p:blipFill>
          <a:blip r:embed="rId4"/>
          <a:stretch>
            <a:fillRect/>
          </a:stretch>
        </p:blipFill>
        <p:spPr>
          <a:xfrm>
            <a:off x="4935801" y="2527460"/>
            <a:ext cx="6915150" cy="371475"/>
          </a:xfrm>
          <a:prstGeom prst="rect">
            <a:avLst/>
          </a:prstGeom>
        </p:spPr>
      </p:pic>
      <p:sp>
        <p:nvSpPr>
          <p:cNvPr id="9" name="TextBox 4">
            <a:extLst>
              <a:ext uri="{FF2B5EF4-FFF2-40B4-BE49-F238E27FC236}">
                <a16:creationId xmlns:a16="http://schemas.microsoft.com/office/drawing/2014/main" id="{6AAF2214-9971-DF5D-5C7A-A604276CA09F}"/>
              </a:ext>
            </a:extLst>
          </p:cNvPr>
          <p:cNvSpPr txBox="1"/>
          <p:nvPr/>
        </p:nvSpPr>
        <p:spPr>
          <a:xfrm>
            <a:off x="0" y="6531046"/>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sp>
        <p:nvSpPr>
          <p:cNvPr id="12" name="Content Placeholder 2">
            <a:extLst>
              <a:ext uri="{FF2B5EF4-FFF2-40B4-BE49-F238E27FC236}">
                <a16:creationId xmlns:a16="http://schemas.microsoft.com/office/drawing/2014/main" id="{2236C5EA-DF03-07BE-B3DB-10640A734066}"/>
              </a:ext>
            </a:extLst>
          </p:cNvPr>
          <p:cNvSpPr>
            <a:spLocks noGrp="1"/>
          </p:cNvSpPr>
          <p:nvPr>
            <p:ph idx="1"/>
          </p:nvPr>
        </p:nvSpPr>
        <p:spPr>
          <a:xfrm>
            <a:off x="1120000" y="1870014"/>
            <a:ext cx="10233800" cy="4351338"/>
          </a:xfrm>
        </p:spPr>
        <p:txBody>
          <a:bodyPr>
            <a:normAutofit/>
          </a:bodyPr>
          <a:lstStyle/>
          <a:p>
            <a:r>
              <a:rPr lang="en-US" dirty="0"/>
              <a:t>The </a:t>
            </a:r>
            <a:r>
              <a:rPr lang="en-US" dirty="0">
                <a:solidFill>
                  <a:srgbClr val="FF00FF"/>
                </a:solidFill>
              </a:rPr>
              <a:t>break</a:t>
            </a:r>
            <a:r>
              <a:rPr lang="en-US" dirty="0"/>
              <a:t> statement will immediately end a loop when executed</a:t>
            </a:r>
          </a:p>
          <a:p>
            <a:endParaRPr lang="en-US" dirty="0"/>
          </a:p>
          <a:p>
            <a:pPr marL="0" indent="0">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216311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anim calcmode="lin" valueType="num">
                                      <p:cBhvr additive="base">
                                        <p:cTn id="2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B0488-7743-432C-A91C-BE73B19FAD14}"/>
              </a:ext>
            </a:extLst>
          </p:cNvPr>
          <p:cNvSpPr>
            <a:spLocks noGrp="1"/>
          </p:cNvSpPr>
          <p:nvPr>
            <p:ph type="title"/>
          </p:nvPr>
        </p:nvSpPr>
        <p:spPr/>
        <p:txBody>
          <a:bodyPr/>
          <a:lstStyle/>
          <a:p>
            <a:r>
              <a:rPr lang="en-US" dirty="0">
                <a:solidFill>
                  <a:srgbClr val="FF00FF"/>
                </a:solidFill>
              </a:rPr>
              <a:t>continue</a:t>
            </a:r>
          </a:p>
        </p:txBody>
      </p:sp>
      <p:sp>
        <p:nvSpPr>
          <p:cNvPr id="3" name="Content Placeholder 2">
            <a:extLst>
              <a:ext uri="{FF2B5EF4-FFF2-40B4-BE49-F238E27FC236}">
                <a16:creationId xmlns:a16="http://schemas.microsoft.com/office/drawing/2014/main" id="{128D2E22-731B-4F39-949A-2CEC82BDC2BD}"/>
              </a:ext>
            </a:extLst>
          </p:cNvPr>
          <p:cNvSpPr>
            <a:spLocks noGrp="1"/>
          </p:cNvSpPr>
          <p:nvPr>
            <p:ph idx="1"/>
          </p:nvPr>
        </p:nvSpPr>
        <p:spPr/>
        <p:txBody>
          <a:bodyPr>
            <a:normAutofit/>
          </a:bodyPr>
          <a:lstStyle/>
          <a:p>
            <a:r>
              <a:rPr lang="en-US" dirty="0"/>
              <a:t>The continue statement will immediately go back to the top of the  loop when executed</a:t>
            </a:r>
          </a:p>
          <a:p>
            <a:endParaRPr lang="en-US" dirty="0"/>
          </a:p>
          <a:p>
            <a:pPr marL="0" indent="0">
              <a:buNone/>
            </a:pPr>
            <a:endParaRPr lang="en-US" sz="1800" dirty="0">
              <a:latin typeface="Consolas" panose="020B0609020204030204" pitchFamily="49" charset="0"/>
            </a:endParaRPr>
          </a:p>
          <a:p>
            <a:pPr marL="0" indent="0">
              <a:buNone/>
            </a:pPr>
            <a:br>
              <a:rPr lang="en-US" dirty="0">
                <a:solidFill>
                  <a:srgbClr val="FFFF00"/>
                </a:solidFill>
              </a:rPr>
            </a:br>
            <a:endParaRPr lang="en-US" dirty="0"/>
          </a:p>
        </p:txBody>
      </p:sp>
      <p:sp>
        <p:nvSpPr>
          <p:cNvPr id="7" name="TextBox 6">
            <a:extLst>
              <a:ext uri="{FF2B5EF4-FFF2-40B4-BE49-F238E27FC236}">
                <a16:creationId xmlns:a16="http://schemas.microsoft.com/office/drawing/2014/main" id="{4088582C-80B6-4B61-8298-1494087FAC4B}"/>
              </a:ext>
            </a:extLst>
          </p:cNvPr>
          <p:cNvSpPr txBox="1"/>
          <p:nvPr/>
        </p:nvSpPr>
        <p:spPr>
          <a:xfrm>
            <a:off x="622849" y="3152140"/>
            <a:ext cx="5647349" cy="2585323"/>
          </a:xfrm>
          <a:prstGeom prst="rect">
            <a:avLst/>
          </a:prstGeom>
          <a:solidFill>
            <a:schemeClr val="bg1">
              <a:lumMod val="95000"/>
              <a:lumOff val="5000"/>
            </a:schemeClr>
          </a:solidFill>
          <a:ln>
            <a:solidFill>
              <a:srgbClr val="FF0000"/>
            </a:solidFill>
          </a:ln>
        </p:spPr>
        <p:txBody>
          <a:bodyPr wrap="square" rtlCol="0">
            <a:spAutoFit/>
          </a:bodyPr>
          <a:lstStyle/>
          <a:p>
            <a:r>
              <a:rPr lang="en-US" dirty="0">
                <a:solidFill>
                  <a:srgbClr val="FF00FF"/>
                </a:solidFill>
                <a:latin typeface="Consolas" panose="020B0609020204030204" pitchFamily="49" charset="0"/>
              </a:rPr>
              <a:t>import</a:t>
            </a:r>
            <a:r>
              <a:rPr lang="en-US" dirty="0">
                <a:latin typeface="Consolas" panose="020B0609020204030204" pitchFamily="49" charset="0"/>
              </a:rPr>
              <a:t> </a:t>
            </a:r>
            <a:r>
              <a:rPr lang="en-US" dirty="0" err="1">
                <a:latin typeface="Consolas" panose="020B0609020204030204" pitchFamily="49" charset="0"/>
              </a:rPr>
              <a:t>numpy</a:t>
            </a:r>
            <a:r>
              <a:rPr lang="en-US" dirty="0">
                <a:latin typeface="Consolas" panose="020B0609020204030204" pitchFamily="49" charset="0"/>
              </a:rPr>
              <a:t> </a:t>
            </a:r>
            <a:r>
              <a:rPr lang="en-US" dirty="0">
                <a:solidFill>
                  <a:srgbClr val="FF00FF"/>
                </a:solidFill>
                <a:latin typeface="Consolas" panose="020B0609020204030204" pitchFamily="49" charset="0"/>
              </a:rPr>
              <a:t>as</a:t>
            </a:r>
            <a:r>
              <a:rPr lang="en-US" dirty="0">
                <a:latin typeface="Consolas" panose="020B0609020204030204" pitchFamily="49" charset="0"/>
              </a:rPr>
              <a:t> np</a:t>
            </a:r>
          </a:p>
          <a:p>
            <a:r>
              <a:rPr lang="en-US" dirty="0">
                <a:latin typeface="Consolas" panose="020B0609020204030204" pitchFamily="49" charset="0"/>
              </a:rPr>
              <a:t>a = </a:t>
            </a:r>
            <a:r>
              <a:rPr lang="en-US" dirty="0" err="1">
                <a:latin typeface="Consolas" panose="020B0609020204030204" pitchFamily="49" charset="0"/>
              </a:rPr>
              <a:t>np.arange</a:t>
            </a:r>
            <a:r>
              <a:rPr lang="en-US" dirty="0">
                <a:latin typeface="Consolas" panose="020B0609020204030204" pitchFamily="49" charset="0"/>
              </a:rPr>
              <a:t>(</a:t>
            </a:r>
            <a:r>
              <a:rPr lang="en-US" dirty="0">
                <a:solidFill>
                  <a:srgbClr val="FFC000"/>
                </a:solidFill>
                <a:latin typeface="Consolas" panose="020B0609020204030204" pitchFamily="49" charset="0"/>
              </a:rPr>
              <a:t>1,10,0.5</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rgbClr val="FF00FF"/>
                </a:solidFill>
                <a:latin typeface="Consolas" panose="020B0609020204030204" pitchFamily="49" charset="0"/>
              </a:rPr>
              <a:t>for</a:t>
            </a:r>
            <a:r>
              <a:rPr lang="en-US" dirty="0">
                <a:latin typeface="Consolas" panose="020B0609020204030204" pitchFamily="49" charset="0"/>
              </a:rPr>
              <a:t> element </a:t>
            </a:r>
            <a:r>
              <a:rPr lang="en-US" dirty="0">
                <a:solidFill>
                  <a:srgbClr val="FF00FF"/>
                </a:solidFill>
                <a:latin typeface="Consolas" panose="020B0609020204030204" pitchFamily="49" charset="0"/>
              </a:rPr>
              <a:t>in</a:t>
            </a:r>
            <a:r>
              <a:rPr lang="en-US" dirty="0">
                <a:latin typeface="Consolas" panose="020B0609020204030204" pitchFamily="49" charset="0"/>
              </a:rPr>
              <a:t> a:</a:t>
            </a:r>
          </a:p>
          <a:p>
            <a:r>
              <a:rPr lang="en-US" dirty="0">
                <a:latin typeface="Consolas" panose="020B0609020204030204" pitchFamily="49" charset="0"/>
              </a:rPr>
              <a:t>   </a:t>
            </a:r>
            <a:r>
              <a:rPr lang="en-US" dirty="0">
                <a:solidFill>
                  <a:srgbClr val="FFC000"/>
                </a:solidFill>
                <a:latin typeface="Consolas" panose="020B0609020204030204" pitchFamily="49" charset="0"/>
              </a:rPr>
              <a:t>print</a:t>
            </a:r>
            <a:r>
              <a:rPr lang="en-US" dirty="0">
                <a:latin typeface="Consolas" panose="020B0609020204030204" pitchFamily="49" charset="0"/>
              </a:rPr>
              <a:t>(</a:t>
            </a:r>
            <a:r>
              <a:rPr lang="en-US" dirty="0">
                <a:solidFill>
                  <a:srgbClr val="92D050"/>
                </a:solidFill>
                <a:latin typeface="Consolas" panose="020B0609020204030204" pitchFamily="49" charset="0"/>
              </a:rPr>
              <a:t>'{:.1f}</a:t>
            </a:r>
            <a:r>
              <a:rPr lang="en-US" dirty="0">
                <a:latin typeface="Consolas" panose="020B0609020204030204" pitchFamily="49" charset="0"/>
              </a:rPr>
              <a:t>'.format(element),end=</a:t>
            </a:r>
            <a:r>
              <a:rPr lang="en-US" dirty="0">
                <a:solidFill>
                  <a:srgbClr val="92D050"/>
                </a:solidFill>
                <a:latin typeface="Consolas" panose="020B0609020204030204" pitchFamily="49" charset="0"/>
              </a:rPr>
              <a:t>', '</a:t>
            </a:r>
            <a:r>
              <a:rPr lang="en-US" dirty="0">
                <a:latin typeface="Consolas" panose="020B0609020204030204" pitchFamily="49" charset="0"/>
              </a:rPr>
              <a:t>)</a:t>
            </a:r>
          </a:p>
          <a:p>
            <a:endParaRPr lang="en-US" dirty="0">
              <a:latin typeface="Consolas" panose="020B0609020204030204" pitchFamily="49" charset="0"/>
            </a:endParaRPr>
          </a:p>
          <a:p>
            <a:br>
              <a:rPr lang="en-US" dirty="0">
                <a:latin typeface="Consolas" panose="020B0609020204030204" pitchFamily="49" charset="0"/>
              </a:rPr>
            </a:br>
            <a:r>
              <a:rPr lang="en-US" dirty="0">
                <a:latin typeface="Consolas" panose="020B0609020204030204" pitchFamily="49" charset="0"/>
              </a:rPr>
              <a:t>   </a:t>
            </a:r>
            <a:r>
              <a:rPr lang="en-US" dirty="0">
                <a:solidFill>
                  <a:srgbClr val="FFC000"/>
                </a:solidFill>
                <a:latin typeface="Consolas" panose="020B0609020204030204" pitchFamily="49" charset="0"/>
              </a:rPr>
              <a:t>print</a:t>
            </a:r>
            <a:r>
              <a:rPr lang="en-US" dirty="0">
                <a:latin typeface="Consolas" panose="020B0609020204030204" pitchFamily="49" charset="0"/>
              </a:rPr>
              <a:t>()</a:t>
            </a:r>
          </a:p>
          <a:p>
            <a:r>
              <a:rPr lang="en-US" dirty="0">
                <a:solidFill>
                  <a:srgbClr val="FFC000"/>
                </a:solidFill>
                <a:latin typeface="Consolas" panose="020B0609020204030204" pitchFamily="49" charset="0"/>
              </a:rPr>
              <a:t>print</a:t>
            </a:r>
            <a:r>
              <a:rPr lang="en-US" dirty="0">
                <a:latin typeface="Consolas" panose="020B0609020204030204" pitchFamily="49" charset="0"/>
              </a:rPr>
              <a:t>(</a:t>
            </a:r>
            <a:r>
              <a:rPr lang="en-US" dirty="0">
                <a:solidFill>
                  <a:srgbClr val="92D050"/>
                </a:solidFill>
                <a:latin typeface="Consolas" panose="020B0609020204030204" pitchFamily="49" charset="0"/>
              </a:rPr>
              <a:t>'\</a:t>
            </a:r>
            <a:r>
              <a:rPr lang="en-US" dirty="0" err="1">
                <a:solidFill>
                  <a:srgbClr val="92D050"/>
                </a:solidFill>
                <a:latin typeface="Consolas" panose="020B0609020204030204" pitchFamily="49" charset="0"/>
              </a:rPr>
              <a:t>nDone</a:t>
            </a:r>
            <a:r>
              <a:rPr lang="en-US" dirty="0">
                <a:solidFill>
                  <a:srgbClr val="92D050"/>
                </a:solidFill>
                <a:latin typeface="Consolas" panose="020B0609020204030204" pitchFamily="49" charset="0"/>
              </a:rPr>
              <a:t>!'</a:t>
            </a:r>
            <a:r>
              <a:rPr lang="en-US" dirty="0">
                <a:latin typeface="Consolas" panose="020B0609020204030204" pitchFamily="49" charset="0"/>
              </a:rPr>
              <a:t>)</a:t>
            </a:r>
          </a:p>
        </p:txBody>
      </p:sp>
      <p:sp>
        <p:nvSpPr>
          <p:cNvPr id="4" name="TextBox 3">
            <a:extLst>
              <a:ext uri="{FF2B5EF4-FFF2-40B4-BE49-F238E27FC236}">
                <a16:creationId xmlns:a16="http://schemas.microsoft.com/office/drawing/2014/main" id="{CDCBDD68-7977-4383-A5BC-E35BDBFE2539}"/>
              </a:ext>
            </a:extLst>
          </p:cNvPr>
          <p:cNvSpPr txBox="1"/>
          <p:nvPr/>
        </p:nvSpPr>
        <p:spPr>
          <a:xfrm>
            <a:off x="942446" y="4538356"/>
            <a:ext cx="3186068" cy="646331"/>
          </a:xfrm>
          <a:prstGeom prst="rect">
            <a:avLst/>
          </a:prstGeom>
          <a:noFill/>
        </p:spPr>
        <p:txBody>
          <a:bodyPr wrap="square" rtlCol="0">
            <a:spAutoFit/>
          </a:bodyPr>
          <a:lstStyle/>
          <a:p>
            <a:r>
              <a:rPr lang="en-US" sz="1800" dirty="0">
                <a:solidFill>
                  <a:srgbClr val="FF00FF"/>
                </a:solidFill>
                <a:latin typeface="Consolas" panose="020B0609020204030204" pitchFamily="49" charset="0"/>
              </a:rPr>
              <a:t>If </a:t>
            </a:r>
            <a:r>
              <a:rPr lang="en-US" sz="1800" dirty="0">
                <a:solidFill>
                  <a:schemeClr val="tx1">
                    <a:lumMod val="95000"/>
                  </a:schemeClr>
                </a:solidFill>
                <a:latin typeface="Consolas" panose="020B0609020204030204" pitchFamily="49" charset="0"/>
              </a:rPr>
              <a:t>element %</a:t>
            </a:r>
            <a:r>
              <a:rPr lang="en-US" sz="1800" dirty="0">
                <a:solidFill>
                  <a:srgbClr val="FF00FF"/>
                </a:solidFill>
                <a:latin typeface="Consolas" panose="020B0609020204030204" pitchFamily="49" charset="0"/>
              </a:rPr>
              <a:t> </a:t>
            </a:r>
            <a:r>
              <a:rPr lang="en-US" sz="1800" dirty="0">
                <a:solidFill>
                  <a:srgbClr val="0070C0"/>
                </a:solidFill>
                <a:latin typeface="Consolas" panose="020B0609020204030204" pitchFamily="49" charset="0"/>
              </a:rPr>
              <a:t>3</a:t>
            </a:r>
            <a:r>
              <a:rPr lang="en-US" sz="1800" dirty="0">
                <a:solidFill>
                  <a:srgbClr val="FF00FF"/>
                </a:solidFill>
                <a:latin typeface="Consolas" panose="020B0609020204030204" pitchFamily="49" charset="0"/>
              </a:rPr>
              <a:t> </a:t>
            </a:r>
            <a:r>
              <a:rPr lang="en-US" sz="1800" dirty="0">
                <a:solidFill>
                  <a:schemeClr val="tx1">
                    <a:lumMod val="95000"/>
                  </a:schemeClr>
                </a:solidFill>
                <a:latin typeface="Consolas" panose="020B0609020204030204" pitchFamily="49" charset="0"/>
              </a:rPr>
              <a:t>!=</a:t>
            </a:r>
            <a:r>
              <a:rPr lang="en-US" sz="1800" dirty="0">
                <a:solidFill>
                  <a:srgbClr val="FF00FF"/>
                </a:solidFill>
                <a:latin typeface="Consolas" panose="020B0609020204030204" pitchFamily="49" charset="0"/>
              </a:rPr>
              <a:t> </a:t>
            </a:r>
            <a:r>
              <a:rPr lang="en-US" sz="1800" dirty="0">
                <a:solidFill>
                  <a:srgbClr val="0070C0"/>
                </a:solidFill>
                <a:latin typeface="Consolas" panose="020B0609020204030204" pitchFamily="49" charset="0"/>
              </a:rPr>
              <a:t>0</a:t>
            </a:r>
            <a:r>
              <a:rPr lang="en-US" sz="1800" dirty="0">
                <a:solidFill>
                  <a:schemeClr val="tx1">
                    <a:lumMod val="95000"/>
                  </a:schemeClr>
                </a:solidFill>
                <a:latin typeface="Consolas" panose="020B0609020204030204" pitchFamily="49" charset="0"/>
              </a:rPr>
              <a:t>:</a:t>
            </a:r>
          </a:p>
          <a:p>
            <a:r>
              <a:rPr lang="en-US" sz="1800" dirty="0">
                <a:solidFill>
                  <a:srgbClr val="FF00FF"/>
                </a:solidFill>
                <a:latin typeface="Consolas" panose="020B0609020204030204" pitchFamily="49" charset="0"/>
              </a:rPr>
              <a:t>	continue</a:t>
            </a:r>
            <a:endParaRPr lang="en-US" dirty="0"/>
          </a:p>
        </p:txBody>
      </p:sp>
      <p:pic>
        <p:nvPicPr>
          <p:cNvPr id="10" name="Picture 9">
            <a:extLst>
              <a:ext uri="{FF2B5EF4-FFF2-40B4-BE49-F238E27FC236}">
                <a16:creationId xmlns:a16="http://schemas.microsoft.com/office/drawing/2014/main" id="{1A8C41D6-F707-4AE7-B623-80B3943226CB}"/>
              </a:ext>
            </a:extLst>
          </p:cNvPr>
          <p:cNvPicPr>
            <a:picLocks noChangeAspect="1"/>
          </p:cNvPicPr>
          <p:nvPr/>
        </p:nvPicPr>
        <p:blipFill>
          <a:blip r:embed="rId2"/>
          <a:stretch>
            <a:fillRect/>
          </a:stretch>
        </p:blipFill>
        <p:spPr>
          <a:xfrm>
            <a:off x="7481841" y="4401723"/>
            <a:ext cx="3360006" cy="1335740"/>
          </a:xfrm>
          <a:prstGeom prst="rect">
            <a:avLst/>
          </a:prstGeom>
        </p:spPr>
      </p:pic>
      <p:pic>
        <p:nvPicPr>
          <p:cNvPr id="11" name="Picture 10">
            <a:extLst>
              <a:ext uri="{FF2B5EF4-FFF2-40B4-BE49-F238E27FC236}">
                <a16:creationId xmlns:a16="http://schemas.microsoft.com/office/drawing/2014/main" id="{DAFF2DC6-B1D4-4D76-BACA-D1A23F47AD6B}"/>
              </a:ext>
            </a:extLst>
          </p:cNvPr>
          <p:cNvPicPr>
            <a:picLocks noChangeAspect="1"/>
          </p:cNvPicPr>
          <p:nvPr/>
        </p:nvPicPr>
        <p:blipFill>
          <a:blip r:embed="rId3"/>
          <a:stretch>
            <a:fillRect/>
          </a:stretch>
        </p:blipFill>
        <p:spPr>
          <a:xfrm>
            <a:off x="4829269" y="2645730"/>
            <a:ext cx="6915150" cy="371475"/>
          </a:xfrm>
          <a:prstGeom prst="rect">
            <a:avLst/>
          </a:prstGeom>
        </p:spPr>
      </p:pic>
      <p:sp>
        <p:nvSpPr>
          <p:cNvPr id="8" name="TextBox 4">
            <a:extLst>
              <a:ext uri="{FF2B5EF4-FFF2-40B4-BE49-F238E27FC236}">
                <a16:creationId xmlns:a16="http://schemas.microsoft.com/office/drawing/2014/main" id="{36E34BEE-9321-7F45-77C2-380BC24EAC2E}"/>
              </a:ext>
            </a:extLst>
          </p:cNvPr>
          <p:cNvSpPr txBox="1"/>
          <p:nvPr/>
        </p:nvSpPr>
        <p:spPr>
          <a:xfrm>
            <a:off x="0" y="6531046"/>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spTree>
    <p:extLst>
      <p:ext uri="{BB962C8B-B14F-4D97-AF65-F5344CB8AC3E}">
        <p14:creationId xmlns:p14="http://schemas.microsoft.com/office/powerpoint/2010/main" val="148946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B0488-7743-432C-A91C-BE73B19FAD14}"/>
              </a:ext>
            </a:extLst>
          </p:cNvPr>
          <p:cNvSpPr>
            <a:spLocks noGrp="1"/>
          </p:cNvSpPr>
          <p:nvPr>
            <p:ph type="title"/>
          </p:nvPr>
        </p:nvSpPr>
        <p:spPr/>
        <p:txBody>
          <a:bodyPr/>
          <a:lstStyle/>
          <a:p>
            <a:r>
              <a:rPr lang="en-US" dirty="0">
                <a:solidFill>
                  <a:srgbClr val="FF00FF"/>
                </a:solidFill>
              </a:rPr>
              <a:t>else</a:t>
            </a:r>
          </a:p>
        </p:txBody>
      </p:sp>
      <p:sp>
        <p:nvSpPr>
          <p:cNvPr id="3" name="Content Placeholder 2">
            <a:extLst>
              <a:ext uri="{FF2B5EF4-FFF2-40B4-BE49-F238E27FC236}">
                <a16:creationId xmlns:a16="http://schemas.microsoft.com/office/drawing/2014/main" id="{128D2E22-731B-4F39-949A-2CEC82BDC2BD}"/>
              </a:ext>
            </a:extLst>
          </p:cNvPr>
          <p:cNvSpPr>
            <a:spLocks noGrp="1"/>
          </p:cNvSpPr>
          <p:nvPr>
            <p:ph idx="1"/>
          </p:nvPr>
        </p:nvSpPr>
        <p:spPr>
          <a:xfrm>
            <a:off x="1120000" y="1852258"/>
            <a:ext cx="10233800" cy="4351338"/>
          </a:xfrm>
        </p:spPr>
        <p:txBody>
          <a:bodyPr>
            <a:normAutofit/>
          </a:bodyPr>
          <a:lstStyle/>
          <a:p>
            <a:r>
              <a:rPr lang="en-US" dirty="0"/>
              <a:t>Most programming languages don't have an else statement with a for loop</a:t>
            </a:r>
          </a:p>
          <a:p>
            <a:r>
              <a:rPr lang="en-US" dirty="0"/>
              <a:t>In Python, any statements in a </a:t>
            </a:r>
            <a:r>
              <a:rPr lang="en-US" dirty="0">
                <a:solidFill>
                  <a:srgbClr val="FF00FF"/>
                </a:solidFill>
              </a:rPr>
              <a:t>for else </a:t>
            </a:r>
            <a:r>
              <a:rPr lang="en-US" dirty="0"/>
              <a:t>block will only execute if the for loop ended normally (i.e., not with break)</a:t>
            </a:r>
          </a:p>
          <a:p>
            <a:endParaRPr lang="en-US" dirty="0"/>
          </a:p>
          <a:p>
            <a:pPr marL="0" indent="0">
              <a:buNone/>
            </a:pPr>
            <a:endParaRPr lang="en-US" dirty="0">
              <a:solidFill>
                <a:srgbClr val="FF00FF"/>
              </a:solidFill>
            </a:endParaRPr>
          </a:p>
          <a:p>
            <a:pPr marL="0" indent="0">
              <a:buNone/>
            </a:pPr>
            <a:br>
              <a:rPr lang="en-US" dirty="0">
                <a:solidFill>
                  <a:srgbClr val="FFFF00"/>
                </a:solidFill>
              </a:rPr>
            </a:br>
            <a:endParaRPr lang="en-US" dirty="0"/>
          </a:p>
        </p:txBody>
      </p:sp>
      <p:sp>
        <p:nvSpPr>
          <p:cNvPr id="7" name="TextBox 6">
            <a:extLst>
              <a:ext uri="{FF2B5EF4-FFF2-40B4-BE49-F238E27FC236}">
                <a16:creationId xmlns:a16="http://schemas.microsoft.com/office/drawing/2014/main" id="{8F2613DA-2502-49D8-A322-B0FB79466ABC}"/>
              </a:ext>
            </a:extLst>
          </p:cNvPr>
          <p:cNvSpPr txBox="1"/>
          <p:nvPr/>
        </p:nvSpPr>
        <p:spPr>
          <a:xfrm>
            <a:off x="687278" y="3910470"/>
            <a:ext cx="7036294" cy="2554545"/>
          </a:xfrm>
          <a:prstGeom prst="rect">
            <a:avLst/>
          </a:prstGeom>
          <a:solidFill>
            <a:schemeClr val="bg1">
              <a:lumMod val="95000"/>
              <a:lumOff val="5000"/>
            </a:schemeClr>
          </a:solidFill>
          <a:ln>
            <a:solidFill>
              <a:srgbClr val="FF0000"/>
            </a:solidFill>
          </a:ln>
        </p:spPr>
        <p:txBody>
          <a:bodyPr wrap="square" rtlCol="0">
            <a:spAutoFit/>
          </a:bodyPr>
          <a:lstStyle/>
          <a:p>
            <a:r>
              <a:rPr lang="en-US" sz="1600" dirty="0">
                <a:solidFill>
                  <a:srgbClr val="FF00FF"/>
                </a:solidFill>
                <a:latin typeface="Consolas" panose="020B0609020204030204" pitchFamily="49" charset="0"/>
              </a:rPr>
              <a:t>import </a:t>
            </a:r>
            <a:r>
              <a:rPr lang="en-US" sz="1600" dirty="0" err="1">
                <a:solidFill>
                  <a:schemeClr val="tx1">
                    <a:lumMod val="95000"/>
                  </a:schemeClr>
                </a:solidFill>
                <a:latin typeface="Consolas" panose="020B0609020204030204" pitchFamily="49" charset="0"/>
              </a:rPr>
              <a:t>numpy</a:t>
            </a:r>
            <a:r>
              <a:rPr lang="en-US" sz="1600" dirty="0">
                <a:solidFill>
                  <a:srgbClr val="FF00FF"/>
                </a:solidFill>
                <a:latin typeface="Consolas" panose="020B0609020204030204" pitchFamily="49" charset="0"/>
              </a:rPr>
              <a:t> as </a:t>
            </a:r>
            <a:r>
              <a:rPr lang="en-US" sz="1600" dirty="0">
                <a:solidFill>
                  <a:schemeClr val="tx1">
                    <a:lumMod val="95000"/>
                  </a:schemeClr>
                </a:solidFill>
                <a:latin typeface="Consolas" panose="020B0609020204030204" pitchFamily="49" charset="0"/>
              </a:rPr>
              <a:t>np</a:t>
            </a:r>
          </a:p>
          <a:p>
            <a:endParaRPr lang="en-US" sz="1600" dirty="0">
              <a:solidFill>
                <a:srgbClr val="FF00FF"/>
              </a:solidFill>
              <a:latin typeface="Consolas" panose="020B0609020204030204" pitchFamily="49" charset="0"/>
            </a:endParaRPr>
          </a:p>
          <a:p>
            <a:r>
              <a:rPr lang="en-US" sz="1600" dirty="0">
                <a:solidFill>
                  <a:schemeClr val="tx1">
                    <a:lumMod val="95000"/>
                  </a:schemeClr>
                </a:solidFill>
                <a:latin typeface="Consolas" panose="020B0609020204030204" pitchFamily="49" charset="0"/>
              </a:rPr>
              <a:t>numbers = </a:t>
            </a:r>
            <a:r>
              <a:rPr lang="en-US" sz="1600" dirty="0" err="1">
                <a:solidFill>
                  <a:schemeClr val="tx1">
                    <a:lumMod val="95000"/>
                  </a:schemeClr>
                </a:solidFill>
                <a:latin typeface="Consolas" panose="020B0609020204030204" pitchFamily="49" charset="0"/>
              </a:rPr>
              <a:t>np.random.randint</a:t>
            </a:r>
            <a:r>
              <a:rPr lang="en-US" sz="1600" dirty="0">
                <a:solidFill>
                  <a:schemeClr val="tx1">
                    <a:lumMod val="95000"/>
                  </a:schemeClr>
                </a:solidFill>
                <a:latin typeface="Consolas" panose="020B0609020204030204" pitchFamily="49" charset="0"/>
              </a:rPr>
              <a:t>(</a:t>
            </a:r>
            <a:r>
              <a:rPr lang="en-US" sz="1600" dirty="0">
                <a:solidFill>
                  <a:srgbClr val="0070C0"/>
                </a:solidFill>
                <a:latin typeface="Consolas" panose="020B0609020204030204" pitchFamily="49" charset="0"/>
              </a:rPr>
              <a:t>10</a:t>
            </a:r>
            <a:r>
              <a:rPr lang="en-US" sz="1600" dirty="0">
                <a:solidFill>
                  <a:schemeClr val="tx1">
                    <a:lumMod val="95000"/>
                  </a:schemeClr>
                </a:solidFill>
                <a:latin typeface="Consolas" panose="020B0609020204030204" pitchFamily="49" charset="0"/>
              </a:rPr>
              <a:t>,</a:t>
            </a:r>
            <a:r>
              <a:rPr lang="en-US" sz="1600" dirty="0">
                <a:solidFill>
                  <a:srgbClr val="FF00FF"/>
                </a:solidFill>
                <a:latin typeface="Consolas" panose="020B0609020204030204" pitchFamily="49" charset="0"/>
              </a:rPr>
              <a:t> </a:t>
            </a:r>
            <a:r>
              <a:rPr lang="en-US" sz="1600" dirty="0">
                <a:solidFill>
                  <a:schemeClr val="tx1">
                    <a:lumMod val="95000"/>
                  </a:schemeClr>
                </a:solidFill>
                <a:latin typeface="Consolas" panose="020B0609020204030204" pitchFamily="49" charset="0"/>
              </a:rPr>
              <a:t>size =</a:t>
            </a:r>
            <a:r>
              <a:rPr lang="en-US" sz="1600" dirty="0">
                <a:solidFill>
                  <a:srgbClr val="FF00FF"/>
                </a:solidFill>
                <a:latin typeface="Consolas" panose="020B0609020204030204" pitchFamily="49" charset="0"/>
              </a:rPr>
              <a:t> </a:t>
            </a:r>
            <a:r>
              <a:rPr lang="en-US" sz="1600" dirty="0">
                <a:solidFill>
                  <a:srgbClr val="0070C0"/>
                </a:solidFill>
                <a:latin typeface="Consolas" panose="020B0609020204030204" pitchFamily="49" charset="0"/>
              </a:rPr>
              <a:t>3</a:t>
            </a:r>
            <a:r>
              <a:rPr lang="en-US" sz="1600" dirty="0">
                <a:solidFill>
                  <a:schemeClr val="tx1">
                    <a:lumMod val="95000"/>
                  </a:schemeClr>
                </a:solidFill>
                <a:latin typeface="Consolas" panose="020B0609020204030204" pitchFamily="49" charset="0"/>
              </a:rPr>
              <a:t>)</a:t>
            </a:r>
          </a:p>
          <a:p>
            <a:r>
              <a:rPr lang="en-US" sz="1600" dirty="0">
                <a:solidFill>
                  <a:srgbClr val="FFC000"/>
                </a:solidFill>
                <a:latin typeface="Consolas" panose="020B0609020204030204" pitchFamily="49" charset="0"/>
              </a:rPr>
              <a:t>print</a:t>
            </a:r>
            <a:r>
              <a:rPr lang="en-US" sz="1600" dirty="0">
                <a:solidFill>
                  <a:schemeClr val="tx1">
                    <a:lumMod val="95000"/>
                  </a:schemeClr>
                </a:solidFill>
                <a:latin typeface="Consolas" panose="020B0609020204030204" pitchFamily="49" charset="0"/>
              </a:rPr>
              <a:t>(numbers)</a:t>
            </a:r>
          </a:p>
          <a:p>
            <a:r>
              <a:rPr lang="en-US" sz="1600" dirty="0">
                <a:solidFill>
                  <a:srgbClr val="FF00FF"/>
                </a:solidFill>
                <a:latin typeface="Consolas" panose="020B0609020204030204" pitchFamily="49" charset="0"/>
              </a:rPr>
              <a:t>for </a:t>
            </a:r>
            <a:r>
              <a:rPr lang="en-US" sz="1600" dirty="0">
                <a:solidFill>
                  <a:schemeClr val="tx1">
                    <a:lumMod val="95000"/>
                  </a:schemeClr>
                </a:solidFill>
                <a:latin typeface="Consolas" panose="020B0609020204030204" pitchFamily="49" charset="0"/>
              </a:rPr>
              <a:t>number</a:t>
            </a:r>
            <a:r>
              <a:rPr lang="en-US" sz="1600" dirty="0">
                <a:solidFill>
                  <a:srgbClr val="FF00FF"/>
                </a:solidFill>
                <a:latin typeface="Consolas" panose="020B0609020204030204" pitchFamily="49" charset="0"/>
              </a:rPr>
              <a:t> in </a:t>
            </a:r>
            <a:r>
              <a:rPr lang="en-US" sz="1600" dirty="0">
                <a:solidFill>
                  <a:schemeClr val="tx1">
                    <a:lumMod val="95000"/>
                  </a:schemeClr>
                </a:solidFill>
                <a:latin typeface="Consolas" panose="020B0609020204030204" pitchFamily="49" charset="0"/>
              </a:rPr>
              <a:t>numbers:</a:t>
            </a:r>
          </a:p>
          <a:p>
            <a:r>
              <a:rPr lang="en-US" sz="1600" dirty="0">
                <a:solidFill>
                  <a:srgbClr val="FF00FF"/>
                </a:solidFill>
                <a:latin typeface="Consolas" panose="020B0609020204030204" pitchFamily="49" charset="0"/>
              </a:rPr>
              <a:t>    if </a:t>
            </a:r>
            <a:r>
              <a:rPr lang="en-US" sz="1600" dirty="0">
                <a:solidFill>
                  <a:schemeClr val="tx1">
                    <a:lumMod val="95000"/>
                  </a:schemeClr>
                </a:solidFill>
                <a:latin typeface="Consolas" panose="020B0609020204030204" pitchFamily="49" charset="0"/>
              </a:rPr>
              <a:t>number</a:t>
            </a:r>
            <a:r>
              <a:rPr lang="en-US" sz="1600" dirty="0">
                <a:solidFill>
                  <a:srgbClr val="FF00FF"/>
                </a:solidFill>
                <a:latin typeface="Consolas" panose="020B0609020204030204" pitchFamily="49" charset="0"/>
              </a:rPr>
              <a:t> </a:t>
            </a:r>
            <a:r>
              <a:rPr lang="en-US" sz="1600" dirty="0">
                <a:solidFill>
                  <a:schemeClr val="tx1">
                    <a:lumMod val="95000"/>
                  </a:schemeClr>
                </a:solidFill>
                <a:latin typeface="Consolas" panose="020B0609020204030204" pitchFamily="49" charset="0"/>
              </a:rPr>
              <a:t>%</a:t>
            </a:r>
            <a:r>
              <a:rPr lang="en-US" sz="1600" dirty="0">
                <a:solidFill>
                  <a:srgbClr val="FF00FF"/>
                </a:solidFill>
                <a:latin typeface="Consolas" panose="020B0609020204030204" pitchFamily="49" charset="0"/>
              </a:rPr>
              <a:t> </a:t>
            </a:r>
            <a:r>
              <a:rPr lang="en-US" sz="1600" dirty="0">
                <a:solidFill>
                  <a:srgbClr val="0070C0"/>
                </a:solidFill>
                <a:latin typeface="Consolas" panose="020B0609020204030204" pitchFamily="49" charset="0"/>
              </a:rPr>
              <a:t>2</a:t>
            </a:r>
            <a:r>
              <a:rPr lang="en-US" sz="1600" dirty="0">
                <a:solidFill>
                  <a:schemeClr val="tx1">
                    <a:lumMod val="95000"/>
                  </a:schemeClr>
                </a:solidFill>
                <a:latin typeface="Consolas" panose="020B0609020204030204" pitchFamily="49" charset="0"/>
              </a:rPr>
              <a:t> == </a:t>
            </a:r>
            <a:r>
              <a:rPr lang="en-US" sz="1600" dirty="0">
                <a:solidFill>
                  <a:srgbClr val="0070C0"/>
                </a:solidFill>
                <a:latin typeface="Consolas" panose="020B0609020204030204" pitchFamily="49" charset="0"/>
              </a:rPr>
              <a:t>0</a:t>
            </a:r>
            <a:r>
              <a:rPr lang="en-US" sz="1600" dirty="0">
                <a:solidFill>
                  <a:schemeClr val="tx1">
                    <a:lumMod val="95000"/>
                  </a:schemeClr>
                </a:solidFill>
                <a:latin typeface="Consolas" panose="020B0609020204030204" pitchFamily="49" charset="0"/>
              </a:rPr>
              <a:t>:</a:t>
            </a:r>
          </a:p>
          <a:p>
            <a:r>
              <a:rPr lang="en-US" sz="1600" dirty="0">
                <a:solidFill>
                  <a:srgbClr val="FF00FF"/>
                </a:solidFill>
                <a:latin typeface="Consolas" panose="020B0609020204030204" pitchFamily="49" charset="0"/>
              </a:rPr>
              <a:t>        </a:t>
            </a:r>
            <a:r>
              <a:rPr lang="en-US" sz="1600" dirty="0">
                <a:solidFill>
                  <a:srgbClr val="FFC000"/>
                </a:solidFill>
                <a:latin typeface="Consolas" panose="020B0609020204030204" pitchFamily="49" charset="0"/>
              </a:rPr>
              <a:t>print</a:t>
            </a:r>
            <a:r>
              <a:rPr lang="en-US" sz="1600" dirty="0">
                <a:solidFill>
                  <a:schemeClr val="tx1">
                    <a:lumMod val="95000"/>
                  </a:schemeClr>
                </a:solidFill>
                <a:latin typeface="Consolas" panose="020B0609020204030204" pitchFamily="49" charset="0"/>
              </a:rPr>
              <a:t>(</a:t>
            </a:r>
            <a:r>
              <a:rPr lang="en-US" sz="1600" dirty="0">
                <a:solidFill>
                  <a:srgbClr val="92D050"/>
                </a:solidFill>
                <a:latin typeface="Consolas" panose="020B0609020204030204" pitchFamily="49" charset="0"/>
              </a:rPr>
              <a:t>'Found an even number!'</a:t>
            </a:r>
            <a:r>
              <a:rPr lang="en-US" sz="1600" dirty="0">
                <a:solidFill>
                  <a:schemeClr val="tx1">
                    <a:lumMod val="95000"/>
                  </a:schemeClr>
                </a:solidFill>
                <a:latin typeface="Consolas" panose="020B0609020204030204" pitchFamily="49" charset="0"/>
              </a:rPr>
              <a:t>)</a:t>
            </a:r>
          </a:p>
          <a:p>
            <a:r>
              <a:rPr lang="en-US" sz="1600" dirty="0">
                <a:solidFill>
                  <a:srgbClr val="FF00FF"/>
                </a:solidFill>
                <a:latin typeface="Consolas" panose="020B0609020204030204" pitchFamily="49" charset="0"/>
              </a:rPr>
              <a:t>        break</a:t>
            </a:r>
          </a:p>
          <a:p>
            <a:r>
              <a:rPr lang="en-US" sz="1600" dirty="0">
                <a:solidFill>
                  <a:srgbClr val="FF00FF"/>
                </a:solidFill>
                <a:latin typeface="Consolas" panose="020B0609020204030204" pitchFamily="49" charset="0"/>
              </a:rPr>
              <a:t>else</a:t>
            </a:r>
            <a:r>
              <a:rPr lang="en-US" sz="1600" dirty="0">
                <a:solidFill>
                  <a:schemeClr val="tx1">
                    <a:lumMod val="95000"/>
                  </a:schemeClr>
                </a:solidFill>
                <a:latin typeface="Consolas" panose="020B0609020204030204" pitchFamily="49" charset="0"/>
              </a:rPr>
              <a:t>:</a:t>
            </a:r>
          </a:p>
          <a:p>
            <a:r>
              <a:rPr lang="en-US" sz="1600" dirty="0">
                <a:solidFill>
                  <a:srgbClr val="FF00FF"/>
                </a:solidFill>
                <a:latin typeface="Consolas" panose="020B0609020204030204" pitchFamily="49" charset="0"/>
              </a:rPr>
              <a:t>    </a:t>
            </a:r>
            <a:r>
              <a:rPr lang="en-US" sz="1600" dirty="0">
                <a:solidFill>
                  <a:srgbClr val="FFC000"/>
                </a:solidFill>
                <a:latin typeface="Consolas" panose="020B0609020204030204" pitchFamily="49" charset="0"/>
              </a:rPr>
              <a:t>print</a:t>
            </a:r>
            <a:r>
              <a:rPr lang="en-US" sz="1600" dirty="0">
                <a:solidFill>
                  <a:schemeClr val="tx1">
                    <a:lumMod val="95000"/>
                  </a:schemeClr>
                </a:solidFill>
                <a:latin typeface="Consolas" panose="020B0609020204030204" pitchFamily="49" charset="0"/>
              </a:rPr>
              <a:t>(</a:t>
            </a:r>
            <a:r>
              <a:rPr lang="en-US" sz="1600" dirty="0">
                <a:solidFill>
                  <a:srgbClr val="92D050"/>
                </a:solidFill>
                <a:latin typeface="Consolas" panose="020B0609020204030204" pitchFamily="49" charset="0"/>
              </a:rPr>
              <a:t>'No even numbers found.'</a:t>
            </a:r>
            <a:r>
              <a:rPr lang="en-US" sz="1600" dirty="0">
                <a:solidFill>
                  <a:schemeClr val="tx1">
                    <a:lumMod val="95000"/>
                  </a:schemeClr>
                </a:solidFill>
                <a:latin typeface="Consolas" panose="020B0609020204030204" pitchFamily="49" charset="0"/>
              </a:rPr>
              <a:t>)</a:t>
            </a:r>
          </a:p>
        </p:txBody>
      </p:sp>
      <p:pic>
        <p:nvPicPr>
          <p:cNvPr id="4" name="Picture 3">
            <a:extLst>
              <a:ext uri="{FF2B5EF4-FFF2-40B4-BE49-F238E27FC236}">
                <a16:creationId xmlns:a16="http://schemas.microsoft.com/office/drawing/2014/main" id="{10473D1E-9644-4BC1-8C83-B95C86C2D863}"/>
              </a:ext>
            </a:extLst>
          </p:cNvPr>
          <p:cNvPicPr>
            <a:picLocks noChangeAspect="1"/>
          </p:cNvPicPr>
          <p:nvPr/>
        </p:nvPicPr>
        <p:blipFill>
          <a:blip r:embed="rId3"/>
          <a:stretch>
            <a:fillRect/>
          </a:stretch>
        </p:blipFill>
        <p:spPr>
          <a:xfrm>
            <a:off x="8156294" y="4276501"/>
            <a:ext cx="3286142" cy="739382"/>
          </a:xfrm>
          <a:prstGeom prst="rect">
            <a:avLst/>
          </a:prstGeom>
        </p:spPr>
      </p:pic>
      <p:sp>
        <p:nvSpPr>
          <p:cNvPr id="6" name="TextBox 4">
            <a:extLst>
              <a:ext uri="{FF2B5EF4-FFF2-40B4-BE49-F238E27FC236}">
                <a16:creationId xmlns:a16="http://schemas.microsoft.com/office/drawing/2014/main" id="{AFCB54F2-7F90-48DB-B026-5D2FEC132B59}"/>
              </a:ext>
            </a:extLst>
          </p:cNvPr>
          <p:cNvSpPr txBox="1"/>
          <p:nvPr/>
        </p:nvSpPr>
        <p:spPr>
          <a:xfrm>
            <a:off x="0" y="6531046"/>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spTree>
    <p:extLst>
      <p:ext uri="{BB962C8B-B14F-4D97-AF65-F5344CB8AC3E}">
        <p14:creationId xmlns:p14="http://schemas.microsoft.com/office/powerpoint/2010/main" val="334826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p:spPr>
        <p:txBody>
          <a:bodyPr/>
          <a:lstStyle/>
          <a:p>
            <a:r>
              <a:rPr lang="en-US" dirty="0"/>
              <a:t>Decision Controlled Loops</a:t>
            </a:r>
          </a:p>
        </p:txBody>
      </p:sp>
      <p:sp>
        <p:nvSpPr>
          <p:cNvPr id="3" name="Content Placeholder 2"/>
          <p:cNvSpPr>
            <a:spLocks noGrp="1"/>
          </p:cNvSpPr>
          <p:nvPr>
            <p:ph sz="half" idx="1"/>
          </p:nvPr>
        </p:nvSpPr>
        <p:spPr/>
        <p:txBody>
          <a:bodyPr>
            <a:normAutofit fontScale="77500" lnSpcReduction="20000"/>
          </a:bodyPr>
          <a:lstStyle/>
          <a:p>
            <a:r>
              <a:rPr lang="en-US" dirty="0"/>
              <a:t>Decision Controlled Loops require a Decision with a </a:t>
            </a:r>
            <a:r>
              <a:rPr lang="en-US" dirty="0">
                <a:solidFill>
                  <a:srgbClr val="92D050"/>
                </a:solidFill>
              </a:rPr>
              <a:t>&lt;condition&gt;</a:t>
            </a:r>
          </a:p>
          <a:p>
            <a:endParaRPr lang="en-US" dirty="0"/>
          </a:p>
          <a:p>
            <a:r>
              <a:rPr lang="en-US" dirty="0"/>
              <a:t>The </a:t>
            </a:r>
            <a:r>
              <a:rPr lang="en-US" dirty="0">
                <a:solidFill>
                  <a:srgbClr val="92D050"/>
                </a:solidFill>
              </a:rPr>
              <a:t>&lt;condition&gt; </a:t>
            </a:r>
            <a:r>
              <a:rPr lang="en-US" dirty="0"/>
              <a:t>is an expression evaluates to </a:t>
            </a:r>
            <a:r>
              <a:rPr lang="en-US" dirty="0">
                <a:solidFill>
                  <a:srgbClr val="FFC000"/>
                </a:solidFill>
              </a:rPr>
              <a:t>True</a:t>
            </a:r>
            <a:r>
              <a:rPr lang="en-US" dirty="0">
                <a:solidFill>
                  <a:srgbClr val="FFFF00"/>
                </a:solidFill>
              </a:rPr>
              <a:t> </a:t>
            </a:r>
            <a:r>
              <a:rPr lang="en-US" dirty="0">
                <a:solidFill>
                  <a:schemeClr val="tx1">
                    <a:lumMod val="95000"/>
                  </a:schemeClr>
                </a:solidFill>
              </a:rPr>
              <a:t>or</a:t>
            </a:r>
            <a:r>
              <a:rPr lang="en-US" dirty="0">
                <a:solidFill>
                  <a:srgbClr val="FFFF00"/>
                </a:solidFill>
              </a:rPr>
              <a:t> </a:t>
            </a:r>
            <a:r>
              <a:rPr lang="en-US" dirty="0">
                <a:solidFill>
                  <a:srgbClr val="FFC000"/>
                </a:solidFill>
              </a:rPr>
              <a:t>False</a:t>
            </a:r>
          </a:p>
          <a:p>
            <a:pPr lvl="1"/>
            <a:r>
              <a:rPr lang="en-US" dirty="0"/>
              <a:t>(just like an </a:t>
            </a:r>
            <a:r>
              <a:rPr lang="en-US" dirty="0">
                <a:solidFill>
                  <a:srgbClr val="FF00FF"/>
                </a:solidFill>
              </a:rPr>
              <a:t>if</a:t>
            </a:r>
            <a:r>
              <a:rPr lang="en-US" dirty="0"/>
              <a:t> statement)</a:t>
            </a:r>
          </a:p>
          <a:p>
            <a:pPr lvl="2"/>
            <a:endParaRPr lang="en-US" dirty="0"/>
          </a:p>
          <a:p>
            <a:r>
              <a:rPr lang="en-US" dirty="0"/>
              <a:t>If the </a:t>
            </a:r>
            <a:r>
              <a:rPr lang="en-US" dirty="0">
                <a:solidFill>
                  <a:srgbClr val="92D050"/>
                </a:solidFill>
              </a:rPr>
              <a:t>&lt;condition&gt; </a:t>
            </a:r>
            <a:r>
              <a:rPr lang="en-US" dirty="0"/>
              <a:t>is </a:t>
            </a:r>
            <a:r>
              <a:rPr lang="en-US" dirty="0">
                <a:solidFill>
                  <a:srgbClr val="FFC000"/>
                </a:solidFill>
              </a:rPr>
              <a:t>True</a:t>
            </a:r>
            <a:r>
              <a:rPr lang="en-US" dirty="0"/>
              <a:t> the statements inside the loop are executed</a:t>
            </a:r>
          </a:p>
          <a:p>
            <a:pPr lvl="1"/>
            <a:r>
              <a:rPr lang="en-US" dirty="0"/>
              <a:t>Then execution returns to the top of the loop</a:t>
            </a:r>
          </a:p>
          <a:p>
            <a:pPr lvl="1"/>
            <a:endParaRPr lang="en-US" dirty="0"/>
          </a:p>
          <a:p>
            <a:r>
              <a:rPr lang="en-US" dirty="0"/>
              <a:t>If the </a:t>
            </a:r>
            <a:r>
              <a:rPr lang="en-US" dirty="0">
                <a:solidFill>
                  <a:srgbClr val="92D050"/>
                </a:solidFill>
              </a:rPr>
              <a:t>&lt;condition&gt;</a:t>
            </a:r>
            <a:r>
              <a:rPr lang="en-US" dirty="0"/>
              <a:t> is </a:t>
            </a:r>
            <a:r>
              <a:rPr lang="en-US" dirty="0">
                <a:solidFill>
                  <a:srgbClr val="FFC000"/>
                </a:solidFill>
              </a:rPr>
              <a:t>False</a:t>
            </a:r>
          </a:p>
          <a:p>
            <a:pPr lvl="1"/>
            <a:r>
              <a:rPr lang="en-US" dirty="0"/>
              <a:t>execution continues at the first statement after the loop end</a:t>
            </a:r>
          </a:p>
        </p:txBody>
      </p:sp>
      <p:pic>
        <p:nvPicPr>
          <p:cNvPr id="5" name="Picture 4">
            <a:extLst>
              <a:ext uri="{FF2B5EF4-FFF2-40B4-BE49-F238E27FC236}">
                <a16:creationId xmlns:a16="http://schemas.microsoft.com/office/drawing/2014/main" id="{D0D5B7D5-E187-5E05-A02B-846AAD01D100}"/>
              </a:ext>
            </a:extLst>
          </p:cNvPr>
          <p:cNvPicPr>
            <a:picLocks noChangeAspect="1"/>
          </p:cNvPicPr>
          <p:nvPr/>
        </p:nvPicPr>
        <p:blipFill>
          <a:blip r:embed="rId2"/>
          <a:stretch>
            <a:fillRect/>
          </a:stretch>
        </p:blipFill>
        <p:spPr>
          <a:xfrm>
            <a:off x="7508185" y="1966912"/>
            <a:ext cx="2228850" cy="2924175"/>
          </a:xfrm>
          <a:prstGeom prst="rect">
            <a:avLst/>
          </a:prstGeom>
        </p:spPr>
      </p:pic>
      <p:sp>
        <p:nvSpPr>
          <p:cNvPr id="6" name="TextBox 4">
            <a:extLst>
              <a:ext uri="{FF2B5EF4-FFF2-40B4-BE49-F238E27FC236}">
                <a16:creationId xmlns:a16="http://schemas.microsoft.com/office/drawing/2014/main" id="{05954DE0-044E-A86E-D822-0CD75CC85E4F}"/>
              </a:ext>
            </a:extLst>
          </p:cNvPr>
          <p:cNvSpPr txBox="1"/>
          <p:nvPr/>
        </p:nvSpPr>
        <p:spPr>
          <a:xfrm>
            <a:off x="0" y="6531046"/>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spTree>
    <p:extLst>
      <p:ext uri="{BB962C8B-B14F-4D97-AF65-F5344CB8AC3E}">
        <p14:creationId xmlns:p14="http://schemas.microsoft.com/office/powerpoint/2010/main" val="211420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additive="base">
                                        <p:cTn id="1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 calcmode="lin" valueType="num">
                                      <p:cBhvr additive="base">
                                        <p:cTn id="1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 calcmode="lin" valueType="num">
                                      <p:cBhvr additive="base">
                                        <p:cTn id="2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2" presetClass="entr" presetSubtype="4" fill="hold" nodeType="after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7"/>
            <a:ext cx="10515600" cy="1325563"/>
          </a:xfrm>
        </p:spPr>
        <p:txBody>
          <a:bodyPr/>
          <a:lstStyle/>
          <a:p>
            <a:r>
              <a:rPr lang="en-US" dirty="0"/>
              <a:t>Decision Controlled Loop Structures</a:t>
            </a:r>
          </a:p>
        </p:txBody>
      </p:sp>
      <p:sp>
        <p:nvSpPr>
          <p:cNvPr id="5" name="Content Placeholder 4"/>
          <p:cNvSpPr>
            <a:spLocks noGrp="1"/>
          </p:cNvSpPr>
          <p:nvPr>
            <p:ph sz="half" idx="1"/>
          </p:nvPr>
        </p:nvSpPr>
        <p:spPr/>
        <p:txBody>
          <a:bodyPr>
            <a:normAutofit fontScale="85000" lnSpcReduction="20000"/>
          </a:bodyPr>
          <a:lstStyle/>
          <a:p>
            <a:r>
              <a:rPr lang="en-US" dirty="0"/>
              <a:t>There are 3 different Decision Controlled Loop </a:t>
            </a:r>
            <a:r>
              <a:rPr lang="en-US" dirty="0">
                <a:solidFill>
                  <a:schemeClr val="accent5">
                    <a:lumMod val="75000"/>
                  </a:schemeClr>
                </a:solidFill>
              </a:rPr>
              <a:t>structures</a:t>
            </a:r>
          </a:p>
          <a:p>
            <a:pPr lvl="1"/>
            <a:endParaRPr lang="en-US" dirty="0"/>
          </a:p>
          <a:p>
            <a:r>
              <a:rPr lang="en-US" dirty="0">
                <a:solidFill>
                  <a:schemeClr val="accent5">
                    <a:lumMod val="75000"/>
                  </a:schemeClr>
                </a:solidFill>
              </a:rPr>
              <a:t>Pre-test</a:t>
            </a:r>
            <a:r>
              <a:rPr lang="en-US" dirty="0"/>
              <a:t> loop</a:t>
            </a:r>
          </a:p>
          <a:p>
            <a:pPr lvl="1"/>
            <a:r>
              <a:rPr lang="en-US" dirty="0"/>
              <a:t>Tests for ending condition at the </a:t>
            </a:r>
            <a:r>
              <a:rPr lang="en-US" dirty="0">
                <a:solidFill>
                  <a:schemeClr val="accent5">
                    <a:lumMod val="75000"/>
                  </a:schemeClr>
                </a:solidFill>
              </a:rPr>
              <a:t>beginning</a:t>
            </a:r>
            <a:r>
              <a:rPr lang="en-US" dirty="0"/>
              <a:t> of the loop</a:t>
            </a:r>
          </a:p>
          <a:p>
            <a:pPr lvl="1"/>
            <a:endParaRPr lang="en-US" dirty="0"/>
          </a:p>
          <a:p>
            <a:r>
              <a:rPr lang="en-US" dirty="0">
                <a:solidFill>
                  <a:schemeClr val="accent5">
                    <a:lumMod val="75000"/>
                  </a:schemeClr>
                </a:solidFill>
              </a:rPr>
              <a:t>Post-test</a:t>
            </a:r>
            <a:r>
              <a:rPr lang="en-US" dirty="0"/>
              <a:t> loop</a:t>
            </a:r>
          </a:p>
          <a:p>
            <a:pPr lvl="1"/>
            <a:r>
              <a:rPr lang="en-US" dirty="0"/>
              <a:t>Tests for ending condition at the </a:t>
            </a:r>
            <a:r>
              <a:rPr lang="en-US" dirty="0">
                <a:solidFill>
                  <a:schemeClr val="accent5">
                    <a:lumMod val="75000"/>
                  </a:schemeClr>
                </a:solidFill>
              </a:rPr>
              <a:t>end</a:t>
            </a:r>
            <a:r>
              <a:rPr lang="en-US" dirty="0"/>
              <a:t> of the loop</a:t>
            </a:r>
          </a:p>
          <a:p>
            <a:pPr lvl="1"/>
            <a:endParaRPr lang="en-US" dirty="0"/>
          </a:p>
          <a:p>
            <a:r>
              <a:rPr lang="en-US" dirty="0">
                <a:solidFill>
                  <a:schemeClr val="accent5">
                    <a:lumMod val="75000"/>
                  </a:schemeClr>
                </a:solidFill>
              </a:rPr>
              <a:t>Mid-test loop</a:t>
            </a:r>
          </a:p>
          <a:p>
            <a:pPr lvl="1"/>
            <a:r>
              <a:rPr lang="en-US" dirty="0"/>
              <a:t>Tests for ending condition in the </a:t>
            </a:r>
            <a:r>
              <a:rPr lang="en-US" dirty="0">
                <a:solidFill>
                  <a:schemeClr val="accent5">
                    <a:lumMod val="75000"/>
                  </a:schemeClr>
                </a:solidFill>
              </a:rPr>
              <a:t>middle</a:t>
            </a:r>
            <a:r>
              <a:rPr lang="en-US" dirty="0"/>
              <a:t> of the loop</a:t>
            </a:r>
          </a:p>
        </p:txBody>
      </p:sp>
      <p:sp>
        <p:nvSpPr>
          <p:cNvPr id="2" name="TextBox 1"/>
          <p:cNvSpPr txBox="1"/>
          <p:nvPr/>
        </p:nvSpPr>
        <p:spPr>
          <a:xfrm>
            <a:off x="6407009" y="5331599"/>
            <a:ext cx="1514764" cy="369332"/>
          </a:xfrm>
          <a:prstGeom prst="rect">
            <a:avLst/>
          </a:prstGeom>
          <a:noFill/>
        </p:spPr>
        <p:txBody>
          <a:bodyPr wrap="square" rtlCol="0">
            <a:spAutoFit/>
          </a:bodyPr>
          <a:lstStyle/>
          <a:p>
            <a:r>
              <a:rPr lang="en-US" dirty="0"/>
              <a:t>Pre-Test Loop</a:t>
            </a:r>
          </a:p>
        </p:txBody>
      </p:sp>
      <p:sp>
        <p:nvSpPr>
          <p:cNvPr id="10" name="TextBox 9"/>
          <p:cNvSpPr txBox="1"/>
          <p:nvPr/>
        </p:nvSpPr>
        <p:spPr>
          <a:xfrm>
            <a:off x="8550962" y="5331599"/>
            <a:ext cx="1639189" cy="369332"/>
          </a:xfrm>
          <a:prstGeom prst="rect">
            <a:avLst/>
          </a:prstGeom>
          <a:noFill/>
        </p:spPr>
        <p:txBody>
          <a:bodyPr wrap="square" rtlCol="0">
            <a:spAutoFit/>
          </a:bodyPr>
          <a:lstStyle/>
          <a:p>
            <a:r>
              <a:rPr lang="en-US" dirty="0"/>
              <a:t>Post-Test Loop</a:t>
            </a:r>
          </a:p>
        </p:txBody>
      </p:sp>
      <p:sp>
        <p:nvSpPr>
          <p:cNvPr id="11" name="TextBox 10"/>
          <p:cNvSpPr txBox="1"/>
          <p:nvPr/>
        </p:nvSpPr>
        <p:spPr>
          <a:xfrm>
            <a:off x="10477178" y="5331599"/>
            <a:ext cx="1598875" cy="369332"/>
          </a:xfrm>
          <a:prstGeom prst="rect">
            <a:avLst/>
          </a:prstGeom>
          <a:noFill/>
        </p:spPr>
        <p:txBody>
          <a:bodyPr wrap="square" rtlCol="0">
            <a:spAutoFit/>
          </a:bodyPr>
          <a:lstStyle/>
          <a:p>
            <a:r>
              <a:rPr lang="en-US" dirty="0"/>
              <a:t>Mid-Test Loop</a:t>
            </a:r>
          </a:p>
        </p:txBody>
      </p:sp>
      <p:pic>
        <p:nvPicPr>
          <p:cNvPr id="8" name="Picture 7">
            <a:extLst>
              <a:ext uri="{FF2B5EF4-FFF2-40B4-BE49-F238E27FC236}">
                <a16:creationId xmlns:a16="http://schemas.microsoft.com/office/drawing/2014/main" id="{7C17BB5A-6516-1D2B-6CF8-DD4DE4194C2F}"/>
              </a:ext>
            </a:extLst>
          </p:cNvPr>
          <p:cNvPicPr>
            <a:picLocks noChangeAspect="1"/>
          </p:cNvPicPr>
          <p:nvPr/>
        </p:nvPicPr>
        <p:blipFill>
          <a:blip r:embed="rId3"/>
          <a:stretch>
            <a:fillRect/>
          </a:stretch>
        </p:blipFill>
        <p:spPr>
          <a:xfrm>
            <a:off x="8496098" y="2632058"/>
            <a:ext cx="1533525" cy="2124075"/>
          </a:xfrm>
          <a:prstGeom prst="rect">
            <a:avLst/>
          </a:prstGeom>
        </p:spPr>
      </p:pic>
      <p:pic>
        <p:nvPicPr>
          <p:cNvPr id="15" name="Picture 14">
            <a:extLst>
              <a:ext uri="{FF2B5EF4-FFF2-40B4-BE49-F238E27FC236}">
                <a16:creationId xmlns:a16="http://schemas.microsoft.com/office/drawing/2014/main" id="{463A793A-301F-99BD-2CF4-5EB6EBBA61C6}"/>
              </a:ext>
            </a:extLst>
          </p:cNvPr>
          <p:cNvPicPr>
            <a:picLocks noChangeAspect="1"/>
          </p:cNvPicPr>
          <p:nvPr/>
        </p:nvPicPr>
        <p:blipFill>
          <a:blip r:embed="rId4"/>
          <a:stretch>
            <a:fillRect/>
          </a:stretch>
        </p:blipFill>
        <p:spPr>
          <a:xfrm>
            <a:off x="10477178" y="2453869"/>
            <a:ext cx="1133475" cy="2114550"/>
          </a:xfrm>
          <a:prstGeom prst="rect">
            <a:avLst/>
          </a:prstGeom>
        </p:spPr>
      </p:pic>
      <p:pic>
        <p:nvPicPr>
          <p:cNvPr id="17" name="Picture 16">
            <a:extLst>
              <a:ext uri="{FF2B5EF4-FFF2-40B4-BE49-F238E27FC236}">
                <a16:creationId xmlns:a16="http://schemas.microsoft.com/office/drawing/2014/main" id="{E274EEA6-E4EB-A9B5-FFEA-8129D3A6CD6C}"/>
              </a:ext>
            </a:extLst>
          </p:cNvPr>
          <p:cNvPicPr>
            <a:picLocks noChangeAspect="1"/>
          </p:cNvPicPr>
          <p:nvPr/>
        </p:nvPicPr>
        <p:blipFill>
          <a:blip r:embed="rId5"/>
          <a:stretch>
            <a:fillRect/>
          </a:stretch>
        </p:blipFill>
        <p:spPr>
          <a:xfrm>
            <a:off x="6495968" y="2632058"/>
            <a:ext cx="1552575" cy="2124075"/>
          </a:xfrm>
          <a:prstGeom prst="rect">
            <a:avLst/>
          </a:prstGeom>
        </p:spPr>
      </p:pic>
      <p:sp>
        <p:nvSpPr>
          <p:cNvPr id="12" name="TextBox 4">
            <a:extLst>
              <a:ext uri="{FF2B5EF4-FFF2-40B4-BE49-F238E27FC236}">
                <a16:creationId xmlns:a16="http://schemas.microsoft.com/office/drawing/2014/main" id="{E8A03975-6E3F-C9B7-1768-4E1E9D70D84B}"/>
              </a:ext>
            </a:extLst>
          </p:cNvPr>
          <p:cNvSpPr txBox="1"/>
          <p:nvPr/>
        </p:nvSpPr>
        <p:spPr>
          <a:xfrm>
            <a:off x="0" y="6531046"/>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spTree>
    <p:extLst>
      <p:ext uri="{BB962C8B-B14F-4D97-AF65-F5344CB8AC3E}">
        <p14:creationId xmlns:p14="http://schemas.microsoft.com/office/powerpoint/2010/main" val="1666255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 calcmode="lin" valueType="num">
                                      <p:cBhvr additive="base">
                                        <p:cTn id="1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 calcmode="lin" valueType="num">
                                      <p:cBhvr additive="base">
                                        <p:cTn id="20"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 calcmode="lin" valueType="num">
                                      <p:cBhvr additive="base">
                                        <p:cTn id="24"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 calcmode="lin" valueType="num">
                                      <p:cBhvr additive="base">
                                        <p:cTn id="3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 calcmode="lin" valueType="num">
                                      <p:cBhvr additive="base">
                                        <p:cTn id="37"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9" end="9"/>
                                            </p:txEl>
                                          </p:spTgt>
                                        </p:tgtEl>
                                        <p:attrNameLst>
                                          <p:attrName>ppt_y</p:attrName>
                                        </p:attrNameLst>
                                      </p:cBhvr>
                                      <p:tavLst>
                                        <p:tav tm="0">
                                          <p:val>
                                            <p:strVal val="1+#ppt_h/2"/>
                                          </p:val>
                                        </p:tav>
                                        <p:tav tm="100000">
                                          <p:val>
                                            <p:strVal val="#ppt_y"/>
                                          </p:val>
                                        </p:tav>
                                      </p:tavLst>
                                    </p:anim>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B0A372-7CC3-4FD0-804F-1D6915B8D5B6}"/>
              </a:ext>
            </a:extLst>
          </p:cNvPr>
          <p:cNvSpPr>
            <a:spLocks noGrp="1"/>
          </p:cNvSpPr>
          <p:nvPr>
            <p:ph type="title"/>
          </p:nvPr>
        </p:nvSpPr>
        <p:spPr/>
        <p:txBody>
          <a:bodyPr/>
          <a:lstStyle/>
          <a:p>
            <a:r>
              <a:rPr lang="en-US" dirty="0"/>
              <a:t>Python </a:t>
            </a:r>
            <a:r>
              <a:rPr lang="en-US" dirty="0">
                <a:solidFill>
                  <a:schemeClr val="tx1">
                    <a:lumMod val="95000"/>
                  </a:schemeClr>
                </a:solidFill>
              </a:rPr>
              <a:t>decision-controlled</a:t>
            </a:r>
            <a:r>
              <a:rPr lang="en-US" dirty="0"/>
              <a:t> loop (</a:t>
            </a:r>
            <a:r>
              <a:rPr lang="en-US" dirty="0">
                <a:solidFill>
                  <a:srgbClr val="FF00FF"/>
                </a:solidFill>
              </a:rPr>
              <a:t>while</a:t>
            </a:r>
            <a:r>
              <a:rPr lang="en-US" dirty="0"/>
              <a:t>)</a:t>
            </a:r>
          </a:p>
        </p:txBody>
      </p:sp>
      <p:sp>
        <p:nvSpPr>
          <p:cNvPr id="6" name="Content Placeholder 5">
            <a:extLst>
              <a:ext uri="{FF2B5EF4-FFF2-40B4-BE49-F238E27FC236}">
                <a16:creationId xmlns:a16="http://schemas.microsoft.com/office/drawing/2014/main" id="{DCE586DE-03D3-41EB-8D6C-2F2BD9A894AE}"/>
              </a:ext>
            </a:extLst>
          </p:cNvPr>
          <p:cNvSpPr>
            <a:spLocks noGrp="1"/>
          </p:cNvSpPr>
          <p:nvPr>
            <p:ph sz="half" idx="1"/>
          </p:nvPr>
        </p:nvSpPr>
        <p:spPr/>
        <p:txBody>
          <a:bodyPr>
            <a:normAutofit/>
          </a:bodyPr>
          <a:lstStyle/>
          <a:p>
            <a:r>
              <a:rPr lang="en-US" dirty="0">
                <a:solidFill>
                  <a:srgbClr val="FF00FF"/>
                </a:solidFill>
              </a:rPr>
              <a:t>while</a:t>
            </a:r>
            <a:r>
              <a:rPr lang="en-US" dirty="0"/>
              <a:t> statement syntax</a:t>
            </a:r>
          </a:p>
          <a:p>
            <a:endParaRPr lang="en-US" dirty="0"/>
          </a:p>
          <a:p>
            <a:pPr marL="0" indent="0">
              <a:buNone/>
            </a:pPr>
            <a:r>
              <a:rPr lang="en-US" sz="2000" dirty="0"/>
              <a:t>	</a:t>
            </a:r>
            <a:r>
              <a:rPr lang="en-US" sz="2000" dirty="0">
                <a:solidFill>
                  <a:srgbClr val="FF00FF"/>
                </a:solidFill>
              </a:rPr>
              <a:t>while</a:t>
            </a:r>
            <a:r>
              <a:rPr lang="en-US" sz="2000" dirty="0"/>
              <a:t> </a:t>
            </a:r>
            <a:r>
              <a:rPr lang="en-US" sz="2000" dirty="0">
                <a:solidFill>
                  <a:srgbClr val="92D050"/>
                </a:solidFill>
              </a:rPr>
              <a:t>&lt;condition&gt;</a:t>
            </a:r>
            <a:r>
              <a:rPr lang="en-US" sz="2000" dirty="0"/>
              <a:t>:</a:t>
            </a:r>
          </a:p>
          <a:p>
            <a:pPr marL="0" indent="0">
              <a:buNone/>
            </a:pPr>
            <a:r>
              <a:rPr lang="en-US" sz="2000" dirty="0"/>
              <a:t>		         </a:t>
            </a:r>
            <a:r>
              <a:rPr lang="en-US" sz="2000" dirty="0">
                <a:solidFill>
                  <a:srgbClr val="92D050"/>
                </a:solidFill>
              </a:rPr>
              <a:t>&lt;statement&gt;</a:t>
            </a:r>
          </a:p>
          <a:p>
            <a:pPr marL="0" indent="0">
              <a:buNone/>
            </a:pPr>
            <a:r>
              <a:rPr lang="en-US" sz="2000" dirty="0"/>
              <a:t>		         </a:t>
            </a:r>
            <a:r>
              <a:rPr lang="en-US" sz="2000" dirty="0">
                <a:solidFill>
                  <a:srgbClr val="92D050"/>
                </a:solidFill>
              </a:rPr>
              <a:t>&lt;statement&gt;</a:t>
            </a:r>
          </a:p>
          <a:p>
            <a:pPr marL="0" indent="0">
              <a:buNone/>
            </a:pPr>
            <a:r>
              <a:rPr lang="en-US" sz="2000" dirty="0"/>
              <a:t>		         </a:t>
            </a:r>
            <a:r>
              <a:rPr lang="en-US" sz="2000" dirty="0">
                <a:solidFill>
                  <a:srgbClr val="92D050"/>
                </a:solidFill>
              </a:rPr>
              <a:t>&lt; . . . statements&gt;</a:t>
            </a:r>
          </a:p>
          <a:p>
            <a:pPr marL="0" indent="0">
              <a:buNone/>
            </a:pPr>
            <a:r>
              <a:rPr lang="en-US" sz="2000" dirty="0"/>
              <a:t>	</a:t>
            </a:r>
            <a:r>
              <a:rPr lang="en-US" sz="2000" dirty="0">
                <a:solidFill>
                  <a:srgbClr val="92D050"/>
                </a:solidFill>
              </a:rPr>
              <a:t>&lt;statement after while loop&gt;</a:t>
            </a:r>
          </a:p>
        </p:txBody>
      </p:sp>
      <p:sp>
        <p:nvSpPr>
          <p:cNvPr id="9" name="TextBox 8">
            <a:extLst>
              <a:ext uri="{FF2B5EF4-FFF2-40B4-BE49-F238E27FC236}">
                <a16:creationId xmlns:a16="http://schemas.microsoft.com/office/drawing/2014/main" id="{59487687-5DF8-42C2-B53E-94365FCC9075}"/>
              </a:ext>
            </a:extLst>
          </p:cNvPr>
          <p:cNvSpPr txBox="1"/>
          <p:nvPr/>
        </p:nvSpPr>
        <p:spPr>
          <a:xfrm>
            <a:off x="6019800" y="2587212"/>
            <a:ext cx="4817662" cy="2123658"/>
          </a:xfrm>
          <a:prstGeom prst="rect">
            <a:avLst/>
          </a:prstGeom>
          <a:solidFill>
            <a:schemeClr val="bg1">
              <a:lumMod val="95000"/>
              <a:lumOff val="5000"/>
            </a:schemeClr>
          </a:solidFill>
          <a:ln>
            <a:solidFill>
              <a:srgbClr val="FF0000"/>
            </a:solidFill>
          </a:ln>
        </p:spPr>
        <p:txBody>
          <a:bodyPr wrap="square" rtlCol="0">
            <a:spAutoFit/>
          </a:bodyPr>
          <a:lstStyle/>
          <a:p>
            <a:r>
              <a:rPr lang="en-US" sz="1100" dirty="0">
                <a:solidFill>
                  <a:srgbClr val="FF00FF"/>
                </a:solidFill>
                <a:latin typeface="Consolas" panose="020B0609020204030204" pitchFamily="49" charset="0"/>
              </a:rPr>
              <a:t>import</a:t>
            </a:r>
            <a:r>
              <a:rPr lang="en-US" sz="1100" dirty="0">
                <a:latin typeface="Consolas" panose="020B0609020204030204" pitchFamily="49" charset="0"/>
              </a:rPr>
              <a:t> random </a:t>
            </a:r>
            <a:r>
              <a:rPr lang="en-US" sz="1100" dirty="0">
                <a:solidFill>
                  <a:srgbClr val="FF00FF"/>
                </a:solidFill>
                <a:latin typeface="Consolas" panose="020B0609020204030204" pitchFamily="49" charset="0"/>
              </a:rPr>
              <a:t>as</a:t>
            </a:r>
            <a:r>
              <a:rPr lang="en-US" sz="1100" dirty="0">
                <a:latin typeface="Consolas" panose="020B0609020204030204" pitchFamily="49" charset="0"/>
              </a:rPr>
              <a:t> r</a:t>
            </a:r>
          </a:p>
          <a:p>
            <a:endParaRPr lang="en-US" sz="1100" dirty="0">
              <a:latin typeface="Consolas" panose="020B0609020204030204" pitchFamily="49" charset="0"/>
            </a:endParaRPr>
          </a:p>
          <a:p>
            <a:r>
              <a:rPr lang="en-US" sz="1100" dirty="0">
                <a:latin typeface="Consolas" panose="020B0609020204030204" pitchFamily="49" charset="0"/>
              </a:rPr>
              <a:t>n = </a:t>
            </a:r>
            <a:r>
              <a:rPr lang="en-US" sz="1100" dirty="0" err="1">
                <a:latin typeface="Consolas" panose="020B0609020204030204" pitchFamily="49" charset="0"/>
              </a:rPr>
              <a:t>r.randint</a:t>
            </a:r>
            <a:r>
              <a:rPr lang="en-US" sz="1100" dirty="0">
                <a:latin typeface="Consolas" panose="020B0609020204030204" pitchFamily="49" charset="0"/>
              </a:rPr>
              <a:t>(</a:t>
            </a:r>
            <a:r>
              <a:rPr lang="en-US" sz="1100" dirty="0">
                <a:solidFill>
                  <a:srgbClr val="0070C0"/>
                </a:solidFill>
                <a:latin typeface="Consolas" panose="020B0609020204030204" pitchFamily="49" charset="0"/>
              </a:rPr>
              <a:t>1,10</a:t>
            </a:r>
            <a:r>
              <a:rPr lang="en-US" sz="1100" dirty="0">
                <a:latin typeface="Consolas" panose="020B0609020204030204" pitchFamily="49" charset="0"/>
              </a:rPr>
              <a:t>)</a:t>
            </a:r>
          </a:p>
          <a:p>
            <a:r>
              <a:rPr lang="en-US" sz="1100" dirty="0">
                <a:latin typeface="Consolas" panose="020B0609020204030204" pitchFamily="49" charset="0"/>
              </a:rPr>
              <a:t>guess = </a:t>
            </a:r>
            <a:r>
              <a:rPr lang="en-US" sz="1100" dirty="0">
                <a:solidFill>
                  <a:srgbClr val="0070C0"/>
                </a:solidFill>
                <a:latin typeface="Consolas" panose="020B0609020204030204" pitchFamily="49" charset="0"/>
              </a:rPr>
              <a:t>0</a:t>
            </a:r>
          </a:p>
          <a:p>
            <a:endParaRPr lang="en-US" sz="1100" dirty="0">
              <a:latin typeface="Consolas" panose="020B0609020204030204" pitchFamily="49" charset="0"/>
            </a:endParaRPr>
          </a:p>
          <a:p>
            <a:r>
              <a:rPr lang="en-US" sz="1100" dirty="0">
                <a:solidFill>
                  <a:srgbClr val="FF00FF"/>
                </a:solidFill>
                <a:latin typeface="Consolas" panose="020B0609020204030204" pitchFamily="49" charset="0"/>
              </a:rPr>
              <a:t>while</a:t>
            </a:r>
            <a:r>
              <a:rPr lang="en-US" sz="1100" dirty="0">
                <a:latin typeface="Consolas" panose="020B0609020204030204" pitchFamily="49" charset="0"/>
              </a:rPr>
              <a:t> n != guess:</a:t>
            </a:r>
          </a:p>
          <a:p>
            <a:r>
              <a:rPr lang="en-US" sz="1100" dirty="0">
                <a:latin typeface="Consolas" panose="020B0609020204030204" pitchFamily="49" charset="0"/>
              </a:rPr>
              <a:t>    guess = </a:t>
            </a:r>
            <a:r>
              <a:rPr lang="en-US" sz="1100" dirty="0">
                <a:solidFill>
                  <a:srgbClr val="FFC000"/>
                </a:solidFill>
                <a:latin typeface="Consolas" panose="020B0609020204030204" pitchFamily="49" charset="0"/>
              </a:rPr>
              <a:t>int</a:t>
            </a:r>
            <a:r>
              <a:rPr lang="en-US" sz="1100" dirty="0">
                <a:latin typeface="Consolas" panose="020B0609020204030204" pitchFamily="49" charset="0"/>
              </a:rPr>
              <a:t>(</a:t>
            </a:r>
            <a:r>
              <a:rPr lang="en-US" sz="1100" dirty="0">
                <a:solidFill>
                  <a:srgbClr val="FFC000"/>
                </a:solidFill>
                <a:latin typeface="Consolas" panose="020B0609020204030204" pitchFamily="49" charset="0"/>
              </a:rPr>
              <a:t>input</a:t>
            </a:r>
            <a:r>
              <a:rPr lang="en-US" sz="1100" dirty="0">
                <a:latin typeface="Consolas" panose="020B0609020204030204" pitchFamily="49" charset="0"/>
              </a:rPr>
              <a:t>(</a:t>
            </a:r>
            <a:r>
              <a:rPr lang="en-US" sz="1100" dirty="0">
                <a:solidFill>
                  <a:srgbClr val="92D050"/>
                </a:solidFill>
                <a:latin typeface="Consolas" panose="020B0609020204030204" pitchFamily="49" charset="0"/>
              </a:rPr>
              <a:t>'Guess a number between 1 and 10: '</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a:solidFill>
                  <a:srgbClr val="FF00FF"/>
                </a:solidFill>
                <a:latin typeface="Consolas" panose="020B0609020204030204" pitchFamily="49" charset="0"/>
              </a:rPr>
              <a:t>if</a:t>
            </a:r>
            <a:r>
              <a:rPr lang="en-US" sz="1100" dirty="0">
                <a:latin typeface="Consolas" panose="020B0609020204030204" pitchFamily="49" charset="0"/>
              </a:rPr>
              <a:t> guess &gt; n:</a:t>
            </a:r>
          </a:p>
          <a:p>
            <a:r>
              <a:rPr lang="en-US" sz="1100" dirty="0">
                <a:latin typeface="Consolas" panose="020B0609020204030204" pitchFamily="49" charset="0"/>
              </a:rPr>
              <a:t>        </a:t>
            </a:r>
            <a:r>
              <a:rPr lang="en-US" sz="1100" dirty="0">
                <a:solidFill>
                  <a:srgbClr val="FFC000"/>
                </a:solidFill>
                <a:latin typeface="Consolas" panose="020B0609020204030204" pitchFamily="49" charset="0"/>
              </a:rPr>
              <a:t>print</a:t>
            </a:r>
            <a:r>
              <a:rPr lang="en-US" sz="1100" dirty="0">
                <a:latin typeface="Consolas" panose="020B0609020204030204" pitchFamily="49" charset="0"/>
              </a:rPr>
              <a:t>(</a:t>
            </a:r>
            <a:r>
              <a:rPr lang="en-US" sz="1100" dirty="0">
                <a:solidFill>
                  <a:srgbClr val="92D050"/>
                </a:solidFill>
                <a:latin typeface="Consolas" panose="020B0609020204030204" pitchFamily="49" charset="0"/>
              </a:rPr>
              <a:t>'{} is too </a:t>
            </a:r>
            <a:r>
              <a:rPr lang="en-US" sz="1100" dirty="0" err="1">
                <a:solidFill>
                  <a:srgbClr val="92D050"/>
                </a:solidFill>
                <a:latin typeface="Consolas" panose="020B0609020204030204" pitchFamily="49" charset="0"/>
              </a:rPr>
              <a:t>high!'</a:t>
            </a:r>
            <a:r>
              <a:rPr lang="en-US" sz="1100" dirty="0" err="1">
                <a:latin typeface="Consolas" panose="020B0609020204030204" pitchFamily="49" charset="0"/>
              </a:rPr>
              <a:t>.format</a:t>
            </a:r>
            <a:r>
              <a:rPr lang="en-US" sz="1100" dirty="0">
                <a:latin typeface="Consolas" panose="020B0609020204030204" pitchFamily="49" charset="0"/>
              </a:rPr>
              <a:t>(guess))</a:t>
            </a:r>
          </a:p>
          <a:p>
            <a:r>
              <a:rPr lang="en-US" sz="1100" dirty="0">
                <a:latin typeface="Consolas" panose="020B0609020204030204" pitchFamily="49" charset="0"/>
              </a:rPr>
              <a:t>    </a:t>
            </a:r>
            <a:r>
              <a:rPr lang="en-US" sz="1100" dirty="0" err="1">
                <a:solidFill>
                  <a:srgbClr val="FF00FF"/>
                </a:solidFill>
                <a:latin typeface="Consolas" panose="020B0609020204030204" pitchFamily="49" charset="0"/>
              </a:rPr>
              <a:t>elif</a:t>
            </a:r>
            <a:r>
              <a:rPr lang="en-US" sz="1100" dirty="0">
                <a:latin typeface="Consolas" panose="020B0609020204030204" pitchFamily="49" charset="0"/>
              </a:rPr>
              <a:t> guess &lt; n:</a:t>
            </a:r>
          </a:p>
          <a:p>
            <a:r>
              <a:rPr lang="en-US" sz="1100" dirty="0">
                <a:latin typeface="Consolas" panose="020B0609020204030204" pitchFamily="49" charset="0"/>
              </a:rPr>
              <a:t>        </a:t>
            </a:r>
            <a:r>
              <a:rPr lang="en-US" sz="1100" dirty="0">
                <a:solidFill>
                  <a:srgbClr val="FFC000"/>
                </a:solidFill>
                <a:latin typeface="Consolas" panose="020B0609020204030204" pitchFamily="49" charset="0"/>
              </a:rPr>
              <a:t>print</a:t>
            </a:r>
            <a:r>
              <a:rPr lang="en-US" sz="1100" dirty="0">
                <a:latin typeface="Consolas" panose="020B0609020204030204" pitchFamily="49" charset="0"/>
              </a:rPr>
              <a:t>(</a:t>
            </a:r>
            <a:r>
              <a:rPr lang="en-US" sz="1100" dirty="0">
                <a:solidFill>
                  <a:srgbClr val="92D050"/>
                </a:solidFill>
                <a:latin typeface="Consolas" panose="020B0609020204030204" pitchFamily="49" charset="0"/>
              </a:rPr>
              <a:t>'{} is too </a:t>
            </a:r>
            <a:r>
              <a:rPr lang="en-US" sz="1100" dirty="0" err="1">
                <a:solidFill>
                  <a:srgbClr val="92D050"/>
                </a:solidFill>
                <a:latin typeface="Consolas" panose="020B0609020204030204" pitchFamily="49" charset="0"/>
              </a:rPr>
              <a:t>low!'</a:t>
            </a:r>
            <a:r>
              <a:rPr lang="en-US" sz="1100" dirty="0" err="1">
                <a:latin typeface="Consolas" panose="020B0609020204030204" pitchFamily="49" charset="0"/>
              </a:rPr>
              <a:t>.format</a:t>
            </a:r>
            <a:r>
              <a:rPr lang="en-US" sz="1100" dirty="0">
                <a:latin typeface="Consolas" panose="020B0609020204030204" pitchFamily="49" charset="0"/>
              </a:rPr>
              <a:t>(guess))</a:t>
            </a:r>
          </a:p>
          <a:p>
            <a:r>
              <a:rPr lang="en-US" sz="1100" dirty="0">
                <a:solidFill>
                  <a:srgbClr val="FFC000"/>
                </a:solidFill>
                <a:latin typeface="Consolas" panose="020B0609020204030204" pitchFamily="49" charset="0"/>
              </a:rPr>
              <a:t>print</a:t>
            </a:r>
            <a:r>
              <a:rPr lang="en-US" sz="1100" dirty="0">
                <a:latin typeface="Consolas" panose="020B0609020204030204" pitchFamily="49" charset="0"/>
              </a:rPr>
              <a:t>(</a:t>
            </a:r>
            <a:r>
              <a:rPr lang="en-US" sz="1100" dirty="0">
                <a:solidFill>
                  <a:srgbClr val="92D050"/>
                </a:solidFill>
                <a:latin typeface="Consolas" panose="020B0609020204030204" pitchFamily="49" charset="0"/>
              </a:rPr>
              <a:t>'You guessed it!'</a:t>
            </a:r>
            <a:r>
              <a:rPr lang="en-US" sz="1100" dirty="0">
                <a:latin typeface="Consolas" panose="020B0609020204030204" pitchFamily="49" charset="0"/>
              </a:rPr>
              <a:t>)</a:t>
            </a:r>
          </a:p>
        </p:txBody>
      </p:sp>
      <p:sp>
        <p:nvSpPr>
          <p:cNvPr id="7" name="TextBox 4">
            <a:extLst>
              <a:ext uri="{FF2B5EF4-FFF2-40B4-BE49-F238E27FC236}">
                <a16:creationId xmlns:a16="http://schemas.microsoft.com/office/drawing/2014/main" id="{215088FD-AAF3-8175-6D7A-933B4451FB10}"/>
              </a:ext>
            </a:extLst>
          </p:cNvPr>
          <p:cNvSpPr txBox="1"/>
          <p:nvPr/>
        </p:nvSpPr>
        <p:spPr>
          <a:xfrm>
            <a:off x="0" y="6531046"/>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spTree>
    <p:extLst>
      <p:ext uri="{BB962C8B-B14F-4D97-AF65-F5344CB8AC3E}">
        <p14:creationId xmlns:p14="http://schemas.microsoft.com/office/powerpoint/2010/main" val="80796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2558</TotalTime>
  <Words>1157</Words>
  <Application>Microsoft Office PowerPoint</Application>
  <PresentationFormat>Widescreen</PresentationFormat>
  <Paragraphs>164</Paragraphs>
  <Slides>10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Helvetica Neue</vt:lpstr>
      <vt:lpstr>Arial</vt:lpstr>
      <vt:lpstr>Calibri</vt:lpstr>
      <vt:lpstr>Calibri Light</vt:lpstr>
      <vt:lpstr>Consolas</vt:lpstr>
      <vt:lpstr>Palatino Linotype</vt:lpstr>
      <vt:lpstr>Office Theme</vt:lpstr>
      <vt:lpstr>PowerPoint Presentation</vt:lpstr>
      <vt:lpstr>PowerPoint Presentation</vt:lpstr>
      <vt:lpstr>The Python "for" loop</vt:lpstr>
      <vt:lpstr>break</vt:lpstr>
      <vt:lpstr>continue</vt:lpstr>
      <vt:lpstr>else</vt:lpstr>
      <vt:lpstr>Decision Controlled Loops</vt:lpstr>
      <vt:lpstr>Decision Controlled Loop Structures</vt:lpstr>
      <vt:lpstr>Python decision-controlled loop (while)</vt:lpstr>
      <vt:lpstr>Pre-Test vs. Mid-Test vs. Post-Test Loop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305</cp:revision>
  <dcterms:created xsi:type="dcterms:W3CDTF">2020-06-14T19:48:25Z</dcterms:created>
  <dcterms:modified xsi:type="dcterms:W3CDTF">2022-11-18T15:21:24Z</dcterms:modified>
</cp:coreProperties>
</file>