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9" r:id="rId2"/>
    <p:sldId id="282" r:id="rId3"/>
    <p:sldId id="256" r:id="rId4"/>
    <p:sldId id="262" r:id="rId5"/>
    <p:sldId id="336" r:id="rId6"/>
    <p:sldId id="267" r:id="rId7"/>
    <p:sldId id="334" r:id="rId8"/>
    <p:sldId id="278" r:id="rId9"/>
    <p:sldId id="258" r:id="rId10"/>
    <p:sldId id="259" r:id="rId11"/>
    <p:sldId id="260" r:id="rId12"/>
    <p:sldId id="271" r:id="rId13"/>
    <p:sldId id="270" r:id="rId14"/>
    <p:sldId id="276" r:id="rId15"/>
    <p:sldId id="330" r:id="rId16"/>
    <p:sldId id="277" r:id="rId17"/>
    <p:sldId id="293" r:id="rId18"/>
    <p:sldId id="331" r:id="rId19"/>
    <p:sldId id="280" r:id="rId20"/>
    <p:sldId id="273" r:id="rId21"/>
    <p:sldId id="332" r:id="rId22"/>
    <p:sldId id="287" r:id="rId23"/>
    <p:sldId id="296" r:id="rId24"/>
    <p:sldId id="289"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64BA7F"/>
    <a:srgbClr val="7A7AB9"/>
    <a:srgbClr val="E1FDDA"/>
    <a:srgbClr val="D6EECF"/>
    <a:srgbClr val="DCEBF5"/>
    <a:srgbClr val="E4E4E4"/>
    <a:srgbClr val="C73629"/>
    <a:srgbClr val="3D99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80680" autoAdjust="0"/>
  </p:normalViewPr>
  <p:slideViewPr>
    <p:cSldViewPr snapToGrid="0" showGuides="1">
      <p:cViewPr varScale="1">
        <p:scale>
          <a:sx n="54" d="100"/>
          <a:sy n="54" d="100"/>
        </p:scale>
        <p:origin x="944"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base datatypes are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2200" dirty="0"/>
              <a:t>Commonly used "scalar" data types in core Python</a:t>
            </a:r>
          </a:p>
          <a:p>
            <a:endParaRPr lang="en-US" sz="2200" dirty="0"/>
          </a:p>
          <a:p>
            <a:pPr lvl="1"/>
            <a:r>
              <a:rPr lang="en-US" sz="2200" dirty="0"/>
              <a:t>Integer (int)</a:t>
            </a:r>
          </a:p>
          <a:p>
            <a:pPr lvl="1"/>
            <a:endParaRPr lang="en-US" sz="2200" dirty="0"/>
          </a:p>
          <a:p>
            <a:pPr lvl="1"/>
            <a:r>
              <a:rPr lang="en-US" sz="2200" dirty="0"/>
              <a:t>Float (float) - double-precision only, 64-bit</a:t>
            </a:r>
          </a:p>
          <a:p>
            <a:pPr lvl="1"/>
            <a:endParaRPr lang="en-US" sz="2200" dirty="0"/>
          </a:p>
          <a:p>
            <a:pPr lvl="1"/>
            <a:r>
              <a:rPr lang="en-US" sz="2200" dirty="0"/>
              <a:t>String (str) – delimited by single OR double quotes</a:t>
            </a:r>
          </a:p>
          <a:p>
            <a:pPr lvl="1"/>
            <a:endParaRPr lang="en-US" sz="2200" dirty="0"/>
          </a:p>
          <a:p>
            <a:pPr lvl="1"/>
            <a:r>
              <a:rPr lang="en-US" sz="2200" dirty="0"/>
              <a:t>Boolean (bool) – True /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functions allow you to </a:t>
            </a:r>
            <a:r>
              <a:rPr lang="en-US" b="1" dirty="0"/>
              <a:t>typecast</a:t>
            </a:r>
            <a:r>
              <a:rPr lang="en-US" dirty="0"/>
              <a:t> a variable of one type to another type.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94832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9</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8882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Variables and Memory</a:t>
            </a:r>
          </a:p>
        </p:txBody>
      </p:sp>
      <p:pic>
        <p:nvPicPr>
          <p:cNvPr id="4" name="Graphic 3">
            <a:extLst>
              <a:ext uri="{FF2B5EF4-FFF2-40B4-BE49-F238E27FC236}">
                <a16:creationId xmlns:a16="http://schemas.microsoft.com/office/drawing/2014/main" id="{02B479E2-ED0D-6622-53AE-2707A95A88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3F52BA4D-C5E9-2034-7C68-77DCEC8D1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Operators (Comparison)</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dirty="0">
                <a:latin typeface="Avenir" panose="02000503020000020003" pitchFamily="2" charset="0"/>
              </a:rPr>
              <a:t>Comparison Operators compare 2 numbers or strings</a:t>
            </a:r>
          </a:p>
          <a:p>
            <a:pPr>
              <a:lnSpc>
                <a:spcPct val="110000"/>
              </a:lnSpc>
            </a:pPr>
            <a:r>
              <a:rPr lang="en-US" dirty="0">
                <a:latin typeface="Avenir" panose="02000503020000020003" pitchFamily="2" charset="0"/>
              </a:rPr>
              <a:t>They always return a </a:t>
            </a:r>
            <a:r>
              <a:rPr lang="en-US" dirty="0">
                <a:solidFill>
                  <a:srgbClr val="5A5AA8"/>
                </a:solidFill>
                <a:latin typeface="Avenir" panose="02000503020000020003" pitchFamily="2" charset="0"/>
              </a:rPr>
              <a:t>Boolean</a:t>
            </a:r>
            <a:r>
              <a:rPr lang="en-US" dirty="0">
                <a:latin typeface="Avenir" panose="02000503020000020003" pitchFamily="2" charset="0"/>
              </a:rPr>
              <a:t> value (</a:t>
            </a:r>
            <a:r>
              <a:rPr lang="en-US" dirty="0">
                <a:solidFill>
                  <a:srgbClr val="5A5AA8"/>
                </a:solidFill>
                <a:latin typeface="Avenir" panose="02000503020000020003" pitchFamily="2" charset="0"/>
              </a:rPr>
              <a:t>True</a:t>
            </a:r>
            <a:r>
              <a:rPr lang="en-US" dirty="0">
                <a:latin typeface="Avenir" panose="02000503020000020003" pitchFamily="2" charset="0"/>
              </a:rPr>
              <a:t> or </a:t>
            </a:r>
            <a:r>
              <a:rPr lang="en-US" dirty="0">
                <a:solidFill>
                  <a:srgbClr val="5A5AA8"/>
                </a:solidFill>
                <a:latin typeface="Avenir" panose="02000503020000020003" pitchFamily="2" charset="0"/>
              </a:rPr>
              <a:t>False</a:t>
            </a:r>
            <a:r>
              <a:rPr lang="en-US" dirty="0">
                <a:latin typeface="Avenir" panose="02000503020000020003" pitchFamily="2" charset="0"/>
              </a:rPr>
              <a:t>)</a:t>
            </a:r>
          </a:p>
          <a:p>
            <a:pPr>
              <a:lnSpc>
                <a:spcPct val="110000"/>
              </a:lnSpc>
            </a:pPr>
            <a:endParaRPr lang="en-US" dirty="0">
              <a:latin typeface="Avenir" panose="02000503020000020003" pitchFamily="2" charset="0"/>
            </a:endParaRP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Equal to  				</a:t>
            </a:r>
            <a:r>
              <a:rPr lang="en-US" b="1" dirty="0">
                <a:solidFill>
                  <a:srgbClr val="5A5AA8"/>
                </a:solidFill>
                <a:highlight>
                  <a:srgbClr val="D6EECF"/>
                </a:highlight>
                <a:latin typeface="Avenir Black" panose="02000503020000020003" pitchFamily="2" charset="0"/>
              </a:rPr>
              <a:t>==</a:t>
            </a:r>
            <a:r>
              <a:rPr lang="en-US" dirty="0">
                <a:solidFill>
                  <a:schemeClr val="accent5">
                    <a:lumMod val="75000"/>
                  </a:schemeClr>
                </a:solidFill>
                <a:highlight>
                  <a:srgbClr val="D6EECF"/>
                </a:highlight>
                <a:latin typeface="Avenir" panose="02000503020000020003" pitchFamily="2" charset="0"/>
              </a:rPr>
              <a:t>    </a:t>
            </a:r>
            <a:r>
              <a:rPr lang="en-US" sz="2000" dirty="0">
                <a:solidFill>
                  <a:srgbClr val="FF0000"/>
                </a:solidFill>
                <a:highlight>
                  <a:srgbClr val="D6EECF"/>
                </a:highlight>
                <a:latin typeface="Avenir" panose="02000503020000020003" pitchFamily="2" charset="0"/>
              </a:rPr>
              <a:t>(note that this is different than ‘=‘)</a:t>
            </a:r>
            <a:r>
              <a:rPr lang="en-US" sz="2600" dirty="0">
                <a:solidFill>
                  <a:srgbClr val="D6EECF"/>
                </a:solidFill>
                <a:highlight>
                  <a:srgbClr val="D6EECF"/>
                </a:highlight>
                <a:latin typeface="Avenir" panose="02000503020000020003" pitchFamily="2" charset="0"/>
              </a:rPr>
              <a:t>x</a:t>
            </a:r>
            <a:endParaRPr lang="en-US" sz="2400" dirty="0">
              <a:solidFill>
                <a:srgbClr val="D6EECF"/>
              </a:solidFill>
              <a:highlight>
                <a:srgbClr val="D6EECF"/>
              </a:highlight>
              <a:latin typeface="Avenir" panose="02000503020000020003" pitchFamily="2" charset="0"/>
            </a:endParaRPr>
          </a:p>
          <a:p>
            <a:pPr marL="0" indent="0">
              <a:lnSpc>
                <a:spcPct val="110000"/>
              </a:lnSpc>
              <a:buNone/>
            </a:pPr>
            <a:r>
              <a:rPr lang="en-US" dirty="0">
                <a:latin typeface="Avenir" panose="02000503020000020003" pitchFamily="2" charset="0"/>
              </a:rPr>
              <a:t>  Less Than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a:t>
            </a:r>
            <a:r>
              <a:rPr lang="en-US" b="1" dirty="0">
                <a:solidFill>
                  <a:srgbClr val="5A5AA8"/>
                </a:solidFill>
                <a:highlight>
                  <a:srgbClr val="D6EECF"/>
                </a:highlight>
                <a:latin typeface="Avenir Black" panose="02000503020000020003" pitchFamily="2" charset="0"/>
              </a:rPr>
              <a:t> &gt; </a:t>
            </a:r>
            <a:r>
              <a:rPr lang="en-US" b="1" dirty="0">
                <a:solidFill>
                  <a:srgbClr val="D6EECF"/>
                </a:solidFill>
                <a:highlight>
                  <a:srgbClr val="D6EECF"/>
                </a:highlight>
                <a:latin typeface="Avenir Black" panose="02000503020000020003" pitchFamily="2" charset="0"/>
              </a:rPr>
              <a:t>xxxxx    xxxxxxxxxxxxxxxxxx</a:t>
            </a:r>
            <a:r>
              <a:rPr lang="en-US" b="1" dirty="0">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dirty="0">
                <a:latin typeface="Avenir" panose="02000503020000020003" pitchFamily="2" charset="0"/>
              </a:rPr>
              <a:t>  Less than or equal to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or equal to	           </a:t>
            </a:r>
            <a:r>
              <a:rPr lang="en-US" b="1" dirty="0">
                <a:solidFill>
                  <a:srgbClr val="5A5AA8"/>
                </a:solidFill>
                <a:highlight>
                  <a:srgbClr val="D6EECF"/>
                </a:highlight>
                <a:latin typeface="Avenir Black" panose="02000503020000020003" pitchFamily="2" charset="0"/>
              </a:rPr>
              <a:t>&gt;=</a:t>
            </a:r>
            <a:r>
              <a:rPr lang="en-US" b="1" dirty="0">
                <a:solidFill>
                  <a:srgbClr val="D6EECF"/>
                </a:solidFill>
                <a:highlight>
                  <a:srgbClr val="D6EECF"/>
                </a:highlight>
                <a:latin typeface="Avenir Black" panose="02000503020000020003" pitchFamily="2" charset="0"/>
              </a:rPr>
              <a:t>xx   xxxxx  xxxxxxxxxxxxxxxx</a:t>
            </a:r>
            <a:endParaRPr lang="en-US" b="1" dirty="0">
              <a:solidFill>
                <a:srgbClr val="5A5AA8"/>
              </a:solidFill>
              <a:highlight>
                <a:srgbClr val="D6EECF"/>
              </a:highlight>
              <a:latin typeface="Avenir Black" panose="02000503020000020003" pitchFamily="2" charset="0"/>
            </a:endParaRPr>
          </a:p>
          <a:p>
            <a:pPr marL="0" indent="0">
              <a:lnSpc>
                <a:spcPct val="110000"/>
              </a:lnSpc>
              <a:buNone/>
            </a:pPr>
            <a:r>
              <a:rPr lang="en-US" dirty="0">
                <a:latin typeface="Avenir" panose="02000503020000020003" pitchFamily="2" charset="0"/>
              </a:rPr>
              <a:t>  Not Equal to  			</a:t>
            </a:r>
            <a:r>
              <a:rPr lang="en-US" b="1" dirty="0">
                <a:solidFill>
                  <a:srgbClr val="5A5AA8"/>
                </a:solidFill>
                <a:latin typeface="Avenir Black" panose="02000503020000020003" pitchFamily="2" charset="0"/>
              </a:rPr>
              <a:t>!=</a:t>
            </a:r>
            <a:r>
              <a:rPr lang="en-US" dirty="0">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6258717" y="5516531"/>
            <a:ext cx="3764514" cy="707886"/>
          </a:xfrm>
          <a:prstGeom prst="rect">
            <a:avLst/>
          </a:prstGeom>
          <a:noFill/>
        </p:spPr>
        <p:txBody>
          <a:bodyPr wrap="square" rtlCol="0">
            <a:spAutoFit/>
          </a:bodyPr>
          <a:lstStyle/>
          <a:p>
            <a:pPr algn="ctr"/>
            <a:r>
              <a:rPr lang="en-US" sz="2000" dirty="0">
                <a:solidFill>
                  <a:srgbClr val="FF0000"/>
                </a:solidFill>
                <a:latin typeface="Avenir" panose="02000503020000020003" pitchFamily="2" charset="0"/>
              </a:rPr>
              <a:t>(! is often called "bang" </a:t>
            </a:r>
            <a:br>
              <a:rPr lang="en-US" sz="2000" dirty="0">
                <a:solidFill>
                  <a:srgbClr val="FF0000"/>
                </a:solidFill>
                <a:latin typeface="Avenir" panose="02000503020000020003" pitchFamily="2" charset="0"/>
              </a:rPr>
            </a:br>
            <a:r>
              <a:rPr lang="en-US" sz="2000" dirty="0">
                <a:solidFill>
                  <a:srgbClr val="FF0000"/>
                </a:solidFill>
                <a:latin typeface="Avenir" panose="02000503020000020003" pitchFamily="2" charset="0"/>
              </a:rPr>
              <a:t>and stands for "not")</a:t>
            </a:r>
          </a:p>
        </p:txBody>
      </p:sp>
      <p:pic>
        <p:nvPicPr>
          <p:cNvPr id="3" name="Picture 2" descr="A picture containing dark, gauge&#10;&#10;Description automatically generated">
            <a:extLst>
              <a:ext uri="{FF2B5EF4-FFF2-40B4-BE49-F238E27FC236}">
                <a16:creationId xmlns:a16="http://schemas.microsoft.com/office/drawing/2014/main" id="{E87D4C2C-1DF2-5EF3-F162-1FFB677A2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dirty="0">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a:normAutofit fontScale="92500" lnSpcReduction="10000"/>
          </a:bodyPr>
          <a:lstStyle/>
          <a:p>
            <a:pPr>
              <a:lnSpc>
                <a:spcPct val="110000"/>
              </a:lnSpc>
            </a:pPr>
            <a:r>
              <a:rPr lang="en-US" dirty="0">
                <a:latin typeface="Avenir" panose="02000503020000020003" pitchFamily="2" charset="0"/>
              </a:rPr>
              <a:t>Logical Operators</a:t>
            </a:r>
          </a:p>
          <a:p>
            <a:pPr marL="457200" lvl="1" indent="0">
              <a:lnSpc>
                <a:spcPct val="110000"/>
              </a:lnSpc>
              <a:buNone/>
            </a:pPr>
            <a:r>
              <a:rPr lang="en-US" dirty="0">
                <a:solidFill>
                  <a:srgbClr val="5A5AA8"/>
                </a:solidFill>
                <a:latin typeface="Avenir Medium" panose="02000503020000020003" pitchFamily="2" charset="0"/>
              </a:rPr>
              <a:t>and</a:t>
            </a:r>
            <a:r>
              <a:rPr lang="en-US" dirty="0">
                <a:latin typeface="Avenir" panose="02000503020000020003" pitchFamily="2" charset="0"/>
              </a:rPr>
              <a:t> - evaluates to True if left and right sides are </a:t>
            </a:r>
            <a:r>
              <a:rPr lang="en-US" dirty="0">
                <a:solidFill>
                  <a:srgbClr val="5A5AA8"/>
                </a:solidFill>
                <a:latin typeface="Avenir Medium" panose="02000503020000020003" pitchFamily="2" charset="0"/>
              </a:rPr>
              <a:t>BOTH</a:t>
            </a:r>
            <a:r>
              <a:rPr lang="en-US" dirty="0">
                <a:latin typeface="Avenir" panose="02000503020000020003" pitchFamily="2" charset="0"/>
              </a:rPr>
              <a:t> True  </a:t>
            </a:r>
            <a:r>
              <a:rPr lang="en-US" dirty="0">
                <a:solidFill>
                  <a:srgbClr val="5A5AA8"/>
                </a:solidFill>
                <a:latin typeface="Avenir" panose="02000503020000020003" pitchFamily="2" charset="0"/>
              </a:rPr>
              <a:t>(5 &gt; 2)  and (90 &lt; 100)</a:t>
            </a:r>
          </a:p>
          <a:p>
            <a:pPr marL="457200" lvl="1" indent="0">
              <a:lnSpc>
                <a:spcPct val="110000"/>
              </a:lnSpc>
              <a:buNone/>
            </a:pPr>
            <a:r>
              <a:rPr lang="en-US" dirty="0">
                <a:solidFill>
                  <a:srgbClr val="65BB7B"/>
                </a:solidFill>
                <a:latin typeface="Avenir" panose="02000503020000020003" pitchFamily="2" charset="0"/>
              </a:rPr>
              <a:t> </a:t>
            </a:r>
            <a:r>
              <a:rPr lang="en-US" dirty="0">
                <a:solidFill>
                  <a:srgbClr val="5A5AA8"/>
                </a:solidFill>
                <a:latin typeface="Avenir Medium" panose="02000503020000020003" pitchFamily="2" charset="0"/>
              </a:rPr>
              <a:t>or</a:t>
            </a:r>
            <a:r>
              <a:rPr lang="en-US" dirty="0">
                <a:latin typeface="Avenir" panose="02000503020000020003" pitchFamily="2" charset="0"/>
              </a:rPr>
              <a:t>	 - evaluates to True </a:t>
            </a:r>
            <a:r>
              <a:rPr lang="en-US" dirty="0">
                <a:solidFill>
                  <a:srgbClr val="5A5AA8"/>
                </a:solidFill>
                <a:latin typeface="Avenir Medium" panose="02000503020000020003" pitchFamily="2" charset="0"/>
              </a:rPr>
              <a:t>EITHER</a:t>
            </a:r>
            <a:r>
              <a:rPr lang="en-US" dirty="0">
                <a:latin typeface="Avenir" panose="02000503020000020003" pitchFamily="2" charset="0"/>
              </a:rPr>
              <a:t> left or right sides are True   </a:t>
            </a:r>
            <a:r>
              <a:rPr lang="en-US" dirty="0">
                <a:solidFill>
                  <a:srgbClr val="5A5AA8"/>
                </a:solidFill>
                <a:latin typeface="Avenir" panose="02000503020000020003" pitchFamily="2" charset="0"/>
              </a:rPr>
              <a:t>(5 &lt; 2) or (90 &lt; 100)</a:t>
            </a:r>
          </a:p>
          <a:p>
            <a:pPr marL="457200" lvl="1" indent="0">
              <a:lnSpc>
                <a:spcPct val="110000"/>
              </a:lnSpc>
              <a:buNone/>
            </a:pPr>
            <a:r>
              <a:rPr lang="en-US" dirty="0">
                <a:solidFill>
                  <a:srgbClr val="5A5AA8"/>
                </a:solidFill>
                <a:latin typeface="Avenir Medium" panose="02000503020000020003" pitchFamily="2" charset="0"/>
              </a:rPr>
              <a:t>not </a:t>
            </a:r>
            <a:r>
              <a:rPr lang="en-US" dirty="0">
                <a:latin typeface="Avenir" panose="02000503020000020003" pitchFamily="2" charset="0"/>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panose="02000503020000020003" pitchFamily="2" charset="0"/>
              </a:rPr>
              <a:t>Identity Operators</a:t>
            </a:r>
          </a:p>
          <a:p>
            <a:pPr marL="457200" lvl="1" indent="0">
              <a:lnSpc>
                <a:spcPct val="110000"/>
              </a:lnSpc>
              <a:buNone/>
            </a:pPr>
            <a:r>
              <a:rPr lang="en-US" dirty="0">
                <a:solidFill>
                  <a:srgbClr val="5A5AA8"/>
                </a:solidFill>
                <a:latin typeface="Avenir Medium" panose="02000503020000020003" pitchFamily="2" charset="0"/>
              </a:rPr>
              <a:t>  is</a:t>
            </a:r>
            <a:r>
              <a:rPr lang="en-US" dirty="0">
                <a:solidFill>
                  <a:srgbClr val="5A5AA8"/>
                </a:solidFill>
                <a:latin typeface="Avenir" panose="02000503020000020003" pitchFamily="2" charset="0"/>
              </a:rPr>
              <a:t> </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 returns true if both variables are the same object </a:t>
            </a:r>
            <a:r>
              <a:rPr lang="en-US" dirty="0">
                <a:solidFill>
                  <a:srgbClr val="5A5AA8"/>
                </a:solidFill>
                <a:latin typeface="Avenir" panose="02000503020000020003" pitchFamily="2" charset="0"/>
              </a:rPr>
              <a:t>(more on this next lecture)</a:t>
            </a:r>
          </a:p>
          <a:p>
            <a:pPr marL="457200" lvl="1" indent="0">
              <a:lnSpc>
                <a:spcPct val="110000"/>
              </a:lnSpc>
              <a:buNone/>
            </a:pPr>
            <a:r>
              <a:rPr lang="en-US" dirty="0">
                <a:solidFill>
                  <a:srgbClr val="5A5AA8"/>
                </a:solidFill>
                <a:latin typeface="Avenir Medium" panose="02000503020000020003" pitchFamily="2" charset="0"/>
              </a:rPr>
              <a:t>is not  </a:t>
            </a:r>
            <a:r>
              <a:rPr lang="en-US" dirty="0">
                <a:solidFill>
                  <a:schemeClr val="tx1"/>
                </a:solidFill>
                <a:latin typeface="Avenir" panose="02000503020000020003" pitchFamily="2" charset="0"/>
              </a:rPr>
              <a:t>- returns true if both variables are </a:t>
            </a:r>
            <a:r>
              <a:rPr lang="en-US" dirty="0">
                <a:solidFill>
                  <a:srgbClr val="5A5AA8"/>
                </a:solidFill>
                <a:latin typeface="Avenir" panose="02000503020000020003" pitchFamily="2" charset="0"/>
              </a:rPr>
              <a:t>NOT</a:t>
            </a:r>
            <a:r>
              <a:rPr lang="en-US" dirty="0">
                <a:solidFill>
                  <a:schemeClr val="tx1"/>
                </a:solidFill>
                <a:latin typeface="Avenir" panose="02000503020000020003" pitchFamily="2" charset="0"/>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solidFill>
                  <a:schemeClr val="tx1"/>
                </a:solidFill>
                <a:latin typeface="Avenir" panose="02000503020000020003" pitchFamily="2" charset="0"/>
              </a:rPr>
              <a:t>Membership Operators</a:t>
            </a:r>
          </a:p>
          <a:p>
            <a:pPr marL="457200" lvl="1" indent="0">
              <a:lnSpc>
                <a:spcPct val="110000"/>
              </a:lnSpc>
              <a:buNone/>
            </a:pPr>
            <a:r>
              <a:rPr lang="en-US" dirty="0">
                <a:solidFill>
                  <a:srgbClr val="5A5AA8"/>
                </a:solidFill>
                <a:latin typeface="Avenir Medium" panose="02000503020000020003" pitchFamily="2" charset="0"/>
              </a:rPr>
              <a:t>  in</a:t>
            </a:r>
            <a:r>
              <a:rPr lang="en-US" dirty="0">
                <a:solidFill>
                  <a:srgbClr val="5A5AA8"/>
                </a:solidFill>
                <a:latin typeface="Avenir" panose="02000503020000020003" pitchFamily="2" charset="0"/>
              </a:rPr>
              <a:t>   </a:t>
            </a:r>
            <a:r>
              <a:rPr lang="en-US" dirty="0">
                <a:latin typeface="Avenir" panose="02000503020000020003" pitchFamily="2" charset="0"/>
              </a:rPr>
              <a:t>    </a:t>
            </a:r>
            <a:r>
              <a:rPr lang="en-US" dirty="0">
                <a:solidFill>
                  <a:schemeClr val="tx1"/>
                </a:solidFill>
                <a:latin typeface="Avenir" panose="02000503020000020003" pitchFamily="2" charset="0"/>
              </a:rPr>
              <a:t>- returns true if specified sequence is present in the object </a:t>
            </a:r>
            <a:r>
              <a:rPr lang="en-US" dirty="0">
                <a:solidFill>
                  <a:srgbClr val="5A5AA8"/>
                </a:solidFill>
                <a:latin typeface="Avenir" panose="02000503020000020003" pitchFamily="2" charset="0"/>
              </a:rPr>
              <a:t>(x in y)</a:t>
            </a:r>
          </a:p>
          <a:p>
            <a:pPr marL="457200" lvl="1" indent="0">
              <a:lnSpc>
                <a:spcPct val="110000"/>
              </a:lnSpc>
              <a:buNone/>
            </a:pPr>
            <a:r>
              <a:rPr lang="en-US" dirty="0">
                <a:solidFill>
                  <a:srgbClr val="5A5AA8"/>
                </a:solidFill>
                <a:latin typeface="Avenir Medium" panose="02000503020000020003" pitchFamily="2" charset="0"/>
              </a:rPr>
              <a:t>not in  </a:t>
            </a:r>
            <a:r>
              <a:rPr lang="en-US" dirty="0">
                <a:solidFill>
                  <a:schemeClr val="tx1"/>
                </a:solidFill>
                <a:latin typeface="Avenir" panose="02000503020000020003" pitchFamily="2" charset="0"/>
              </a:rPr>
              <a:t>- returns true if specified sequence in NOT in the object </a:t>
            </a:r>
            <a:r>
              <a:rPr lang="en-US" dirty="0">
                <a:solidFill>
                  <a:srgbClr val="5A5AA8"/>
                </a:solidFill>
                <a:latin typeface="Avenir" panose="02000503020000020003" pitchFamily="2" charset="0"/>
              </a:rPr>
              <a:t>(x not in y)</a:t>
            </a:r>
          </a:p>
        </p:txBody>
      </p:sp>
      <p:pic>
        <p:nvPicPr>
          <p:cNvPr id="3" name="Picture 2" descr="A picture containing dark, gauge&#10;&#10;Description automatically generated">
            <a:extLst>
              <a:ext uri="{FF2B5EF4-FFF2-40B4-BE49-F238E27FC236}">
                <a16:creationId xmlns:a16="http://schemas.microsoft.com/office/drawing/2014/main" id="{096A985E-9CD2-1BA3-E6D3-E9D2B8B5E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one</a:t>
            </a:r>
            <a:r>
              <a:rPr lang="en-US" dirty="0">
                <a:solidFill>
                  <a:srgbClr val="65BB7B"/>
                </a:solidFill>
                <a:latin typeface="Avenir" panose="02000503020000020003" pitchFamily="2" charset="0"/>
              </a:rPr>
              <a:t> </a:t>
            </a:r>
            <a:r>
              <a:rPr lang="en-US" dirty="0">
                <a:latin typeface="Avenir" panose="02000503020000020003" pitchFamily="2" charset="0"/>
              </a:rPr>
              <a:t>value to </a:t>
            </a:r>
            <a:r>
              <a:rPr lang="en-US" dirty="0">
                <a:solidFill>
                  <a:srgbClr val="5A5AA8"/>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5A5AA8"/>
                </a:solidFill>
                <a:latin typeface="Avenir" panose="02000503020000020003" pitchFamily="2" charset="0"/>
              </a:rPr>
              <a:t>multiple</a:t>
            </a:r>
            <a:r>
              <a:rPr lang="en-US" dirty="0">
                <a:latin typeface="Avenir" panose="02000503020000020003" pitchFamily="2" charset="0"/>
              </a:rPr>
              <a:t> values to </a:t>
            </a:r>
            <a:r>
              <a:rPr lang="en-US" dirty="0">
                <a:solidFill>
                  <a:srgbClr val="5A5AA8"/>
                </a:solidFill>
                <a:latin typeface="Avenir" panose="02000503020000020003" pitchFamily="2" charset="0"/>
              </a:rPr>
              <a:t>multiple</a:t>
            </a:r>
            <a:r>
              <a:rPr lang="en-US" dirty="0">
                <a:latin typeface="Avenir" panose="02000503020000020003" pitchFamily="2" charset="0"/>
              </a:rPr>
              <a:t> variables </a:t>
            </a:r>
            <a:r>
              <a:rPr lang="en-US" dirty="0">
                <a:solidFill>
                  <a:srgbClr val="5A5AA8"/>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712808EE-9951-9E2D-8475-B384EE9C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dirty="0">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dirty="0">
                <a:latin typeface="Avenir" panose="02000503020000020003" pitchFamily="2" charset="0"/>
              </a:rPr>
              <a:t>Python has several augmented operators that allow assignment and operations to be done simultaneously </a:t>
            </a:r>
            <a:r>
              <a:rPr lang="en-US" sz="1600" dirty="0">
                <a:solidFill>
                  <a:srgbClr val="FF0000"/>
                </a:solidFill>
                <a:latin typeface="Avenir" panose="02000503020000020003" pitchFamily="2" charset="0"/>
              </a:rPr>
              <a:t>(but no unary increment or decrement, ++ or -- )</a:t>
            </a:r>
          </a:p>
          <a:p>
            <a:pPr>
              <a:lnSpc>
                <a:spcPct val="100000"/>
              </a:lnSpc>
            </a:pPr>
            <a:endParaRPr lang="en-US" sz="2400" dirty="0">
              <a:latin typeface="Avenir" panose="02000503020000020003" pitchFamily="2" charset="0"/>
            </a:endParaRPr>
          </a:p>
          <a:p>
            <a:pPr marL="0" indent="0">
              <a:lnSpc>
                <a:spcPct val="100000"/>
              </a:lnSpc>
              <a:buNone/>
            </a:pPr>
            <a:endParaRPr lang="en-US" b="1" dirty="0">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4192006252"/>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dirty="0">
                          <a:solidFill>
                            <a:schemeClr val="bg1"/>
                          </a:solidFill>
                        </a:rPr>
                        <a:t>Operator</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Example</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Equivalent to</a:t>
                      </a:r>
                      <a:endParaRPr lang="en-US" sz="2000" dirty="0">
                        <a:solidFill>
                          <a:schemeClr val="bg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descr="A picture containing dark, gauge&#10;&#10;Description automatically generated">
            <a:extLst>
              <a:ext uri="{FF2B5EF4-FFF2-40B4-BE49-F238E27FC236}">
                <a16:creationId xmlns:a16="http://schemas.microsoft.com/office/drawing/2014/main" id="{C856EAEF-1BAE-377B-906B-8CB2FA37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58535"/>
            <a:ext cx="12191999" cy="827416"/>
          </a:xfrm>
        </p:spPr>
        <p:txBody>
          <a:bodyPr>
            <a:normAutofit/>
          </a:bodyPr>
          <a:lstStyle/>
          <a:p>
            <a:pPr algn="ctr"/>
            <a:r>
              <a:rPr lang="en-US" sz="3600" b="1" dirty="0">
                <a:latin typeface="Avenir Black" panose="02000503020000020003" pitchFamily="2" charset="0"/>
                <a:cs typeface="Segoe UI Light" panose="020B0502040204020203" pitchFamily="34" charset="0"/>
              </a:rPr>
              <a:t>Architecture (Interpreted Languages)</a:t>
            </a:r>
          </a:p>
        </p:txBody>
      </p:sp>
      <p:sp>
        <p:nvSpPr>
          <p:cNvPr id="3" name="Rounded Rectangle 2">
            <a:extLst>
              <a:ext uri="{FF2B5EF4-FFF2-40B4-BE49-F238E27FC236}">
                <a16:creationId xmlns:a16="http://schemas.microsoft.com/office/drawing/2014/main" id="{50CC5730-5A28-E7C6-AC77-978E88B01450}"/>
              </a:ext>
            </a:extLst>
          </p:cNvPr>
          <p:cNvSpPr/>
          <p:nvPr/>
        </p:nvSpPr>
        <p:spPr>
          <a:xfrm>
            <a:off x="3493762"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EE23EA-5A6A-B717-681F-29DA5336B5CF}"/>
              </a:ext>
            </a:extLst>
          </p:cNvPr>
          <p:cNvSpPr txBox="1"/>
          <p:nvPr/>
        </p:nvSpPr>
        <p:spPr>
          <a:xfrm>
            <a:off x="3493761" y="2278428"/>
            <a:ext cx="1769477" cy="923330"/>
          </a:xfrm>
          <a:prstGeom prst="rect">
            <a:avLst/>
          </a:prstGeom>
          <a:noFill/>
          <a:ln>
            <a:noFill/>
          </a:ln>
        </p:spPr>
        <p:txBody>
          <a:bodyPr wrap="square" rtlCol="0">
            <a:spAutoFit/>
          </a:bodyPr>
          <a:lstStyle/>
          <a:p>
            <a:pPr algn="ctr"/>
            <a:r>
              <a:rPr lang="en-US" dirty="0"/>
              <a:t>Interpreter</a:t>
            </a:r>
          </a:p>
          <a:p>
            <a:pPr algn="ctr"/>
            <a:r>
              <a:rPr lang="en-US" dirty="0"/>
              <a:t>(Often Written in C)</a:t>
            </a:r>
          </a:p>
        </p:txBody>
      </p:sp>
      <p:sp>
        <p:nvSpPr>
          <p:cNvPr id="6" name="Rounded Rectangle 5">
            <a:extLst>
              <a:ext uri="{FF2B5EF4-FFF2-40B4-BE49-F238E27FC236}">
                <a16:creationId xmlns:a16="http://schemas.microsoft.com/office/drawing/2014/main" id="{798D6FA3-3AAE-5F0B-F59C-D2537E9A0FAC}"/>
              </a:ext>
            </a:extLst>
          </p:cNvPr>
          <p:cNvSpPr/>
          <p:nvPr/>
        </p:nvSpPr>
        <p:spPr>
          <a:xfrm>
            <a:off x="6352786"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29AB68-D1DC-7E9C-B295-99ADC292D113}"/>
              </a:ext>
            </a:extLst>
          </p:cNvPr>
          <p:cNvSpPr txBox="1"/>
          <p:nvPr/>
        </p:nvSpPr>
        <p:spPr>
          <a:xfrm>
            <a:off x="6352785" y="2227058"/>
            <a:ext cx="1769477" cy="646331"/>
          </a:xfrm>
          <a:prstGeom prst="rect">
            <a:avLst/>
          </a:prstGeom>
          <a:noFill/>
          <a:ln>
            <a:noFill/>
          </a:ln>
        </p:spPr>
        <p:txBody>
          <a:bodyPr wrap="square" rtlCol="0">
            <a:spAutoFit/>
          </a:bodyPr>
          <a:lstStyle/>
          <a:p>
            <a:pPr algn="ctr"/>
            <a:r>
              <a:rPr lang="en-US" dirty="0"/>
              <a:t>CPU Virtual Machine </a:t>
            </a:r>
          </a:p>
        </p:txBody>
      </p:sp>
      <p:sp>
        <p:nvSpPr>
          <p:cNvPr id="8" name="Rounded Rectangle 7">
            <a:extLst>
              <a:ext uri="{FF2B5EF4-FFF2-40B4-BE49-F238E27FC236}">
                <a16:creationId xmlns:a16="http://schemas.microsoft.com/office/drawing/2014/main" id="{9F493F9C-6FEA-5110-2A02-E8ED9874E1D6}"/>
              </a:ext>
            </a:extLst>
          </p:cNvPr>
          <p:cNvSpPr/>
          <p:nvPr/>
        </p:nvSpPr>
        <p:spPr>
          <a:xfrm>
            <a:off x="9450005"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13EE29-40FE-C065-64C8-ABBDEC8DD793}"/>
              </a:ext>
            </a:extLst>
          </p:cNvPr>
          <p:cNvSpPr txBox="1"/>
          <p:nvPr/>
        </p:nvSpPr>
        <p:spPr>
          <a:xfrm>
            <a:off x="9450004" y="2263634"/>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10" name="TextBox 9">
            <a:extLst>
              <a:ext uri="{FF2B5EF4-FFF2-40B4-BE49-F238E27FC236}">
                <a16:creationId xmlns:a16="http://schemas.microsoft.com/office/drawing/2014/main" id="{A2B37971-EE36-25E0-BDCF-D20B1E4D115F}"/>
              </a:ext>
            </a:extLst>
          </p:cNvPr>
          <p:cNvSpPr txBox="1"/>
          <p:nvPr/>
        </p:nvSpPr>
        <p:spPr>
          <a:xfrm>
            <a:off x="533606" y="2904463"/>
            <a:ext cx="1769477" cy="369332"/>
          </a:xfrm>
          <a:prstGeom prst="rect">
            <a:avLst/>
          </a:prstGeom>
          <a:noFill/>
          <a:ln>
            <a:noFill/>
          </a:ln>
        </p:spPr>
        <p:txBody>
          <a:bodyPr wrap="square" rtlCol="0">
            <a:spAutoFit/>
          </a:bodyPr>
          <a:lstStyle/>
          <a:p>
            <a:pPr algn="ctr"/>
            <a:r>
              <a:rPr lang="en-US" dirty="0"/>
              <a:t>&gt;&gt;&gt; </a:t>
            </a:r>
            <a:r>
              <a:rPr lang="en-US" dirty="0" err="1"/>
              <a:t>Cmd</a:t>
            </a:r>
            <a:r>
              <a:rPr lang="en-US" dirty="0"/>
              <a:t> Line</a:t>
            </a:r>
          </a:p>
        </p:txBody>
      </p:sp>
      <p:sp>
        <p:nvSpPr>
          <p:cNvPr id="11" name="Rounded Rectangle 10">
            <a:extLst>
              <a:ext uri="{FF2B5EF4-FFF2-40B4-BE49-F238E27FC236}">
                <a16:creationId xmlns:a16="http://schemas.microsoft.com/office/drawing/2014/main" id="{026893B1-2E6C-774E-0892-8F12255C0E58}"/>
              </a:ext>
            </a:extLst>
          </p:cNvPr>
          <p:cNvSpPr/>
          <p:nvPr/>
        </p:nvSpPr>
        <p:spPr>
          <a:xfrm>
            <a:off x="6700708" y="2836813"/>
            <a:ext cx="1086725" cy="386984"/>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C91C611-7E49-1352-0FD7-4866C6477DBE}"/>
              </a:ext>
            </a:extLst>
          </p:cNvPr>
          <p:cNvSpPr txBox="1"/>
          <p:nvPr/>
        </p:nvSpPr>
        <p:spPr>
          <a:xfrm>
            <a:off x="6359331" y="2866995"/>
            <a:ext cx="1769477" cy="338554"/>
          </a:xfrm>
          <a:prstGeom prst="rect">
            <a:avLst/>
          </a:prstGeom>
          <a:noFill/>
          <a:ln>
            <a:noFill/>
          </a:ln>
        </p:spPr>
        <p:txBody>
          <a:bodyPr wrap="square" rtlCol="0">
            <a:spAutoFit/>
          </a:bodyPr>
          <a:lstStyle/>
          <a:p>
            <a:pPr algn="ctr"/>
            <a:r>
              <a:rPr lang="en-US" sz="1600" dirty="0"/>
              <a:t>ByteCode</a:t>
            </a:r>
          </a:p>
        </p:txBody>
      </p:sp>
      <p:sp>
        <p:nvSpPr>
          <p:cNvPr id="14" name="Down Arrow 13">
            <a:extLst>
              <a:ext uri="{FF2B5EF4-FFF2-40B4-BE49-F238E27FC236}">
                <a16:creationId xmlns:a16="http://schemas.microsoft.com/office/drawing/2014/main" id="{19A1D522-D81C-35CF-198B-F9BB4970A3A7}"/>
              </a:ext>
            </a:extLst>
          </p:cNvPr>
          <p:cNvSpPr/>
          <p:nvPr/>
        </p:nvSpPr>
        <p:spPr>
          <a:xfrm rot="16200000">
            <a:off x="5884141" y="2370396"/>
            <a:ext cx="195666" cy="1437468"/>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a:extLst>
              <a:ext uri="{FF2B5EF4-FFF2-40B4-BE49-F238E27FC236}">
                <a16:creationId xmlns:a16="http://schemas.microsoft.com/office/drawing/2014/main" id="{B137F2F3-82C1-515A-C7CC-DCCB7EFAEC10}"/>
              </a:ext>
            </a:extLst>
          </p:cNvPr>
          <p:cNvSpPr/>
          <p:nvPr/>
        </p:nvSpPr>
        <p:spPr>
          <a:xfrm rot="16200000">
            <a:off x="8690722" y="2435928"/>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a:extLst>
              <a:ext uri="{FF2B5EF4-FFF2-40B4-BE49-F238E27FC236}">
                <a16:creationId xmlns:a16="http://schemas.microsoft.com/office/drawing/2014/main" id="{CB8040AC-F8CB-2701-B2BC-C3E4C29F48FD}"/>
              </a:ext>
            </a:extLst>
          </p:cNvPr>
          <p:cNvSpPr/>
          <p:nvPr/>
        </p:nvSpPr>
        <p:spPr>
          <a:xfrm rot="16200000">
            <a:off x="2734480" y="245420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F0C406B0-3511-FADD-9E14-B412E0F14D01}"/>
              </a:ext>
            </a:extLst>
          </p:cNvPr>
          <p:cNvSpPr/>
          <p:nvPr/>
        </p:nvSpPr>
        <p:spPr>
          <a:xfrm>
            <a:off x="3513254"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9BD32D-1687-0922-3BC2-1C24D8EE47F2}"/>
              </a:ext>
            </a:extLst>
          </p:cNvPr>
          <p:cNvSpPr txBox="1"/>
          <p:nvPr/>
        </p:nvSpPr>
        <p:spPr>
          <a:xfrm>
            <a:off x="3513253" y="4271303"/>
            <a:ext cx="1769477" cy="646331"/>
          </a:xfrm>
          <a:prstGeom prst="rect">
            <a:avLst/>
          </a:prstGeom>
          <a:noFill/>
          <a:ln>
            <a:noFill/>
          </a:ln>
        </p:spPr>
        <p:txBody>
          <a:bodyPr wrap="square" rtlCol="0">
            <a:spAutoFit/>
          </a:bodyPr>
          <a:lstStyle/>
          <a:p>
            <a:pPr algn="ctr"/>
            <a:r>
              <a:rPr lang="en-US" dirty="0"/>
              <a:t>C / C++ </a:t>
            </a:r>
          </a:p>
          <a:p>
            <a:pPr algn="ctr"/>
            <a:r>
              <a:rPr lang="en-US" dirty="0"/>
              <a:t>Compiler</a:t>
            </a:r>
          </a:p>
        </p:txBody>
      </p:sp>
      <p:sp>
        <p:nvSpPr>
          <p:cNvPr id="19" name="Rounded Rectangle 18">
            <a:extLst>
              <a:ext uri="{FF2B5EF4-FFF2-40B4-BE49-F238E27FC236}">
                <a16:creationId xmlns:a16="http://schemas.microsoft.com/office/drawing/2014/main" id="{8866D8A4-EA95-7890-DCBD-1FE5AEAF81B5}"/>
              </a:ext>
            </a:extLst>
          </p:cNvPr>
          <p:cNvSpPr/>
          <p:nvPr/>
        </p:nvSpPr>
        <p:spPr>
          <a:xfrm>
            <a:off x="6372278" y="3976421"/>
            <a:ext cx="1769477" cy="1143299"/>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E2AA55F-88B7-CA3F-F331-BFF42BADBE68}"/>
              </a:ext>
            </a:extLst>
          </p:cNvPr>
          <p:cNvSpPr txBox="1"/>
          <p:nvPr/>
        </p:nvSpPr>
        <p:spPr>
          <a:xfrm>
            <a:off x="6372278" y="4363404"/>
            <a:ext cx="1769477" cy="369332"/>
          </a:xfrm>
          <a:prstGeom prst="rect">
            <a:avLst/>
          </a:prstGeom>
          <a:noFill/>
          <a:ln>
            <a:noFill/>
          </a:ln>
        </p:spPr>
        <p:txBody>
          <a:bodyPr wrap="square" rtlCol="0">
            <a:spAutoFit/>
          </a:bodyPr>
          <a:lstStyle/>
          <a:p>
            <a:pPr algn="ctr"/>
            <a:r>
              <a:rPr lang="en-US" dirty="0"/>
              <a:t>Executable</a:t>
            </a:r>
          </a:p>
        </p:txBody>
      </p:sp>
      <p:sp>
        <p:nvSpPr>
          <p:cNvPr id="21" name="Rounded Rectangle 20">
            <a:extLst>
              <a:ext uri="{FF2B5EF4-FFF2-40B4-BE49-F238E27FC236}">
                <a16:creationId xmlns:a16="http://schemas.microsoft.com/office/drawing/2014/main" id="{5A66A7DA-B5CC-F417-32A4-3D7DD7E8E641}"/>
              </a:ext>
            </a:extLst>
          </p:cNvPr>
          <p:cNvSpPr/>
          <p:nvPr/>
        </p:nvSpPr>
        <p:spPr>
          <a:xfrm>
            <a:off x="9469497"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FE59C1-B24F-089F-73DD-F37AEAF00EC8}"/>
              </a:ext>
            </a:extLst>
          </p:cNvPr>
          <p:cNvSpPr txBox="1"/>
          <p:nvPr/>
        </p:nvSpPr>
        <p:spPr>
          <a:xfrm>
            <a:off x="9469496" y="4086405"/>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23" name="TextBox 22">
            <a:extLst>
              <a:ext uri="{FF2B5EF4-FFF2-40B4-BE49-F238E27FC236}">
                <a16:creationId xmlns:a16="http://schemas.microsoft.com/office/drawing/2014/main" id="{75EF32C9-4822-94CB-AD74-A30959DD1509}"/>
              </a:ext>
            </a:extLst>
          </p:cNvPr>
          <p:cNvSpPr txBox="1"/>
          <p:nvPr/>
        </p:nvSpPr>
        <p:spPr>
          <a:xfrm>
            <a:off x="435674" y="4734631"/>
            <a:ext cx="1769477" cy="369332"/>
          </a:xfrm>
          <a:prstGeom prst="rect">
            <a:avLst/>
          </a:prstGeom>
          <a:noFill/>
          <a:ln>
            <a:noFill/>
          </a:ln>
        </p:spPr>
        <p:txBody>
          <a:bodyPr wrap="square" rtlCol="0">
            <a:spAutoFit/>
          </a:bodyPr>
          <a:lstStyle/>
          <a:p>
            <a:pPr algn="ctr"/>
            <a:r>
              <a:rPr lang="en-US" dirty="0"/>
              <a:t>C Source File(s)</a:t>
            </a:r>
          </a:p>
        </p:txBody>
      </p:sp>
      <p:sp>
        <p:nvSpPr>
          <p:cNvPr id="26" name="Down Arrow 25">
            <a:extLst>
              <a:ext uri="{FF2B5EF4-FFF2-40B4-BE49-F238E27FC236}">
                <a16:creationId xmlns:a16="http://schemas.microsoft.com/office/drawing/2014/main" id="{0F9A18C2-A4E7-BED0-4DB1-DFD9F7A6D460}"/>
              </a:ext>
            </a:extLst>
          </p:cNvPr>
          <p:cNvSpPr/>
          <p:nvPr/>
        </p:nvSpPr>
        <p:spPr>
          <a:xfrm rot="16200000">
            <a:off x="5729671" y="4367128"/>
            <a:ext cx="195667" cy="1089545"/>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878E7D01-0284-7669-B73C-F433E6E74696}"/>
              </a:ext>
            </a:extLst>
          </p:cNvPr>
          <p:cNvSpPr/>
          <p:nvPr/>
        </p:nvSpPr>
        <p:spPr>
          <a:xfrm rot="16200000">
            <a:off x="8710214" y="425869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5D02E848-836C-5DEF-0541-33ECF2068E61}"/>
              </a:ext>
            </a:extLst>
          </p:cNvPr>
          <p:cNvSpPr/>
          <p:nvPr/>
        </p:nvSpPr>
        <p:spPr>
          <a:xfrm rot="16200000">
            <a:off x="2753972" y="4276980"/>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ark, gauge&#10;&#10;Description automatically generated">
            <a:extLst>
              <a:ext uri="{FF2B5EF4-FFF2-40B4-BE49-F238E27FC236}">
                <a16:creationId xmlns:a16="http://schemas.microsoft.com/office/drawing/2014/main" id="{BBA9BAE0-A94F-03A3-0249-6F2041D8B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38405" y="5215489"/>
            <a:ext cx="10515600" cy="670560"/>
          </a:xfrm>
        </p:spPr>
        <p:txBody>
          <a:bodyPr>
            <a:normAutofit/>
          </a:bodyPr>
          <a:lstStyle/>
          <a:p>
            <a:r>
              <a:rPr lang="en-US" sz="2800" dirty="0" err="1">
                <a:latin typeface="Avenir" panose="02000503020000020003" pitchFamily="2" charset="0"/>
                <a:cs typeface="Segoe UI" panose="020B0502040204020203" pitchFamily="34" charset="0"/>
              </a:rPr>
              <a:t>DataTypes</a:t>
            </a:r>
            <a:endParaRPr lang="en-US" sz="2800" dirty="0">
              <a:latin typeface="Avenir" panose="02000503020000020003" pitchFamily="2" charset="0"/>
              <a:cs typeface="Segoe UI" panose="020B0502040204020203" pitchFamily="34" charset="0"/>
            </a:endParaRPr>
          </a:p>
        </p:txBody>
      </p:sp>
      <p:pic>
        <p:nvPicPr>
          <p:cNvPr id="4" name="Graphic 3">
            <a:extLst>
              <a:ext uri="{FF2B5EF4-FFF2-40B4-BE49-F238E27FC236}">
                <a16:creationId xmlns:a16="http://schemas.microsoft.com/office/drawing/2014/main" id="{B2A0444D-0A92-54C9-566B-D3AF6833A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 name="Straight Connector 1023">
            <a:extLst>
              <a:ext uri="{FF2B5EF4-FFF2-40B4-BE49-F238E27FC236}">
                <a16:creationId xmlns:a16="http://schemas.microsoft.com/office/drawing/2014/main" id="{B1FDB0DF-ADD1-1BD3-362E-C72BA27CA0C8}"/>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73209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
        <p:nvSpPr>
          <p:cNvPr id="4" name="TextBox 3">
            <a:extLst>
              <a:ext uri="{FF2B5EF4-FFF2-40B4-BE49-F238E27FC236}">
                <a16:creationId xmlns:a16="http://schemas.microsoft.com/office/drawing/2014/main" id="{CD17AC0A-94C7-E8C3-E294-2EAC35F7635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dirty="0"/>
              <a:t>Python Data</a:t>
            </a:r>
          </a:p>
          <a:p>
            <a:pPr algn="ctr"/>
            <a:r>
              <a:rPr lang="en-US" sz="2000" dirty="0"/>
              <a:t>Types</a:t>
            </a:r>
          </a:p>
        </p:txBody>
      </p:sp>
      <p:sp>
        <p:nvSpPr>
          <p:cNvPr id="6" name="TextBox 5">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dirty="0"/>
              <a:t>Numbers</a:t>
            </a:r>
          </a:p>
        </p:txBody>
      </p:sp>
      <p:sp>
        <p:nvSpPr>
          <p:cNvPr id="8" name="TextBox 7">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dirty="0"/>
              <a:t>Bool</a:t>
            </a:r>
          </a:p>
        </p:txBody>
      </p:sp>
      <p:sp>
        <p:nvSpPr>
          <p:cNvPr id="10" name="TextBox 9">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dirty="0"/>
              <a:t>Set</a:t>
            </a:r>
          </a:p>
        </p:txBody>
      </p:sp>
      <p:sp>
        <p:nvSpPr>
          <p:cNvPr id="12" name="TextBox 11">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dirty="0" err="1"/>
              <a:t>Dict</a:t>
            </a:r>
            <a:endParaRPr lang="en-US" sz="2000" dirty="0"/>
          </a:p>
        </p:txBody>
      </p:sp>
      <p:sp>
        <p:nvSpPr>
          <p:cNvPr id="14" name="TextBox 13">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dirty="0"/>
              <a:t>Sequence</a:t>
            </a:r>
          </a:p>
        </p:txBody>
      </p:sp>
      <p:sp>
        <p:nvSpPr>
          <p:cNvPr id="16" name="TextBox 15">
            <a:extLst>
              <a:ext uri="{FF2B5EF4-FFF2-40B4-BE49-F238E27FC236}">
                <a16:creationId xmlns:a16="http://schemas.microsoft.com/office/drawing/2014/main" id="{A1400643-55FC-5609-8051-EFDEE5D87853}"/>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dirty="0"/>
              <a:t>Int</a:t>
            </a:r>
          </a:p>
        </p:txBody>
      </p:sp>
      <p:sp>
        <p:nvSpPr>
          <p:cNvPr id="18" name="TextBox 17">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dirty="0"/>
              <a:t>Float</a:t>
            </a:r>
          </a:p>
        </p:txBody>
      </p:sp>
      <p:sp>
        <p:nvSpPr>
          <p:cNvPr id="20" name="TextBox 19">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dirty="0"/>
              <a:t>complex</a:t>
            </a:r>
          </a:p>
        </p:txBody>
      </p:sp>
      <p:sp>
        <p:nvSpPr>
          <p:cNvPr id="22" name="TextBox 21">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dirty="0"/>
              <a:t>String</a:t>
            </a:r>
          </a:p>
        </p:txBody>
      </p:sp>
      <p:sp>
        <p:nvSpPr>
          <p:cNvPr id="24" name="TextBox 23">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dirty="0"/>
              <a:t>List</a:t>
            </a:r>
          </a:p>
        </p:txBody>
      </p:sp>
      <p:sp>
        <p:nvSpPr>
          <p:cNvPr id="26" name="TextBox 25">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dirty="0"/>
              <a:t>Tuple</a:t>
            </a:r>
          </a:p>
        </p:txBody>
      </p:sp>
      <p:sp>
        <p:nvSpPr>
          <p:cNvPr id="28" name="TextBox 27">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dirty="0">
                <a:solidFill>
                  <a:srgbClr val="5A5AA8"/>
                </a:solidFill>
              </a:rPr>
              <a:t>1+3j</a:t>
            </a:r>
          </a:p>
        </p:txBody>
      </p:sp>
      <p:sp>
        <p:nvSpPr>
          <p:cNvPr id="29" name="TextBox 28">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dirty="0">
                <a:solidFill>
                  <a:srgbClr val="5A5AA8"/>
                </a:solidFill>
              </a:rPr>
              <a:t>35.75</a:t>
            </a:r>
          </a:p>
        </p:txBody>
      </p:sp>
      <p:sp>
        <p:nvSpPr>
          <p:cNvPr id="30" name="TextBox 29">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dirty="0">
                <a:solidFill>
                  <a:srgbClr val="5A5AA8"/>
                </a:solidFill>
              </a:rPr>
              <a:t>20</a:t>
            </a:r>
          </a:p>
        </p:txBody>
      </p:sp>
      <p:sp>
        <p:nvSpPr>
          <p:cNvPr id="31" name="TextBox 30">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dirty="0">
                <a:solidFill>
                  <a:srgbClr val="5A5AA8"/>
                </a:solidFill>
              </a:rPr>
              <a:t>‘Jessa’</a:t>
            </a:r>
          </a:p>
        </p:txBody>
      </p:sp>
      <p:sp>
        <p:nvSpPr>
          <p:cNvPr id="32" name="TextBox 31">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dirty="0">
                <a:solidFill>
                  <a:srgbClr val="5A5AA8"/>
                </a:solidFill>
              </a:rPr>
              <a:t>[2, ’a’, 5.7]</a:t>
            </a:r>
          </a:p>
        </p:txBody>
      </p:sp>
      <p:sp>
        <p:nvSpPr>
          <p:cNvPr id="33" name="TextBox 32">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dirty="0">
                <a:solidFill>
                  <a:srgbClr val="5A5AA8"/>
                </a:solidFill>
              </a:rPr>
              <a:t>[3, 4.5, ‘b’]</a:t>
            </a:r>
          </a:p>
        </p:txBody>
      </p:sp>
      <p:sp>
        <p:nvSpPr>
          <p:cNvPr id="34" name="TextBox 33">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dirty="0">
                <a:solidFill>
                  <a:srgbClr val="5A5AA8"/>
                </a:solidFill>
              </a:rPr>
              <a:t>True, False </a:t>
            </a:r>
          </a:p>
        </p:txBody>
      </p:sp>
      <p:sp>
        <p:nvSpPr>
          <p:cNvPr id="35" name="TextBox 34">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dirty="0">
                <a:solidFill>
                  <a:srgbClr val="5A5AA8"/>
                </a:solidFill>
              </a:rPr>
              <a:t>{2, 4, 6} </a:t>
            </a:r>
          </a:p>
        </p:txBody>
      </p:sp>
      <p:sp>
        <p:nvSpPr>
          <p:cNvPr id="36" name="TextBox 35">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dirty="0">
                <a:solidFill>
                  <a:srgbClr val="5A5AA8"/>
                </a:solidFill>
              </a:rPr>
              <a:t>{1:’a, 2:’b’} </a:t>
            </a:r>
          </a:p>
        </p:txBody>
      </p:sp>
      <p:pic>
        <p:nvPicPr>
          <p:cNvPr id="27" name="Picture 26" descr="A picture containing dark, gauge&#10;&#10;Description automatically generated">
            <a:extLst>
              <a:ext uri="{FF2B5EF4-FFF2-40B4-BE49-F238E27FC236}">
                <a16:creationId xmlns:a16="http://schemas.microsoft.com/office/drawing/2014/main" id="{CB5770C9-0C0C-6593-9654-FCD7CBBB8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1" y="4577905"/>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dirty="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dirty="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dirty="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dirty="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dirty="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2EC63B5D-CA11-0F1D-8AD8-E08606A25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61279" y="5150691"/>
            <a:ext cx="10515600" cy="670560"/>
          </a:xfrm>
        </p:spPr>
        <p:txBody>
          <a:bodyPr>
            <a:normAutofit/>
          </a:bodyPr>
          <a:lstStyle/>
          <a:p>
            <a:r>
              <a:rPr lang="en-US" sz="2800" dirty="0">
                <a:latin typeface="Avenir" panose="02000503020000020003" pitchFamily="2" charset="0"/>
                <a:cs typeface="Segoe UI" panose="020B0502040204020203" pitchFamily="34" charset="0"/>
              </a:rPr>
              <a:t>Coding Style and Documentation</a:t>
            </a:r>
          </a:p>
        </p:txBody>
      </p:sp>
      <p:pic>
        <p:nvPicPr>
          <p:cNvPr id="4" name="Graphic 3">
            <a:extLst>
              <a:ext uri="{FF2B5EF4-FFF2-40B4-BE49-F238E27FC236}">
                <a16:creationId xmlns:a16="http://schemas.microsoft.com/office/drawing/2014/main" id="{759F6C9E-3FC1-5CCD-8422-A972A566BC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CAA29E41-4720-7328-A225-2BE364442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dirty="0">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descr="A picture containing dark, gauge&#10;&#10;Description automatically generated">
            <a:extLst>
              <a:ext uri="{FF2B5EF4-FFF2-40B4-BE49-F238E27FC236}">
                <a16:creationId xmlns:a16="http://schemas.microsoft.com/office/drawing/2014/main" id="{D746B46A-4F8F-08B3-1D79-7FD788402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dirty="0">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fontScale="92500" lnSpcReduction="10000"/>
          </a:bodyPr>
          <a:lstStyle/>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lvl="1">
              <a:lnSpc>
                <a:spcPct val="110000"/>
              </a:lnSpc>
            </a:pPr>
            <a:r>
              <a:rPr lang="en-US" dirty="0">
                <a:solidFill>
                  <a:schemeClr val="tx1"/>
                </a:solidFill>
                <a:latin typeface="Avenir" panose="02000503020000020003" pitchFamily="2" charset="0"/>
              </a:rPr>
              <a:t>To quickly comment out a section, select the section and press</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&lt;ctl-1</a:t>
            </a:r>
            <a:r>
              <a:rPr lang="en-US" dirty="0">
                <a:solidFill>
                  <a:schemeClr val="accent5">
                    <a:lumMod val="75000"/>
                  </a:schemeClr>
                </a:solidFill>
                <a:latin typeface="Avenir" panose="02000503020000020003" pitchFamily="2" charset="0"/>
              </a:rPr>
              <a:t>&gt;</a:t>
            </a:r>
          </a:p>
          <a:p>
            <a:pPr lvl="2">
              <a:lnSpc>
                <a:spcPct val="110000"/>
              </a:lnSpc>
            </a:pPr>
            <a:r>
              <a:rPr lang="en-US" dirty="0">
                <a:solidFill>
                  <a:schemeClr val="tx1"/>
                </a:solidFill>
                <a:latin typeface="Avenir" panose="02000503020000020003" pitchFamily="2" charset="0"/>
              </a:rPr>
              <a:t>Highlight and press again to uncomment</a:t>
            </a:r>
          </a:p>
          <a:p>
            <a:pPr marL="0" indent="0">
              <a:lnSpc>
                <a:spcPct val="110000"/>
              </a:lnSpc>
              <a:buNone/>
            </a:pPr>
            <a:r>
              <a:rPr lang="en-US" dirty="0">
                <a:solidFill>
                  <a:srgbClr val="5A5AA8"/>
                </a:solidFill>
                <a:latin typeface="Avenir" panose="02000503020000020003" pitchFamily="2" charset="0"/>
              </a:rPr>
              <a:t>Multiline comments</a:t>
            </a:r>
          </a:p>
          <a:p>
            <a:pPr lvl="1">
              <a:lnSpc>
                <a:spcPct val="110000"/>
              </a:lnSpc>
            </a:pPr>
            <a:r>
              <a:rPr lang="en-US" dirty="0">
                <a:solidFill>
                  <a:schemeClr val="tx1"/>
                </a:solidFill>
                <a:latin typeface="Avenir" panose="02000503020000020003" pitchFamily="2" charset="0"/>
              </a:rPr>
              <a:t>Precede and end with triple single or double quotes – </a:t>
            </a:r>
            <a:r>
              <a:rPr lang="en-US" dirty="0">
                <a:solidFill>
                  <a:srgbClr val="65BB7B"/>
                </a:solidFill>
                <a:latin typeface="Avenir" panose="02000503020000020003" pitchFamily="2" charset="0"/>
              </a:rPr>
              <a:t>""" </a:t>
            </a:r>
          </a:p>
          <a:p>
            <a:pPr lvl="2">
              <a:lnSpc>
                <a:spcPct val="110000"/>
              </a:lnSpc>
            </a:pPr>
            <a:r>
              <a:rPr lang="en-US" dirty="0">
                <a:solidFill>
                  <a:schemeClr val="tx1"/>
                </a:solidFill>
                <a:latin typeface="Avenir" panose="02000503020000020003" pitchFamily="2" charset="0"/>
              </a:rPr>
              <a:t>This is really a multiline string, but it works!</a:t>
            </a: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If comments clarify what you are trying to accomplish, they can </a:t>
            </a:r>
            <a:br>
              <a:rPr lang="en-US" dirty="0">
                <a:solidFill>
                  <a:schemeClr val="tx1"/>
                </a:solidFill>
                <a:latin typeface="Avenir" panose="02000503020000020003" pitchFamily="2" charset="0"/>
              </a:rPr>
            </a:br>
            <a:r>
              <a:rPr lang="en-US" dirty="0">
                <a:solidFill>
                  <a:schemeClr val="tx1"/>
                </a:solidFill>
                <a:latin typeface="Avenir" panose="02000503020000020003" pitchFamily="2" charset="0"/>
              </a:rPr>
              <a:t>improve your score!</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br>
              <a:rPr lang="en-US" dirty="0">
                <a:solidFill>
                  <a:schemeClr val="tx1"/>
                </a:solidFill>
                <a:latin typeface="Avenir" panose="02000503020000020003" pitchFamily="2" charset="0"/>
              </a:rPr>
            </a:b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p:txBody>
      </p:sp>
      <p:pic>
        <p:nvPicPr>
          <p:cNvPr id="4" name="Picture 3" descr="A picture containing dark, gauge&#10;&#10;Description automatically generated">
            <a:extLst>
              <a:ext uri="{FF2B5EF4-FFF2-40B4-BE49-F238E27FC236}">
                <a16:creationId xmlns:a16="http://schemas.microsoft.com/office/drawing/2014/main" id="{32B8FE80-AABA-D8D6-2DF1-C909AE13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75007" y="5055603"/>
            <a:ext cx="10936079" cy="670560"/>
          </a:xfrm>
        </p:spPr>
        <p:txBody>
          <a:bodyPr>
            <a:normAutofit/>
          </a:bodyPr>
          <a:lstStyle/>
          <a:p>
            <a:r>
              <a:rPr lang="en-US" sz="2800" dirty="0">
                <a:latin typeface="Avenir" panose="02000503020000020003" pitchFamily="2" charset="0"/>
                <a:cs typeface="Segoe UI" panose="020B0502040204020203" pitchFamily="34" charset="0"/>
              </a:rPr>
              <a:t>Strings</a:t>
            </a:r>
          </a:p>
        </p:txBody>
      </p:sp>
      <p:pic>
        <p:nvPicPr>
          <p:cNvPr id="4" name="Graphic 3">
            <a:extLst>
              <a:ext uri="{FF2B5EF4-FFF2-40B4-BE49-F238E27FC236}">
                <a16:creationId xmlns:a16="http://schemas.microsoft.com/office/drawing/2014/main" id="{2F01B283-CD92-FAD3-C807-422A55480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0F59774A-2E1A-8D93-7AF5-7BA24F3C4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9675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72F96F-48DD-3C95-FA90-B2335DDE67C5}"/>
              </a:ext>
            </a:extLst>
          </p:cNvPr>
          <p:cNvSpPr/>
          <p:nvPr/>
        </p:nvSpPr>
        <p:spPr>
          <a:xfrm>
            <a:off x="1766886" y="2743200"/>
            <a:ext cx="8658225"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64EBA926-FE47-9B7F-FC6C-95E91BEDDA29}"/>
              </a:ext>
            </a:extLst>
          </p:cNvPr>
          <p:cNvGraphicFramePr>
            <a:graphicFrameLocks noGrp="1"/>
          </p:cNvGraphicFramePr>
          <p:nvPr>
            <p:extLst>
              <p:ext uri="{D42A27DB-BD31-4B8C-83A1-F6EECF244321}">
                <p14:modId xmlns:p14="http://schemas.microsoft.com/office/powerpoint/2010/main" val="1526852513"/>
              </p:ext>
            </p:extLst>
          </p:nvPr>
        </p:nvGraphicFramePr>
        <p:xfrm>
          <a:off x="2032005" y="3243580"/>
          <a:ext cx="8127989" cy="370840"/>
        </p:xfrm>
        <a:graphic>
          <a:graphicData uri="http://schemas.openxmlformats.org/drawingml/2006/table">
            <a:tbl>
              <a:tblPr firstRow="1" bandRow="1">
                <a:tableStyleId>{5C22544A-7EE6-4342-B048-85BDC9FD1C3A}</a:tableStyleId>
              </a:tblPr>
              <a:tblGrid>
                <a:gridCol w="478117">
                  <a:extLst>
                    <a:ext uri="{9D8B030D-6E8A-4147-A177-3AD203B41FA5}">
                      <a16:colId xmlns:a16="http://schemas.microsoft.com/office/drawing/2014/main" val="3930638399"/>
                    </a:ext>
                  </a:extLst>
                </a:gridCol>
                <a:gridCol w="478117">
                  <a:extLst>
                    <a:ext uri="{9D8B030D-6E8A-4147-A177-3AD203B41FA5}">
                      <a16:colId xmlns:a16="http://schemas.microsoft.com/office/drawing/2014/main" val="687900450"/>
                    </a:ext>
                  </a:extLst>
                </a:gridCol>
                <a:gridCol w="478117">
                  <a:extLst>
                    <a:ext uri="{9D8B030D-6E8A-4147-A177-3AD203B41FA5}">
                      <a16:colId xmlns:a16="http://schemas.microsoft.com/office/drawing/2014/main" val="2420070306"/>
                    </a:ext>
                  </a:extLst>
                </a:gridCol>
                <a:gridCol w="478117">
                  <a:extLst>
                    <a:ext uri="{9D8B030D-6E8A-4147-A177-3AD203B41FA5}">
                      <a16:colId xmlns:a16="http://schemas.microsoft.com/office/drawing/2014/main" val="2330815887"/>
                    </a:ext>
                  </a:extLst>
                </a:gridCol>
                <a:gridCol w="478117">
                  <a:extLst>
                    <a:ext uri="{9D8B030D-6E8A-4147-A177-3AD203B41FA5}">
                      <a16:colId xmlns:a16="http://schemas.microsoft.com/office/drawing/2014/main" val="2585079722"/>
                    </a:ext>
                  </a:extLst>
                </a:gridCol>
                <a:gridCol w="478117">
                  <a:extLst>
                    <a:ext uri="{9D8B030D-6E8A-4147-A177-3AD203B41FA5}">
                      <a16:colId xmlns:a16="http://schemas.microsoft.com/office/drawing/2014/main" val="3113342854"/>
                    </a:ext>
                  </a:extLst>
                </a:gridCol>
                <a:gridCol w="478117">
                  <a:extLst>
                    <a:ext uri="{9D8B030D-6E8A-4147-A177-3AD203B41FA5}">
                      <a16:colId xmlns:a16="http://schemas.microsoft.com/office/drawing/2014/main" val="3488320293"/>
                    </a:ext>
                  </a:extLst>
                </a:gridCol>
                <a:gridCol w="478117">
                  <a:extLst>
                    <a:ext uri="{9D8B030D-6E8A-4147-A177-3AD203B41FA5}">
                      <a16:colId xmlns:a16="http://schemas.microsoft.com/office/drawing/2014/main" val="3495646232"/>
                    </a:ext>
                  </a:extLst>
                </a:gridCol>
                <a:gridCol w="478117">
                  <a:extLst>
                    <a:ext uri="{9D8B030D-6E8A-4147-A177-3AD203B41FA5}">
                      <a16:colId xmlns:a16="http://schemas.microsoft.com/office/drawing/2014/main" val="2467830224"/>
                    </a:ext>
                  </a:extLst>
                </a:gridCol>
                <a:gridCol w="478117">
                  <a:extLst>
                    <a:ext uri="{9D8B030D-6E8A-4147-A177-3AD203B41FA5}">
                      <a16:colId xmlns:a16="http://schemas.microsoft.com/office/drawing/2014/main" val="3314696994"/>
                    </a:ext>
                  </a:extLst>
                </a:gridCol>
                <a:gridCol w="478117">
                  <a:extLst>
                    <a:ext uri="{9D8B030D-6E8A-4147-A177-3AD203B41FA5}">
                      <a16:colId xmlns:a16="http://schemas.microsoft.com/office/drawing/2014/main" val="1799510374"/>
                    </a:ext>
                  </a:extLst>
                </a:gridCol>
                <a:gridCol w="478117">
                  <a:extLst>
                    <a:ext uri="{9D8B030D-6E8A-4147-A177-3AD203B41FA5}">
                      <a16:colId xmlns:a16="http://schemas.microsoft.com/office/drawing/2014/main" val="3052777654"/>
                    </a:ext>
                  </a:extLst>
                </a:gridCol>
                <a:gridCol w="478117">
                  <a:extLst>
                    <a:ext uri="{9D8B030D-6E8A-4147-A177-3AD203B41FA5}">
                      <a16:colId xmlns:a16="http://schemas.microsoft.com/office/drawing/2014/main" val="2110292120"/>
                    </a:ext>
                  </a:extLst>
                </a:gridCol>
                <a:gridCol w="478117">
                  <a:extLst>
                    <a:ext uri="{9D8B030D-6E8A-4147-A177-3AD203B41FA5}">
                      <a16:colId xmlns:a16="http://schemas.microsoft.com/office/drawing/2014/main" val="3548892146"/>
                    </a:ext>
                  </a:extLst>
                </a:gridCol>
                <a:gridCol w="478117">
                  <a:extLst>
                    <a:ext uri="{9D8B030D-6E8A-4147-A177-3AD203B41FA5}">
                      <a16:colId xmlns:a16="http://schemas.microsoft.com/office/drawing/2014/main" val="816929173"/>
                    </a:ext>
                  </a:extLst>
                </a:gridCol>
                <a:gridCol w="478117">
                  <a:extLst>
                    <a:ext uri="{9D8B030D-6E8A-4147-A177-3AD203B41FA5}">
                      <a16:colId xmlns:a16="http://schemas.microsoft.com/office/drawing/2014/main" val="2768481006"/>
                    </a:ext>
                  </a:extLst>
                </a:gridCol>
                <a:gridCol w="478117">
                  <a:extLst>
                    <a:ext uri="{9D8B030D-6E8A-4147-A177-3AD203B41FA5}">
                      <a16:colId xmlns:a16="http://schemas.microsoft.com/office/drawing/2014/main" val="1880841124"/>
                    </a:ext>
                  </a:extLst>
                </a:gridCol>
              </a:tblGrid>
              <a:tr h="370840">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75141391"/>
                  </a:ext>
                </a:extLst>
              </a:tr>
            </a:tbl>
          </a:graphicData>
        </a:graphic>
      </p:graphicFrame>
      <p:sp>
        <p:nvSpPr>
          <p:cNvPr id="9" name="Text Placeholder 2">
            <a:extLst>
              <a:ext uri="{FF2B5EF4-FFF2-40B4-BE49-F238E27FC236}">
                <a16:creationId xmlns:a16="http://schemas.microsoft.com/office/drawing/2014/main" id="{F8D3FF55-ABB6-1712-EE28-52D1FD5671F5}"/>
              </a:ext>
            </a:extLst>
          </p:cNvPr>
          <p:cNvSpPr txBox="1">
            <a:spLocks/>
          </p:cNvSpPr>
          <p:nvPr/>
        </p:nvSpPr>
        <p:spPr>
          <a:xfrm>
            <a:off x="5202239" y="2153602"/>
            <a:ext cx="1212850" cy="67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String</a:t>
            </a:r>
          </a:p>
        </p:txBody>
      </p:sp>
      <p:sp>
        <p:nvSpPr>
          <p:cNvPr id="10" name="Text Placeholder 2">
            <a:extLst>
              <a:ext uri="{FF2B5EF4-FFF2-40B4-BE49-F238E27FC236}">
                <a16:creationId xmlns:a16="http://schemas.microsoft.com/office/drawing/2014/main" id="{022C2307-F5FB-2C61-E6A7-C312799CA075}"/>
              </a:ext>
            </a:extLst>
          </p:cNvPr>
          <p:cNvSpPr txBox="1">
            <a:spLocks/>
          </p:cNvSpPr>
          <p:nvPr/>
        </p:nvSpPr>
        <p:spPr>
          <a:xfrm>
            <a:off x="4656933" y="4696778"/>
            <a:ext cx="2303461" cy="670560"/>
          </a:xfrm>
          <a:prstGeom prst="halfFrame">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Character</a:t>
            </a:r>
          </a:p>
        </p:txBody>
      </p:sp>
      <p:grpSp>
        <p:nvGrpSpPr>
          <p:cNvPr id="20" name="Group 19">
            <a:extLst>
              <a:ext uri="{FF2B5EF4-FFF2-40B4-BE49-F238E27FC236}">
                <a16:creationId xmlns:a16="http://schemas.microsoft.com/office/drawing/2014/main" id="{85ED7992-6BE9-FDCD-982B-DC4916566776}"/>
              </a:ext>
            </a:extLst>
          </p:cNvPr>
          <p:cNvGrpSpPr/>
          <p:nvPr/>
        </p:nvGrpSpPr>
        <p:grpSpPr>
          <a:xfrm>
            <a:off x="4672013" y="3609976"/>
            <a:ext cx="5243512" cy="918844"/>
            <a:chOff x="4672013" y="3609976"/>
            <a:chExt cx="5243512" cy="918844"/>
          </a:xfrm>
        </p:grpSpPr>
        <p:cxnSp>
          <p:nvCxnSpPr>
            <p:cNvPr id="13" name="Straight Connector 12">
              <a:extLst>
                <a:ext uri="{FF2B5EF4-FFF2-40B4-BE49-F238E27FC236}">
                  <a16:creationId xmlns:a16="http://schemas.microsoft.com/office/drawing/2014/main" id="{B0EC923D-99F1-522D-102E-EA1999C4E664}"/>
                </a:ext>
              </a:extLst>
            </p:cNvPr>
            <p:cNvCxnSpPr/>
            <p:nvPr/>
          </p:nvCxnSpPr>
          <p:spPr>
            <a:xfrm>
              <a:off x="4672013" y="3614420"/>
              <a:ext cx="914400" cy="914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D2B3FD-05AE-CC7F-F40B-5B1CCFC64060}"/>
                </a:ext>
              </a:extLst>
            </p:cNvPr>
            <p:cNvCxnSpPr>
              <a:cxnSpLocks/>
            </p:cNvCxnSpPr>
            <p:nvPr/>
          </p:nvCxnSpPr>
          <p:spPr>
            <a:xfrm flipH="1">
              <a:off x="5586413" y="3609976"/>
              <a:ext cx="1019176" cy="918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2C989F-9DCD-437E-7BCC-8B9779B70D12}"/>
                </a:ext>
              </a:extLst>
            </p:cNvPr>
            <p:cNvCxnSpPr>
              <a:cxnSpLocks/>
            </p:cNvCxnSpPr>
            <p:nvPr/>
          </p:nvCxnSpPr>
          <p:spPr>
            <a:xfrm flipH="1">
              <a:off x="5586413" y="3618864"/>
              <a:ext cx="4329112" cy="909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dark, gauge&#10;&#10;Description automatically generated">
            <a:extLst>
              <a:ext uri="{FF2B5EF4-FFF2-40B4-BE49-F238E27FC236}">
                <a16:creationId xmlns:a16="http://schemas.microsoft.com/office/drawing/2014/main" id="{0BB5F8AF-85A4-BA70-8B43-61510FCC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412D3C-0740-0C6C-4CDE-0D4ECB74F8A1}"/>
              </a:ext>
            </a:extLst>
          </p:cNvPr>
          <p:cNvGraphicFramePr>
            <a:graphicFrameLocks noGrp="1"/>
          </p:cNvGraphicFramePr>
          <p:nvPr>
            <p:extLst>
              <p:ext uri="{D42A27DB-BD31-4B8C-83A1-F6EECF244321}">
                <p14:modId xmlns:p14="http://schemas.microsoft.com/office/powerpoint/2010/main" val="3743688196"/>
              </p:ext>
            </p:extLst>
          </p:nvPr>
        </p:nvGraphicFramePr>
        <p:xfrm>
          <a:off x="2276074" y="2910840"/>
          <a:ext cx="7639851" cy="1036320"/>
        </p:xfrm>
        <a:graphic>
          <a:graphicData uri="http://schemas.openxmlformats.org/drawingml/2006/table">
            <a:tbl>
              <a:tblPr firstRow="1" bandRow="1">
                <a:tableStyleId>{5C22544A-7EE6-4342-B048-85BDC9FD1C3A}</a:tableStyleId>
              </a:tblPr>
              <a:tblGrid>
                <a:gridCol w="3386002">
                  <a:extLst>
                    <a:ext uri="{9D8B030D-6E8A-4147-A177-3AD203B41FA5}">
                      <a16:colId xmlns:a16="http://schemas.microsoft.com/office/drawing/2014/main" val="3211576592"/>
                    </a:ext>
                  </a:extLst>
                </a:gridCol>
                <a:gridCol w="1410237">
                  <a:extLst>
                    <a:ext uri="{9D8B030D-6E8A-4147-A177-3AD203B41FA5}">
                      <a16:colId xmlns:a16="http://schemas.microsoft.com/office/drawing/2014/main" val="3930761887"/>
                    </a:ext>
                  </a:extLst>
                </a:gridCol>
                <a:gridCol w="1514475">
                  <a:extLst>
                    <a:ext uri="{9D8B030D-6E8A-4147-A177-3AD203B41FA5}">
                      <a16:colId xmlns:a16="http://schemas.microsoft.com/office/drawing/2014/main" val="704287676"/>
                    </a:ext>
                  </a:extLst>
                </a:gridCol>
                <a:gridCol w="1329137">
                  <a:extLst>
                    <a:ext uri="{9D8B030D-6E8A-4147-A177-3AD203B41FA5}">
                      <a16:colId xmlns:a16="http://schemas.microsoft.com/office/drawing/2014/main" val="2914202009"/>
                    </a:ext>
                  </a:extLst>
                </a:gridCol>
              </a:tblGrid>
              <a:tr h="510340">
                <a:tc>
                  <a:txBody>
                    <a:bodyPr/>
                    <a:lstStyle/>
                    <a:p>
                      <a:pPr algn="l"/>
                      <a:r>
                        <a:rPr lang="en-US" sz="2800" b="0" i="0" dirty="0">
                          <a:solidFill>
                            <a:schemeClr val="tx1"/>
                          </a:solidFill>
                          <a:latin typeface="Avenir" panose="02000503020000020003" pitchFamily="2" charset="0"/>
                        </a:rPr>
                        <a:t>Character Value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a</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255823">
                <a:tc>
                  <a:txBody>
                    <a:bodyPr/>
                    <a:lstStyle/>
                    <a:p>
                      <a:pPr algn="l"/>
                      <a:r>
                        <a:rPr lang="en-US" sz="2800" b="0" i="0" dirty="0">
                          <a:latin typeface="Avenir" panose="02000503020000020003" pitchFamily="2" charset="0"/>
                        </a:rPr>
                        <a:t>Index Count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2</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C4C3E613-01DC-D8B1-33C3-44D28ACAB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1EB21EA-0A16-8D1B-6EBF-9F87A6D7E9F0}"/>
              </a:ext>
            </a:extLst>
          </p:cNvPr>
          <p:cNvGraphicFramePr>
            <a:graphicFrameLocks noGrp="1"/>
          </p:cNvGraphicFramePr>
          <p:nvPr>
            <p:extLst>
              <p:ext uri="{D42A27DB-BD31-4B8C-83A1-F6EECF244321}">
                <p14:modId xmlns:p14="http://schemas.microsoft.com/office/powerpoint/2010/main" val="3037900035"/>
              </p:ext>
            </p:extLst>
          </p:nvPr>
        </p:nvGraphicFramePr>
        <p:xfrm>
          <a:off x="2833687" y="683671"/>
          <a:ext cx="6524625" cy="5490657"/>
        </p:xfrm>
        <a:graphic>
          <a:graphicData uri="http://schemas.openxmlformats.org/drawingml/2006/table">
            <a:tbl>
              <a:tblPr firstRow="1" bandRow="1">
                <a:tableStyleId>{5C22544A-7EE6-4342-B048-85BDC9FD1C3A}</a:tableStyleId>
              </a:tblPr>
              <a:tblGrid>
                <a:gridCol w="2449142">
                  <a:extLst>
                    <a:ext uri="{9D8B030D-6E8A-4147-A177-3AD203B41FA5}">
                      <a16:colId xmlns:a16="http://schemas.microsoft.com/office/drawing/2014/main" val="3211576592"/>
                    </a:ext>
                  </a:extLst>
                </a:gridCol>
                <a:gridCol w="4075483">
                  <a:extLst>
                    <a:ext uri="{9D8B030D-6E8A-4147-A177-3AD203B41FA5}">
                      <a16:colId xmlns:a16="http://schemas.microsoft.com/office/drawing/2014/main" val="3930761887"/>
                    </a:ext>
                  </a:extLst>
                </a:gridCol>
              </a:tblGrid>
              <a:tr h="465208">
                <a:tc>
                  <a:txBody>
                    <a:bodyPr/>
                    <a:lstStyle/>
                    <a:p>
                      <a:pPr algn="ctr"/>
                      <a:r>
                        <a:rPr lang="en-US" sz="1800" b="1" i="0" dirty="0">
                          <a:solidFill>
                            <a:schemeClr val="tx1"/>
                          </a:solidFill>
                          <a:latin typeface="Avenir Black" panose="02000503020000020003" pitchFamily="2" charset="0"/>
                        </a:rPr>
                        <a:t>Escape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386573">
                <a:tc>
                  <a:txBody>
                    <a:bodyPr/>
                    <a:lstStyle/>
                    <a:p>
                      <a:pPr algn="l"/>
                      <a:r>
                        <a:rPr lang="en-US" sz="1800" b="0" i="0" dirty="0">
                          <a:latin typeface="Avenir" panose="02000503020000020003" pitchFamily="2" charset="0"/>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Ignored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Backslash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Single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Double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386573">
                <a:tc>
                  <a:txBody>
                    <a:bodyPr/>
                    <a:lstStyle/>
                    <a:p>
                      <a:pPr algn="l"/>
                      <a:r>
                        <a:rPr lang="en-US" sz="1800" b="0" i="0" dirty="0">
                          <a:latin typeface="Avenir" panose="02000503020000020003" pitchFamily="2"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Bell (BEL)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386573">
                <a:tc>
                  <a:txBody>
                    <a:bodyPr/>
                    <a:lstStyle/>
                    <a:p>
                      <a:pPr algn="l"/>
                      <a:r>
                        <a:rPr lang="en-US" sz="1800" b="0" i="0" dirty="0">
                          <a:latin typeface="Avenir" panose="02000503020000020003" pitchFamily="2"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Backspace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386573">
                <a:tc>
                  <a:txBody>
                    <a:bodyPr/>
                    <a:lstStyle/>
                    <a:p>
                      <a:pPr algn="l"/>
                      <a:r>
                        <a:rPr lang="en-US" sz="1800" b="0" i="0" dirty="0">
                          <a:latin typeface="Avenir" panose="02000503020000020003" pitchFamily="2" charset="0"/>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a:t>
                      </a:r>
                      <a:r>
                        <a:rPr lang="en-US" sz="1800" b="0" i="0" dirty="0" err="1">
                          <a:latin typeface="Avenir" panose="02000503020000020003" pitchFamily="2" charset="0"/>
                        </a:rPr>
                        <a:t>Formfeed</a:t>
                      </a:r>
                      <a:r>
                        <a:rPr lang="en-US" sz="1800" b="0" i="0" dirty="0">
                          <a:latin typeface="Avenir" panose="02000503020000020003" pitchFamily="2" charset="0"/>
                        </a:rPr>
                        <a:t> (FF)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r h="386573">
                <a:tc>
                  <a:txBody>
                    <a:bodyPr/>
                    <a:lstStyle/>
                    <a:p>
                      <a:pPr algn="l"/>
                      <a:r>
                        <a:rPr lang="en-US" sz="1800" b="0" i="0" dirty="0">
                          <a:latin typeface="Avenir" panose="02000503020000020003" pitchFamily="2"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Linefeed (LF)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6943091"/>
                  </a:ext>
                </a:extLst>
              </a:tr>
              <a:tr h="386573">
                <a:tc>
                  <a:txBody>
                    <a:bodyPr/>
                    <a:lstStyle/>
                    <a:p>
                      <a:pPr algn="l"/>
                      <a:r>
                        <a:rPr lang="en-US" sz="1800" b="0" i="0" dirty="0">
                          <a:latin typeface="Avenir" panose="02000503020000020003" pitchFamily="2"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Carriage Return (CR)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580001"/>
                  </a:ext>
                </a:extLst>
              </a:tr>
              <a:tr h="386573">
                <a:tc>
                  <a:txBody>
                    <a:bodyPr/>
                    <a:lstStyle/>
                    <a:p>
                      <a:pPr algn="l"/>
                      <a:r>
                        <a:rPr lang="en-US" sz="1800" b="0" i="0" dirty="0">
                          <a:latin typeface="Avenir" panose="02000503020000020003" pitchFamily="2"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Horizontal Tab (TAB)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912313"/>
                  </a:ext>
                </a:extLst>
              </a:tr>
              <a:tr h="386573">
                <a:tc>
                  <a:txBody>
                    <a:bodyPr/>
                    <a:lstStyle/>
                    <a:p>
                      <a:pPr algn="l"/>
                      <a:r>
                        <a:rPr lang="en-US" sz="1800" b="0" i="0" dirty="0">
                          <a:latin typeface="Avenir" panose="02000503020000020003" pitchFamily="2" charset="0"/>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Vertical Tab (VT)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363057"/>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octal value </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7807002"/>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xhh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hex value </a:t>
                      </a:r>
                      <a:r>
                        <a:rPr lang="en-US" sz="1800" b="0" i="0" dirty="0" err="1">
                          <a:latin typeface="Avenir" panose="02000503020000020003" pitchFamily="2" charset="0"/>
                        </a:rPr>
                        <a:t>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182468"/>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F2D8DBCB-0A23-91B1-3D62-EA42C723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icture containing dark, gauge&#10;&#10;Description automatically generated">
            <a:extLst>
              <a:ext uri="{FF2B5EF4-FFF2-40B4-BE49-F238E27FC236}">
                <a16:creationId xmlns:a16="http://schemas.microsoft.com/office/drawing/2014/main" id="{6E79D03A-2383-DB19-4565-4BD4C5E8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dirty="0">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a:noAutofit/>
          </a:bodyPr>
          <a:lstStyle/>
          <a:p>
            <a:pPr>
              <a:lnSpc>
                <a:spcPct val="120000"/>
              </a:lnSpc>
            </a:pPr>
            <a:r>
              <a:rPr lang="en-US" sz="2400" dirty="0">
                <a:latin typeface="Avenir" panose="02000503020000020003" pitchFamily="2" charset="0"/>
              </a:rPr>
              <a:t>Python variables are </a:t>
            </a:r>
            <a:r>
              <a:rPr lang="en-US" sz="2400" dirty="0">
                <a:solidFill>
                  <a:srgbClr val="5A5AA8"/>
                </a:solidFill>
                <a:latin typeface="Avenir" panose="02000503020000020003" pitchFamily="2" charset="0"/>
              </a:rPr>
              <a:t>dynamically </a:t>
            </a:r>
            <a:r>
              <a:rPr lang="en-US" sz="2400" dirty="0">
                <a:latin typeface="Avenir" panose="02000503020000020003" pitchFamily="2" charset="0"/>
              </a:rPr>
              <a:t>declared</a:t>
            </a:r>
          </a:p>
          <a:p>
            <a:pPr>
              <a:lnSpc>
                <a:spcPct val="120000"/>
              </a:lnSpc>
            </a:pPr>
            <a:r>
              <a:rPr lang="en-US" sz="2400" dirty="0">
                <a:latin typeface="Avenir" panose="02000503020000020003" pitchFamily="2" charset="0"/>
              </a:rPr>
              <a:t>The data type is inferred by the data that is assigned </a:t>
            </a:r>
            <a:r>
              <a:rPr lang="en-US" sz="2400" dirty="0">
                <a:solidFill>
                  <a:srgbClr val="5A5AA8"/>
                </a:solidFill>
                <a:latin typeface="Avenir" panose="02000503020000020003" pitchFamily="2" charset="0"/>
              </a:rPr>
              <a:t>(unless specifically defined)</a:t>
            </a:r>
          </a:p>
          <a:p>
            <a:pPr marL="457200" lvl="1" indent="0">
              <a:lnSpc>
                <a:spcPct val="120000"/>
              </a:lnSpc>
              <a:buNone/>
            </a:pPr>
            <a:r>
              <a:rPr lang="en-US" dirty="0">
                <a:latin typeface="Avenir" panose="02000503020000020003" pitchFamily="2" charset="0"/>
              </a:rPr>
              <a:t>	</a:t>
            </a:r>
            <a:r>
              <a:rPr lang="en-US" dirty="0">
                <a:solidFill>
                  <a:srgbClr val="5A5AA8"/>
                </a:solidFill>
                <a:latin typeface="Avenir Medium" panose="02000503020000020003" pitchFamily="2" charset="0"/>
              </a:rPr>
              <a:t>Pros</a:t>
            </a:r>
            <a:r>
              <a:rPr lang="en-US" dirty="0">
                <a:solidFill>
                  <a:srgbClr val="64BA7F"/>
                </a:solidFill>
                <a:latin typeface="Avenir Medium" panose="02000503020000020003" pitchFamily="2" charset="0"/>
              </a:rPr>
              <a:t> </a:t>
            </a:r>
          </a:p>
          <a:p>
            <a:pPr lvl="2">
              <a:lnSpc>
                <a:spcPct val="120000"/>
              </a:lnSpc>
            </a:pPr>
            <a:r>
              <a:rPr lang="en-US" sz="2400" dirty="0">
                <a:latin typeface="Avenir" panose="02000503020000020003" pitchFamily="2" charset="0"/>
              </a:rPr>
              <a:t>Quick</a:t>
            </a:r>
          </a:p>
          <a:p>
            <a:pPr lvl="2">
              <a:lnSpc>
                <a:spcPct val="120000"/>
              </a:lnSpc>
            </a:pPr>
            <a:r>
              <a:rPr lang="en-US" sz="2400" dirty="0">
                <a:latin typeface="Avenir" panose="02000503020000020003" pitchFamily="2" charset="0"/>
              </a:rPr>
              <a:t>Usually correct</a:t>
            </a:r>
          </a:p>
          <a:p>
            <a:pPr marL="457200" lvl="1" indent="0">
              <a:lnSpc>
                <a:spcPct val="120000"/>
              </a:lnSpc>
              <a:buNone/>
            </a:pPr>
            <a:r>
              <a:rPr lang="en-US" dirty="0">
                <a:solidFill>
                  <a:srgbClr val="64BA7F"/>
                </a:solidFill>
                <a:latin typeface="Avenir" panose="02000503020000020003" pitchFamily="2" charset="0"/>
              </a:rPr>
              <a:t>	</a:t>
            </a:r>
            <a:r>
              <a:rPr lang="en-US" dirty="0">
                <a:solidFill>
                  <a:srgbClr val="5A5AA8"/>
                </a:solidFill>
                <a:latin typeface="Avenir Medium" panose="02000503020000020003" pitchFamily="2" charset="0"/>
              </a:rPr>
              <a:t>Cons </a:t>
            </a:r>
          </a:p>
          <a:p>
            <a:pPr lvl="2">
              <a:lnSpc>
                <a:spcPct val="120000"/>
              </a:lnSpc>
            </a:pPr>
            <a:r>
              <a:rPr lang="en-US" sz="2400" dirty="0">
                <a:latin typeface="Avenir" panose="02000503020000020003" pitchFamily="2" charset="0"/>
              </a:rPr>
              <a:t>May get unintended </a:t>
            </a:r>
            <a:br>
              <a:rPr lang="en-US" sz="2400" dirty="0">
                <a:latin typeface="Avenir" panose="02000503020000020003" pitchFamily="2" charset="0"/>
              </a:rPr>
            </a:br>
            <a:r>
              <a:rPr lang="en-US" sz="2400" dirty="0">
                <a:latin typeface="Avenir" panose="02000503020000020003" pitchFamily="2" charset="0"/>
              </a:rPr>
              <a:t>results</a:t>
            </a:r>
          </a:p>
          <a:p>
            <a:pPr lvl="2">
              <a:lnSpc>
                <a:spcPct val="120000"/>
              </a:lnSpc>
            </a:pPr>
            <a:r>
              <a:rPr lang="en-US" sz="2400" dirty="0">
                <a:latin typeface="Avenir" panose="02000503020000020003" pitchFamily="2" charset="0"/>
              </a:rPr>
              <a:t>Doesn't flag errors</a:t>
            </a:r>
          </a:p>
        </p:txBody>
      </p:sp>
      <p:graphicFrame>
        <p:nvGraphicFramePr>
          <p:cNvPr id="2" name="Table 2">
            <a:extLst>
              <a:ext uri="{FF2B5EF4-FFF2-40B4-BE49-F238E27FC236}">
                <a16:creationId xmlns:a16="http://schemas.microsoft.com/office/drawing/2014/main" id="{1773070C-40DB-E62C-80E7-F054FED36EAB}"/>
              </a:ext>
            </a:extLst>
          </p:cNvPr>
          <p:cNvGraphicFramePr>
            <a:graphicFrameLocks noGrp="1"/>
          </p:cNvGraphicFramePr>
          <p:nvPr>
            <p:extLst>
              <p:ext uri="{D42A27DB-BD31-4B8C-83A1-F6EECF244321}">
                <p14:modId xmlns:p14="http://schemas.microsoft.com/office/powerpoint/2010/main" val="553954900"/>
              </p:ext>
            </p:extLst>
          </p:nvPr>
        </p:nvGraphicFramePr>
        <p:xfrm>
          <a:off x="5544368" y="3102045"/>
          <a:ext cx="2432494" cy="2920284"/>
        </p:xfrm>
        <a:graphic>
          <a:graphicData uri="http://schemas.openxmlformats.org/drawingml/2006/table">
            <a:tbl>
              <a:tblPr firstRow="1" bandRow="1">
                <a:tableStyleId>{5C22544A-7EE6-4342-B048-85BDC9FD1C3A}</a:tableStyleId>
              </a:tblPr>
              <a:tblGrid>
                <a:gridCol w="481860">
                  <a:extLst>
                    <a:ext uri="{9D8B030D-6E8A-4147-A177-3AD203B41FA5}">
                      <a16:colId xmlns:a16="http://schemas.microsoft.com/office/drawing/2014/main" val="3816193919"/>
                    </a:ext>
                  </a:extLst>
                </a:gridCol>
                <a:gridCol w="1950634">
                  <a:extLst>
                    <a:ext uri="{9D8B030D-6E8A-4147-A177-3AD203B41FA5}">
                      <a16:colId xmlns:a16="http://schemas.microsoft.com/office/drawing/2014/main" val="3001205242"/>
                    </a:ext>
                  </a:extLst>
                </a:gridCol>
              </a:tblGrid>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1</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EEEEE"/>
                    </a:solidFill>
                  </a:tcPr>
                </a:tc>
                <a:tc>
                  <a:txBody>
                    <a:bodyPr/>
                    <a:lstStyle/>
                    <a:p>
                      <a:r>
                        <a:rPr lang="en-US" sz="1600" b="0" i="0" dirty="0">
                          <a:solidFill>
                            <a:schemeClr val="tx1"/>
                          </a:solidFill>
                          <a:latin typeface="Consolas" panose="020B0609020204030204" pitchFamily="49" charset="0"/>
                          <a:cs typeface="Consolas" panose="020B0609020204030204" pitchFamily="49" charset="0"/>
                        </a:rPr>
                        <a:t>a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solidFill>
                            <a:schemeClr val="tx1"/>
                          </a:solidFill>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123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3359344"/>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1386049"/>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onsolas" panose="020B0609020204030204" pitchFamily="49" charset="0"/>
                          <a:cs typeface="Consolas" panose="020B0609020204030204" pitchFamily="49" charset="0"/>
                        </a:rPr>
                        <a:t>b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3.1415 </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083846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038097"/>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5</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c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11431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6</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2777645"/>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7</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d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c / </a:t>
                      </a:r>
                      <a:r>
                        <a:rPr lang="en-US" sz="1600" b="0" i="0" dirty="0">
                          <a:solidFill>
                            <a:srgbClr val="3D991F"/>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639602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8</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06246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9</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e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1" dirty="0">
                          <a:solidFill>
                            <a:srgbClr val="C73629"/>
                          </a:solidFill>
                          <a:latin typeface="Consolas" panose="020B0609020204030204" pitchFamily="49" charset="0"/>
                          <a:cs typeface="Consolas" panose="020B0609020204030204" pitchFamily="49" charset="0"/>
                        </a:rPr>
                        <a:t>‘Hello!’</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6682392"/>
                  </a:ext>
                </a:extLst>
              </a:tr>
            </a:tbl>
          </a:graphicData>
        </a:graphic>
      </p:graphicFrame>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2658538106"/>
              </p:ext>
            </p:extLst>
          </p:nvPr>
        </p:nvGraphicFramePr>
        <p:xfrm>
          <a:off x="8072554" y="2799136"/>
          <a:ext cx="3193256" cy="3223193"/>
        </p:xfrm>
        <a:graphic>
          <a:graphicData uri="http://schemas.openxmlformats.org/drawingml/2006/table">
            <a:tbl>
              <a:tblPr firstRow="1" bandRow="1">
                <a:tableStyleId>{5C22544A-7EE6-4342-B048-85BDC9FD1C3A}</a:tableStyleId>
              </a:tblPr>
              <a:tblGrid>
                <a:gridCol w="803625">
                  <a:extLst>
                    <a:ext uri="{9D8B030D-6E8A-4147-A177-3AD203B41FA5}">
                      <a16:colId xmlns:a16="http://schemas.microsoft.com/office/drawing/2014/main" val="3045399146"/>
                    </a:ext>
                  </a:extLst>
                </a:gridCol>
                <a:gridCol w="743712">
                  <a:extLst>
                    <a:ext uri="{9D8B030D-6E8A-4147-A177-3AD203B41FA5}">
                      <a16:colId xmlns:a16="http://schemas.microsoft.com/office/drawing/2014/main" val="1126208195"/>
                    </a:ext>
                  </a:extLst>
                </a:gridCol>
                <a:gridCol w="1645919">
                  <a:extLst>
                    <a:ext uri="{9D8B030D-6E8A-4147-A177-3AD203B41FA5}">
                      <a16:colId xmlns:a16="http://schemas.microsoft.com/office/drawing/2014/main" val="4072514216"/>
                    </a:ext>
                  </a:extLst>
                </a:gridCol>
              </a:tblGrid>
              <a:tr h="333203">
                <a:tc>
                  <a:txBody>
                    <a:bodyPr/>
                    <a:lstStyle/>
                    <a:p>
                      <a:r>
                        <a:rPr lang="en-US" sz="1400" b="0" i="0" dirty="0">
                          <a:solidFill>
                            <a:schemeClr val="tx1"/>
                          </a:solidFill>
                          <a:latin typeface="Avenir Light" panose="020B0402020203020204" pitchFamily="34" charset="77"/>
                        </a:rPr>
                        <a:t>Name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577998">
                <a:tc>
                  <a:txBody>
                    <a:bodyPr/>
                    <a:lstStyle/>
                    <a:p>
                      <a:r>
                        <a:rPr lang="en-US" sz="1600" b="0" i="0" dirty="0">
                          <a:latin typeface="Consolas" panose="020B0609020204030204" pitchFamily="49" charset="0"/>
                          <a:cs typeface="Consolas" panose="020B0609020204030204" pitchFamily="49" charset="0"/>
                        </a:rPr>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577998">
                <a:tc>
                  <a:txBody>
                    <a:bodyPr/>
                    <a:lstStyle/>
                    <a:p>
                      <a:r>
                        <a:rPr lang="en-US" sz="1600" b="0" i="0" dirty="0">
                          <a:latin typeface="Consolas" panose="020B0609020204030204" pitchFamily="49" charset="0"/>
                          <a:cs typeface="Consolas" panose="020B0609020204030204" pitchFamily="49" charset="0"/>
                        </a:rPr>
                        <a:t>b</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577998">
                <a:tc>
                  <a:txBody>
                    <a:bodyPr/>
                    <a:lstStyle/>
                    <a:p>
                      <a:r>
                        <a:rPr lang="en-US" sz="1600" b="0" i="0" dirty="0">
                          <a:latin typeface="Consolas" panose="020B0609020204030204" pitchFamily="49" charset="0"/>
                          <a:cs typeface="Consolas" panose="020B0609020204030204" pitchFamily="49" charset="0"/>
                        </a:rPr>
                        <a:t>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577998">
                <a:tc>
                  <a:txBody>
                    <a:bodyPr/>
                    <a:lstStyle/>
                    <a:p>
                      <a:r>
                        <a:rPr lang="en-US" sz="1600" b="0" i="0" dirty="0">
                          <a:latin typeface="Consolas" panose="020B0609020204030204" pitchFamily="49" charset="0"/>
                          <a:cs typeface="Consolas" panose="020B0609020204030204" pitchFamily="49" charset="0"/>
                        </a:rPr>
                        <a:t>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577998">
                <a:tc>
                  <a:txBody>
                    <a:bodyPr/>
                    <a:lstStyle/>
                    <a:p>
                      <a:r>
                        <a:rPr lang="en-US" sz="1600" b="0" i="0" dirty="0">
                          <a:latin typeface="Consolas" panose="020B0609020204030204" pitchFamily="49" charset="0"/>
                          <a:cs typeface="Consolas" panose="020B0609020204030204" pitchFamily="49" charset="0"/>
                        </a:rPr>
                        <a:t>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10C6BEB4-CE54-1A4A-5D72-7A52EBC66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690689"/>
            <a:ext cx="10515600" cy="4351338"/>
          </a:xfrm>
        </p:spPr>
        <p:txBody>
          <a:bodyPr>
            <a:normAutofit/>
          </a:bodyPr>
          <a:lstStyle/>
          <a:p>
            <a:pPr marL="0" indent="0">
              <a:lnSpc>
                <a:spcPct val="100000"/>
              </a:lnSpc>
              <a:buNone/>
            </a:pPr>
            <a:r>
              <a:rPr lang="en-US" dirty="0">
                <a:latin typeface="Avenir" panose="02000503020000020003" pitchFamily="2" charset="0"/>
              </a:rPr>
              <a:t>Variable names (in Python) are </a:t>
            </a:r>
            <a:r>
              <a:rPr lang="en-US" u="sng" dirty="0">
                <a:solidFill>
                  <a:srgbClr val="5A5AA8"/>
                </a:solidFill>
                <a:latin typeface="Avenir" panose="02000503020000020003" pitchFamily="2" charset="0"/>
              </a:rPr>
              <a:t>case sensitive</a:t>
            </a:r>
            <a:r>
              <a:rPr lang="en-US" dirty="0">
                <a:solidFill>
                  <a:srgbClr val="5A5AA8"/>
                </a:solidFill>
                <a:latin typeface="Avenir" panose="02000503020000020003" pitchFamily="2" charset="0"/>
              </a:rPr>
              <a:t> </a:t>
            </a:r>
            <a:r>
              <a:rPr lang="en-US" dirty="0">
                <a:latin typeface="Avenir" panose="02000503020000020003" pitchFamily="2" charset="0"/>
              </a:rPr>
              <a:t>and </a:t>
            </a:r>
            <a:r>
              <a:rPr lang="en-US" dirty="0">
                <a:solidFill>
                  <a:srgbClr val="5A5AA8"/>
                </a:solidFill>
                <a:latin typeface="Avenir" panose="02000503020000020003" pitchFamily="2" charset="0"/>
              </a:rPr>
              <a:t>MUST</a:t>
            </a:r>
          </a:p>
          <a:p>
            <a:pPr lvl="1">
              <a:lnSpc>
                <a:spcPct val="100000"/>
              </a:lnSpc>
            </a:pPr>
            <a:r>
              <a:rPr lang="en-US" dirty="0">
                <a:latin typeface="Avenir" panose="02000503020000020003" pitchFamily="2" charset="0"/>
              </a:rPr>
              <a:t> Begin with a </a:t>
            </a:r>
            <a:r>
              <a:rPr lang="en-US" dirty="0">
                <a:solidFill>
                  <a:srgbClr val="5A5AA8"/>
                </a:solidFill>
                <a:latin typeface="Avenir" panose="02000503020000020003" pitchFamily="2" charset="0"/>
              </a:rPr>
              <a:t>letter</a:t>
            </a:r>
            <a:r>
              <a:rPr lang="en-US" dirty="0">
                <a:latin typeface="Avenir" panose="02000503020000020003" pitchFamily="2" charset="0"/>
              </a:rPr>
              <a:t> (or an</a:t>
            </a:r>
            <a:r>
              <a:rPr lang="en-US" dirty="0">
                <a:solidFill>
                  <a:schemeClr val="accent5">
                    <a:lumMod val="75000"/>
                  </a:schemeClr>
                </a:solidFill>
                <a:latin typeface="Avenir" panose="02000503020000020003" pitchFamily="2" charset="0"/>
              </a:rPr>
              <a:t> </a:t>
            </a:r>
            <a:r>
              <a:rPr lang="en-US" dirty="0">
                <a:solidFill>
                  <a:srgbClr val="5A5AA8"/>
                </a:solidFill>
                <a:latin typeface="Avenir" panose="02000503020000020003" pitchFamily="2" charset="0"/>
              </a:rPr>
              <a:t>underscore</a:t>
            </a:r>
            <a:r>
              <a:rPr lang="en-US" dirty="0">
                <a:latin typeface="Avenir" panose="02000503020000020003" pitchFamily="2" charset="0"/>
              </a:rPr>
              <a:t>)</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solidFill>
                  <a:srgbClr val="64BA7F"/>
                </a:solidFill>
                <a:latin typeface="Avenir" panose="02000503020000020003" pitchFamily="2" charset="0"/>
              </a:rPr>
              <a:t> </a:t>
            </a:r>
            <a:r>
              <a:rPr lang="en-US" dirty="0">
                <a:latin typeface="Avenir" panose="02000503020000020003" pitchFamily="2" charset="0"/>
              </a:rPr>
              <a:t>contain a space or a period (.)</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latin typeface="Avenir" panose="02000503020000020003" pitchFamily="2" charset="0"/>
              </a:rPr>
              <a:t> be the same as a reserved keyword</a:t>
            </a:r>
          </a:p>
          <a:p>
            <a:pPr lvl="2">
              <a:lnSpc>
                <a:spcPct val="100000"/>
              </a:lnSpc>
            </a:pPr>
            <a:r>
              <a:rPr lang="en-US" dirty="0">
                <a:latin typeface="Avenir" panose="02000503020000020003" pitchFamily="2" charset="0"/>
              </a:rPr>
              <a:t>But be careful these can </a:t>
            </a:r>
            <a:r>
              <a:rPr lang="en-US" dirty="0">
                <a:solidFill>
                  <a:srgbClr val="5A5AA8"/>
                </a:solidFill>
                <a:latin typeface="Avenir" panose="02000503020000020003" pitchFamily="2" charset="0"/>
              </a:rPr>
              <a:t>override</a:t>
            </a:r>
            <a:r>
              <a:rPr lang="en-US" dirty="0">
                <a:latin typeface="Avenir" panose="02000503020000020003" pitchFamily="2" charset="0"/>
              </a:rPr>
              <a:t> other functions!</a:t>
            </a:r>
          </a:p>
          <a:p>
            <a:pPr lvl="1">
              <a:lnSpc>
                <a:spcPct val="100000"/>
              </a:lnSpc>
            </a:pPr>
            <a:r>
              <a:rPr lang="en-US" dirty="0">
                <a:latin typeface="Avenir" panose="02000503020000020003" pitchFamily="2" charset="0"/>
              </a:rPr>
              <a:t> Be</a:t>
            </a:r>
            <a:r>
              <a:rPr lang="en-US" dirty="0">
                <a:solidFill>
                  <a:srgbClr val="5A5AA8"/>
                </a:solidFill>
                <a:latin typeface="Avenir" panose="02000503020000020003" pitchFamily="2" charset="0"/>
              </a:rPr>
              <a:t> unique </a:t>
            </a:r>
            <a:r>
              <a:rPr lang="en-US" dirty="0">
                <a:latin typeface="Avenir" panose="02000503020000020003" pitchFamily="2" charset="0"/>
              </a:rPr>
              <a:t>(can’t be the same as another variable, function, </a:t>
            </a:r>
            <a:br>
              <a:rPr lang="en-US" dirty="0">
                <a:latin typeface="Avenir" panose="02000503020000020003" pitchFamily="2" charset="0"/>
              </a:rPr>
            </a:br>
            <a:r>
              <a:rPr lang="en-US" dirty="0">
                <a:latin typeface="Avenir" panose="02000503020000020003" pitchFamily="2" charset="0"/>
              </a:rPr>
              <a:t> or subroutine name)</a:t>
            </a:r>
          </a:p>
          <a:p>
            <a:pPr lvl="1">
              <a:lnSpc>
                <a:spcPct val="100000"/>
              </a:lnSpc>
            </a:pPr>
            <a:r>
              <a:rPr lang="en-US" dirty="0">
                <a:latin typeface="Avenir" panose="02000503020000020003" pitchFamily="2" charset="0"/>
              </a:rPr>
              <a:t> Not more than </a:t>
            </a:r>
            <a:r>
              <a:rPr lang="en-US" dirty="0">
                <a:solidFill>
                  <a:srgbClr val="5A5AA8"/>
                </a:solidFill>
                <a:latin typeface="Avenir" panose="02000503020000020003" pitchFamily="2" charset="0"/>
              </a:rPr>
              <a:t>79 </a:t>
            </a:r>
            <a:r>
              <a:rPr lang="en-US" dirty="0">
                <a:latin typeface="Avenir" panose="02000503020000020003" pitchFamily="2" charset="0"/>
              </a:rPr>
              <a:t>Characters (if this is a problem, you’re </a:t>
            </a:r>
            <a:br>
              <a:rPr lang="en-US" dirty="0">
                <a:latin typeface="Avenir" panose="02000503020000020003" pitchFamily="2" charset="0"/>
              </a:rPr>
            </a:br>
            <a:r>
              <a:rPr lang="en-US" dirty="0">
                <a:latin typeface="Avenir" panose="02000503020000020003" pitchFamily="2" charset="0"/>
              </a:rPr>
              <a:t> doing it wrong!)</a:t>
            </a: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AE5CD5B6-FEDB-51EA-0F91-6F5B4E87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51612-7747-6906-5EE5-E981DA3D2725}"/>
              </a:ext>
            </a:extLst>
          </p:cNvPr>
          <p:cNvSpPr txBox="1"/>
          <p:nvPr/>
        </p:nvSpPr>
        <p:spPr>
          <a:xfrm>
            <a:off x="0" y="707642"/>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latin typeface="Avenir Black" panose="02000503020000020003" pitchFamily="2" charset="0"/>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dirty="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dirty="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dirty="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dirty="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dirty="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dirty="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dirty="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err="1">
                          <a:latin typeface="Consolas" panose="020B0609020204030204" pitchFamily="49" charset="0"/>
                          <a:cs typeface="Consolas" panose="020B0609020204030204" pitchFamily="49" charset="0"/>
                        </a:rPr>
                        <a:t>elif</a:t>
                      </a:r>
                      <a:endParaRPr lang="en-US" b="0" i="0" dirty="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descr="A picture containing dark, gauge&#10;&#10;Description automatically generated">
            <a:extLst>
              <a:ext uri="{FF2B5EF4-FFF2-40B4-BE49-F238E27FC236}">
                <a16:creationId xmlns:a16="http://schemas.microsoft.com/office/drawing/2014/main" id="{5549A68B-888F-8206-6151-FEDF7A078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lumMod val="75000"/>
                    <a:lumOff val="25000"/>
                  </a:schemeClr>
                </a:solidFill>
                <a:latin typeface="Avenir Black" panose="02000503020000020003" pitchFamily="2" charset="0"/>
              </a:rPr>
              <a:t>Variable Naming Conventions</a:t>
            </a:r>
          </a:p>
        </p:txBody>
      </p:sp>
      <p:sp>
        <p:nvSpPr>
          <p:cNvPr id="3" name="Content Placeholder 2"/>
          <p:cNvSpPr>
            <a:spLocks noGrp="1"/>
          </p:cNvSpPr>
          <p:nvPr>
            <p:ph idx="1"/>
          </p:nvPr>
        </p:nvSpPr>
        <p:spPr>
          <a:xfrm>
            <a:off x="581025" y="1652590"/>
            <a:ext cx="11234738" cy="4486275"/>
          </a:xfrm>
        </p:spPr>
        <p:txBody>
          <a:bodyPr>
            <a:normAutofit fontScale="92500" lnSpcReduction="10000"/>
          </a:bodyPr>
          <a:lstStyle/>
          <a:p>
            <a:pPr marL="0" indent="0">
              <a:lnSpc>
                <a:spcPct val="120000"/>
              </a:lnSpc>
              <a:buNone/>
            </a:pPr>
            <a:r>
              <a:rPr lang="en-US" u="sng" dirty="0">
                <a:latin typeface="Avenir Medium" panose="02000503020000020003" pitchFamily="2" charset="0"/>
              </a:rPr>
              <a:t>Naming conventions are suggested, not required</a:t>
            </a:r>
            <a:endParaRPr lang="en-US" dirty="0">
              <a:latin typeface="Avenir Medium" panose="02000503020000020003" pitchFamily="2" charset="0"/>
            </a:endParaRPr>
          </a:p>
          <a:p>
            <a:pPr>
              <a:lnSpc>
                <a:spcPct val="120000"/>
              </a:lnSpc>
            </a:pPr>
            <a:r>
              <a:rPr lang="en-US" dirty="0">
                <a:latin typeface="Avenir" panose="02000503020000020003" pitchFamily="2" charset="0"/>
              </a:rPr>
              <a:t>Make your names </a:t>
            </a:r>
            <a:r>
              <a:rPr lang="en-US" dirty="0">
                <a:solidFill>
                  <a:srgbClr val="5A5AA8"/>
                </a:solidFill>
                <a:latin typeface="Avenir" panose="02000503020000020003" pitchFamily="2" charset="0"/>
              </a:rPr>
              <a:t>intuitive, readable, concise, and consistent</a:t>
            </a:r>
            <a:r>
              <a:rPr lang="en-US" dirty="0">
                <a:latin typeface="Avenir" panose="02000503020000020003" pitchFamily="2" charset="0"/>
              </a:rPr>
              <a:t>!</a:t>
            </a:r>
          </a:p>
          <a:p>
            <a:pPr>
              <a:lnSpc>
                <a:spcPct val="120000"/>
              </a:lnSpc>
            </a:pPr>
            <a:r>
              <a:rPr lang="en-US" dirty="0">
                <a:latin typeface="Avenir" panose="02000503020000020003" pitchFamily="2" charset="0"/>
              </a:rPr>
              <a:t>Begin variable names with a letter in lower case  (“</a:t>
            </a:r>
            <a:r>
              <a:rPr lang="en-US" dirty="0">
                <a:solidFill>
                  <a:srgbClr val="5A5AA8"/>
                </a:solidFill>
                <a:latin typeface="Avenir" panose="02000503020000020003" pitchFamily="2" charset="0"/>
              </a:rPr>
              <a:t>a</a:t>
            </a:r>
            <a:r>
              <a:rPr lang="en-US" dirty="0">
                <a:latin typeface="Avenir" panose="02000503020000020003" pitchFamily="2" charset="0"/>
              </a:rPr>
              <a:t>” not “</a:t>
            </a:r>
            <a:r>
              <a:rPr lang="en-US" dirty="0">
                <a:solidFill>
                  <a:srgbClr val="5A5AA8"/>
                </a:solidFill>
                <a:latin typeface="Avenir" panose="02000503020000020003" pitchFamily="2" charset="0"/>
              </a:rPr>
              <a:t>A</a:t>
            </a:r>
            <a:r>
              <a:rPr lang="en-US" dirty="0">
                <a:latin typeface="Avenir" panose="02000503020000020003" pitchFamily="2" charset="0"/>
              </a:rPr>
              <a:t>”)</a:t>
            </a:r>
          </a:p>
          <a:p>
            <a:pPr>
              <a:lnSpc>
                <a:spcPct val="120000"/>
              </a:lnSpc>
            </a:pPr>
            <a:r>
              <a:rPr lang="en-US" dirty="0">
                <a:latin typeface="Avenir" panose="02000503020000020003" pitchFamily="2" charset="0"/>
              </a:rPr>
              <a:t>Use “</a:t>
            </a:r>
            <a:r>
              <a:rPr lang="en-US" dirty="0">
                <a:solidFill>
                  <a:srgbClr val="5A5AA8"/>
                </a:solidFill>
                <a:latin typeface="Avenir" panose="02000503020000020003" pitchFamily="2" charset="0"/>
              </a:rPr>
              <a:t>camel casing</a:t>
            </a:r>
            <a:r>
              <a:rPr lang="en-US" dirty="0">
                <a:latin typeface="Avenir" panose="02000503020000020003" pitchFamily="2" charset="0"/>
              </a:rPr>
              <a:t>” – capitalize each new “word”  (</a:t>
            </a:r>
            <a:r>
              <a:rPr lang="en-US" dirty="0" err="1">
                <a:solidFill>
                  <a:srgbClr val="5A5AA8"/>
                </a:solidFill>
                <a:latin typeface="Avenir" panose="02000503020000020003" pitchFamily="2" charset="0"/>
              </a:rPr>
              <a:t>myVar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sumDollars</a:t>
            </a:r>
            <a:r>
              <a:rPr lang="en-US" dirty="0">
                <a:latin typeface="Avenir" panose="02000503020000020003" pitchFamily="2" charset="0"/>
              </a:rPr>
              <a:t>)</a:t>
            </a:r>
          </a:p>
          <a:p>
            <a:pPr marL="0" indent="0" algn="ctr">
              <a:lnSpc>
                <a:spcPct val="120000"/>
              </a:lnSpc>
              <a:buNone/>
            </a:pPr>
            <a:r>
              <a:rPr lang="en-US" b="1" dirty="0">
                <a:latin typeface="Avenir Black" panose="02000503020000020003" pitchFamily="2" charset="0"/>
              </a:rPr>
              <a:t>OR</a:t>
            </a:r>
          </a:p>
          <a:p>
            <a:pPr>
              <a:lnSpc>
                <a:spcPct val="120000"/>
              </a:lnSpc>
            </a:pPr>
            <a:r>
              <a:rPr lang="en-US" dirty="0">
                <a:latin typeface="Avenir" panose="02000503020000020003" pitchFamily="2" charset="0"/>
              </a:rPr>
              <a:t>Use underscores to separate each “word”  (</a:t>
            </a:r>
            <a:r>
              <a:rPr lang="en-US" dirty="0" err="1">
                <a:solidFill>
                  <a:srgbClr val="5A5AA8"/>
                </a:solidFill>
                <a:latin typeface="Avenir" panose="02000503020000020003" pitchFamily="2" charset="0"/>
              </a:rPr>
              <a:t>my_var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sum_dollars</a:t>
            </a:r>
            <a:r>
              <a:rPr lang="en-US" dirty="0">
                <a:latin typeface="Avenir" panose="02000503020000020003" pitchFamily="2" charset="0"/>
              </a:rPr>
              <a:t>)</a:t>
            </a:r>
          </a:p>
          <a:p>
            <a:pPr>
              <a:lnSpc>
                <a:spcPct val="120000"/>
              </a:lnSpc>
            </a:pPr>
            <a:r>
              <a:rPr lang="en-US" dirty="0">
                <a:latin typeface="Avenir" panose="02000503020000020003" pitchFamily="2" charset="0"/>
              </a:rPr>
              <a:t>For longer programs, begin variables with prefix indicating </a:t>
            </a:r>
            <a:br>
              <a:rPr lang="en-US" dirty="0">
                <a:latin typeface="Avenir" panose="02000503020000020003" pitchFamily="2" charset="0"/>
              </a:rPr>
            </a:br>
            <a:r>
              <a:rPr lang="en-US" dirty="0">
                <a:latin typeface="Avenir" panose="02000503020000020003" pitchFamily="2" charset="0"/>
              </a:rPr>
              <a:t>variable type (</a:t>
            </a:r>
            <a:r>
              <a:rPr lang="en-US" dirty="0" err="1">
                <a:solidFill>
                  <a:srgbClr val="5A5AA8"/>
                </a:solidFill>
                <a:latin typeface="Avenir" panose="02000503020000020003" pitchFamily="2" charset="0"/>
              </a:rPr>
              <a:t>strName</a:t>
            </a:r>
            <a:r>
              <a:rPr lang="en-US" dirty="0">
                <a:latin typeface="Avenir" panose="02000503020000020003" pitchFamily="2" charset="0"/>
              </a:rPr>
              <a:t>, </a:t>
            </a:r>
            <a:r>
              <a:rPr lang="en-US" dirty="0" err="1">
                <a:solidFill>
                  <a:srgbClr val="5A5AA8"/>
                </a:solidFill>
                <a:latin typeface="Avenir" panose="02000503020000020003" pitchFamily="2" charset="0"/>
              </a:rPr>
              <a:t>fltDollars</a:t>
            </a:r>
            <a:r>
              <a:rPr lang="en-US" dirty="0">
                <a:latin typeface="Avenir" panose="02000503020000020003" pitchFamily="2" charset="0"/>
              </a:rPr>
              <a:t>)</a:t>
            </a:r>
          </a:p>
        </p:txBody>
      </p:sp>
      <p:pic>
        <p:nvPicPr>
          <p:cNvPr id="4" name="Picture 3" descr="A picture containing dark, gauge&#10;&#10;Description automatically generated">
            <a:extLst>
              <a:ext uri="{FF2B5EF4-FFF2-40B4-BE49-F238E27FC236}">
                <a16:creationId xmlns:a16="http://schemas.microsoft.com/office/drawing/2014/main" id="{C262321A-BC5B-D3BC-E71D-94E5D2827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Operators</a:t>
            </a:r>
          </a:p>
        </p:txBody>
      </p:sp>
      <p:pic>
        <p:nvPicPr>
          <p:cNvPr id="4" name="Graphic 3">
            <a:extLst>
              <a:ext uri="{FF2B5EF4-FFF2-40B4-BE49-F238E27FC236}">
                <a16:creationId xmlns:a16="http://schemas.microsoft.com/office/drawing/2014/main" id="{0ED974F0-D5C2-2095-260C-6CCDB18ED3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0FF6A9-DDBF-A07B-9687-3D9272F2B443}"/>
              </a:ext>
            </a:extLst>
          </p:cNvPr>
          <p:cNvGraphicFramePr>
            <a:graphicFrameLocks noGrp="1"/>
          </p:cNvGraphicFramePr>
          <p:nvPr>
            <p:extLst>
              <p:ext uri="{D42A27DB-BD31-4B8C-83A1-F6EECF244321}">
                <p14:modId xmlns:p14="http://schemas.microsoft.com/office/powerpoint/2010/main" val="796081443"/>
              </p:ext>
            </p:extLst>
          </p:nvPr>
        </p:nvGraphicFramePr>
        <p:xfrm>
          <a:off x="4197350" y="1488544"/>
          <a:ext cx="3797300" cy="3880912"/>
        </p:xfrm>
        <a:graphic>
          <a:graphicData uri="http://schemas.openxmlformats.org/drawingml/2006/table">
            <a:tbl>
              <a:tblPr firstRow="1" bandRow="1">
                <a:tableStyleId>{5C22544A-7EE6-4342-B048-85BDC9FD1C3A}</a:tableStyleId>
              </a:tblPr>
              <a:tblGrid>
                <a:gridCol w="2701819">
                  <a:extLst>
                    <a:ext uri="{9D8B030D-6E8A-4147-A177-3AD203B41FA5}">
                      <a16:colId xmlns:a16="http://schemas.microsoft.com/office/drawing/2014/main" val="3211576592"/>
                    </a:ext>
                  </a:extLst>
                </a:gridCol>
                <a:gridCol w="1095481">
                  <a:extLst>
                    <a:ext uri="{9D8B030D-6E8A-4147-A177-3AD203B41FA5}">
                      <a16:colId xmlns:a16="http://schemas.microsoft.com/office/drawing/2014/main" val="3930761887"/>
                    </a:ext>
                  </a:extLst>
                </a:gridCol>
              </a:tblGrid>
              <a:tr h="485114">
                <a:tc>
                  <a:txBody>
                    <a:bodyPr/>
                    <a:lstStyle/>
                    <a:p>
                      <a:pPr algn="ctr"/>
                      <a:r>
                        <a:rPr lang="en-US" sz="1800" b="1" i="0" dirty="0">
                          <a:solidFill>
                            <a:schemeClr val="tx1"/>
                          </a:solidFill>
                          <a:latin typeface="Avenir Black" panose="02000503020000020003" pitchFamily="2" charset="0"/>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Symbol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485114">
                <a:tc>
                  <a:txBody>
                    <a:bodyPr/>
                    <a:lstStyle/>
                    <a:p>
                      <a:pPr algn="l"/>
                      <a:r>
                        <a:rPr lang="en-US" sz="1800" b="0" i="0" dirty="0">
                          <a:latin typeface="Avenir" panose="02000503020000020003" pitchFamily="2" charset="0"/>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485114">
                <a:tc>
                  <a:txBody>
                    <a:bodyPr/>
                    <a:lstStyle/>
                    <a:p>
                      <a:pPr algn="l"/>
                      <a:r>
                        <a:rPr lang="en-US" sz="1800" b="0" i="0" dirty="0">
                          <a:latin typeface="Avenir" panose="02000503020000020003" pitchFamily="2" charset="0"/>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485114">
                <a:tc>
                  <a:txBody>
                    <a:bodyPr/>
                    <a:lstStyle/>
                    <a:p>
                      <a:pPr algn="l"/>
                      <a:r>
                        <a:rPr lang="en-US" sz="1800" b="0" i="0" dirty="0">
                          <a:latin typeface="Avenir" panose="02000503020000020003" pitchFamily="2" charset="0"/>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485114">
                <a:tc>
                  <a:txBody>
                    <a:bodyPr/>
                    <a:lstStyle/>
                    <a:p>
                      <a:pPr algn="l"/>
                      <a:r>
                        <a:rPr lang="en-US" sz="1800" b="0" i="0" dirty="0">
                          <a:latin typeface="Avenir" panose="02000503020000020003" pitchFamily="2" charset="0"/>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485114">
                <a:tc>
                  <a:txBody>
                    <a:bodyPr/>
                    <a:lstStyle/>
                    <a:p>
                      <a:pPr algn="l"/>
                      <a:r>
                        <a:rPr lang="en-US" sz="1800" b="0" i="0" dirty="0">
                          <a:latin typeface="Avenir" panose="02000503020000020003" pitchFamily="2" charset="0"/>
                        </a:rPr>
                        <a:t>Integer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485114">
                <a:tc>
                  <a:txBody>
                    <a:bodyPr/>
                    <a:lstStyle/>
                    <a:p>
                      <a:pPr algn="l"/>
                      <a:r>
                        <a:rPr lang="en-US" sz="1800" b="0" i="0" dirty="0">
                          <a:latin typeface="Avenir" panose="02000503020000020003" pitchFamily="2" charset="0"/>
                        </a:rPr>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485114">
                <a:tc>
                  <a:txBody>
                    <a:bodyPr/>
                    <a:lstStyle/>
                    <a:p>
                      <a:pPr algn="l"/>
                      <a:r>
                        <a:rPr lang="en-US" sz="1800" b="0" i="0" dirty="0">
                          <a:latin typeface="Avenir" panose="02000503020000020003" pitchFamily="2" charset="0"/>
                        </a:rPr>
                        <a:t>Modulo/Remainder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9CF09021-5426-EBA7-6080-7C821C86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dirty="0">
                <a:latin typeface="Avenir" panose="02000503020000020003" pitchFamily="2" charset="0"/>
              </a:rPr>
              <a:t>Addition  		</a:t>
            </a:r>
            <a:r>
              <a:rPr lang="en-US" sz="3600"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Subtraction  	</a:t>
            </a:r>
            <a:r>
              <a:rPr lang="en-US" b="1" dirty="0">
                <a:solidFill>
                  <a:srgbClr val="64BA7F"/>
                </a:solidFill>
                <a:latin typeface="Avenir Black" panose="02000503020000020003" pitchFamily="2" charset="0"/>
              </a:rPr>
              <a:t> </a:t>
            </a:r>
            <a:r>
              <a:rPr lang="en-US" sz="3600"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p>
          <a:p>
            <a:endParaRPr lang="en-US" dirty="0">
              <a:latin typeface="Avenir" panose="02000503020000020003" pitchFamily="2" charset="0"/>
            </a:endParaRPr>
          </a:p>
          <a:p>
            <a:r>
              <a:rPr lang="en-US" dirty="0">
                <a:latin typeface="Avenir" panose="02000503020000020003" pitchFamily="2" charset="0"/>
              </a:rPr>
              <a:t>Multiplication       </a:t>
            </a:r>
            <a:r>
              <a:rPr lang="en-US"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Division   		</a:t>
            </a:r>
            <a:r>
              <a:rPr lang="en-US" b="1" dirty="0">
                <a:solidFill>
                  <a:srgbClr val="5A5AA8"/>
                </a:solidFill>
                <a:latin typeface="Avenir Black" panose="02000503020000020003" pitchFamily="2" charset="0"/>
              </a:rPr>
              <a:t>/</a:t>
            </a:r>
          </a:p>
          <a:p>
            <a:endParaRPr lang="en-US" dirty="0"/>
          </a:p>
        </p:txBody>
      </p:sp>
      <p:sp>
        <p:nvSpPr>
          <p:cNvPr id="4" name="Content Placeholder 3"/>
          <p:cNvSpPr>
            <a:spLocks noGrp="1"/>
          </p:cNvSpPr>
          <p:nvPr>
            <p:ph sz="half" idx="2"/>
          </p:nvPr>
        </p:nvSpPr>
        <p:spPr/>
        <p:txBody>
          <a:bodyPr>
            <a:normAutofit/>
          </a:bodyPr>
          <a:lstStyle/>
          <a:p>
            <a:r>
              <a:rPr lang="en-US" dirty="0">
                <a:latin typeface="Avenir" panose="02000503020000020003" pitchFamily="2" charset="0"/>
              </a:rPr>
              <a:t>Exponent (power)   	 </a:t>
            </a:r>
            <a:r>
              <a:rPr lang="en-US"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r>
              <a:rPr lang="en-US" dirty="0">
                <a:solidFill>
                  <a:srgbClr val="FFFF00"/>
                </a:solidFill>
                <a:latin typeface="Avenir" panose="02000503020000020003" pitchFamily="2" charset="0"/>
              </a:rPr>
              <a:t>  </a:t>
            </a:r>
            <a:r>
              <a:rPr lang="en-US" dirty="0">
                <a:solidFill>
                  <a:schemeClr val="tx1"/>
                </a:solidFill>
                <a:latin typeface="Avenir Medium" panose="02000503020000020003" pitchFamily="2" charset="0"/>
                <a:cs typeface="Times New Roman" panose="02020603050405020304" pitchFamily="18" charset="0"/>
              </a:rPr>
              <a:t>(3**2)</a:t>
            </a:r>
          </a:p>
          <a:p>
            <a:endParaRPr lang="en-US" dirty="0">
              <a:solidFill>
                <a:schemeClr val="tx1"/>
              </a:solidFill>
              <a:latin typeface="Avenir" panose="02000503020000020003" pitchFamily="2" charset="0"/>
              <a:cs typeface="Times New Roman" panose="02020603050405020304" pitchFamily="18" charset="0"/>
            </a:endParaRPr>
          </a:p>
          <a:p>
            <a:r>
              <a:rPr lang="en-US" dirty="0">
                <a:latin typeface="Avenir" panose="02000503020000020003" pitchFamily="2" charset="0"/>
                <a:cs typeface="Times New Roman" panose="02020603050405020304" pitchFamily="18" charset="0"/>
              </a:rPr>
              <a:t>Grouping    </a:t>
            </a:r>
            <a:r>
              <a:rPr lang="en-US" dirty="0">
                <a:solidFill>
                  <a:srgbClr val="5A5AA8"/>
                </a:solidFill>
                <a:latin typeface="Avenir"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 )</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Integer (floor) Division   </a:t>
            </a:r>
            <a:r>
              <a:rPr lang="en-US" b="1" dirty="0">
                <a:solidFill>
                  <a:srgbClr val="5A5AA8"/>
                </a:solidFill>
                <a:latin typeface="Avenir Black" panose="02000503020000020003" pitchFamily="2" charset="0"/>
                <a:cs typeface="Times New Roman" panose="02020603050405020304" pitchFamily="18" charset="0"/>
              </a:rPr>
              <a:t>//</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Modulus			</a:t>
            </a:r>
            <a:r>
              <a:rPr lang="en-US" b="1" dirty="0">
                <a:solidFill>
                  <a:srgbClr val="64BA7F"/>
                </a:solidFill>
                <a:latin typeface="Avenir Black"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a:t>
            </a:r>
            <a:r>
              <a:rPr lang="en-US" dirty="0">
                <a:solidFill>
                  <a:srgbClr val="FFFF00"/>
                </a:solidFill>
                <a:latin typeface="Avenir" panose="02000503020000020003" pitchFamily="2" charset="0"/>
                <a:cs typeface="Times New Roman" panose="02020603050405020304" pitchFamily="18" charset="0"/>
              </a:rPr>
              <a:t>  </a:t>
            </a:r>
          </a:p>
          <a:p>
            <a:pPr lvl="1"/>
            <a:r>
              <a:rPr lang="en-US" sz="2000" dirty="0">
                <a:solidFill>
                  <a:schemeClr val="tx1"/>
                </a:solidFill>
                <a:latin typeface="Avenir" panose="02000503020000020003" pitchFamily="2" charset="0"/>
                <a:cs typeface="Times New Roman" panose="02020603050405020304" pitchFamily="18" charset="0"/>
              </a:rPr>
              <a:t>Remainder  i.e. 5 % 2 = 1</a:t>
            </a:r>
          </a:p>
        </p:txBody>
      </p:sp>
      <p:pic>
        <p:nvPicPr>
          <p:cNvPr id="5" name="Picture 4" descr="A picture containing dark, gauge&#10;&#10;Description automatically generated">
            <a:extLst>
              <a:ext uri="{FF2B5EF4-FFF2-40B4-BE49-F238E27FC236}">
                <a16:creationId xmlns:a16="http://schemas.microsoft.com/office/drawing/2014/main" id="{626044F4-25F7-A650-EFD2-A0606A5B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3596</TotalTime>
  <Words>1493</Words>
  <Application>Microsoft Office PowerPoint</Application>
  <PresentationFormat>Widescreen</PresentationFormat>
  <Paragraphs>348</Paragraphs>
  <Slides>25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Avenir</vt:lpstr>
      <vt:lpstr>Avenir Black</vt:lpstr>
      <vt:lpstr>Avenir Light</vt:lpstr>
      <vt:lpstr>Avenir Medium</vt:lpstr>
      <vt:lpstr>Calibri</vt:lpstr>
      <vt:lpstr>Calibri Light</vt:lpstr>
      <vt:lpstr>Consolas</vt:lpstr>
      <vt:lpstr>Courier New</vt:lpstr>
      <vt:lpstr>Palatino Linotype</vt:lpstr>
      <vt:lpstr>Office Theme</vt:lpstr>
      <vt:lpstr>PowerPoint Presentation</vt:lpstr>
      <vt:lpstr> Variables</vt:lpstr>
      <vt:lpstr>Python Variables</vt:lpstr>
      <vt:lpstr>Variable name rules</vt:lpstr>
      <vt:lpstr>PowerPoint Presentation</vt:lpstr>
      <vt:lpstr>Variable Naming Conventions</vt:lpstr>
      <vt:lpstr>PowerPoint Presentation</vt:lpstr>
      <vt:lpstr>PowerPoint Presentation</vt:lpstr>
      <vt:lpstr>Python Arithmetic Operators</vt:lpstr>
      <vt:lpstr>Python Operators (Comparison)</vt:lpstr>
      <vt:lpstr>Other Operators</vt:lpstr>
      <vt:lpstr>Multiple assignment in Python</vt:lpstr>
      <vt:lpstr>Python Assignment Operators</vt:lpstr>
      <vt:lpstr>Architecture (Interpreted Languages)</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361</cp:revision>
  <dcterms:created xsi:type="dcterms:W3CDTF">2020-06-14T19:48:25Z</dcterms:created>
  <dcterms:modified xsi:type="dcterms:W3CDTF">2023-01-12T15:14:01Z</dcterms:modified>
</cp:coreProperties>
</file>