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4" r:id="rId5"/>
    <p:sldId id="266" r:id="rId6"/>
    <p:sldId id="304" r:id="rId7"/>
    <p:sldId id="327" r:id="rId8"/>
    <p:sldId id="328" r:id="rId9"/>
    <p:sldId id="32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60B1A-A99F-4C7D-AC1F-8C261FD9A5AD}" v="330" dt="2023-01-23T19:59:12.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0" autoAdjust="0"/>
    <p:restoredTop sz="80933" autoAdjust="0"/>
  </p:normalViewPr>
  <p:slideViewPr>
    <p:cSldViewPr snapToGrid="0">
      <p:cViewPr varScale="1">
        <p:scale>
          <a:sx n="53" d="100"/>
          <a:sy n="53" d="100"/>
        </p:scale>
        <p:origin x="232" y="56"/>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Haskell,Allyson A" userId="f01f6c31-ef41-49db-8aa6-74fdc01fc293" providerId="ADAL" clId="{21E60B1A-A99F-4C7D-AC1F-8C261FD9A5AD}"/>
    <pc:docChg chg="modSld">
      <pc:chgData name="Haskell,Allyson A" userId="f01f6c31-ef41-49db-8aa6-74fdc01fc293" providerId="ADAL" clId="{21E60B1A-A99F-4C7D-AC1F-8C261FD9A5AD}" dt="2023-01-23T19:59:12.395" v="330" actId="962"/>
      <pc:docMkLst>
        <pc:docMk/>
      </pc:docMkLst>
      <pc:sldChg chg="modSp">
        <pc:chgData name="Haskell,Allyson A" userId="f01f6c31-ef41-49db-8aa6-74fdc01fc293" providerId="ADAL" clId="{21E60B1A-A99F-4C7D-AC1F-8C261FD9A5AD}" dt="2023-01-23T19:59:04.243" v="329" actId="962"/>
        <pc:sldMkLst>
          <pc:docMk/>
          <pc:sldMk cId="3933901158" sldId="266"/>
        </pc:sldMkLst>
        <pc:picChg chg="mod">
          <ac:chgData name="Haskell,Allyson A" userId="f01f6c31-ef41-49db-8aa6-74fdc01fc293" providerId="ADAL" clId="{21E60B1A-A99F-4C7D-AC1F-8C261FD9A5AD}" dt="2023-01-23T19:59:04.243" v="329" actId="962"/>
          <ac:picMkLst>
            <pc:docMk/>
            <pc:sldMk cId="3933901158" sldId="266"/>
            <ac:picMk id="5" creationId="{D8E6060C-1B45-5B40-59EC-374B080840B8}"/>
          </ac:picMkLst>
        </pc:picChg>
      </pc:sldChg>
      <pc:sldChg chg="modSp">
        <pc:chgData name="Haskell,Allyson A" userId="f01f6c31-ef41-49db-8aa6-74fdc01fc293" providerId="ADAL" clId="{21E60B1A-A99F-4C7D-AC1F-8C261FD9A5AD}" dt="2023-01-23T19:59:12.395" v="330" actId="962"/>
        <pc:sldMkLst>
          <pc:docMk/>
          <pc:sldMk cId="2027155574" sldId="304"/>
        </pc:sldMkLst>
        <pc:picChg chg="mod">
          <ac:chgData name="Haskell,Allyson A" userId="f01f6c31-ef41-49db-8aa6-74fdc01fc293" providerId="ADAL" clId="{21E60B1A-A99F-4C7D-AC1F-8C261FD9A5AD}" dt="2023-01-23T19:59:12.395" v="330" actId="962"/>
          <ac:picMkLst>
            <pc:docMk/>
            <pc:sldMk cId="2027155574" sldId="304"/>
            <ac:picMk id="13" creationId="{5167A017-3AA1-BFB9-5E6C-8D7A4DB8ED66}"/>
          </ac:picMkLst>
        </pc:picChg>
      </pc:sldChg>
      <pc:sldChg chg="addSp modSp">
        <pc:chgData name="Haskell,Allyson A" userId="f01f6c31-ef41-49db-8aa6-74fdc01fc293" providerId="ADAL" clId="{21E60B1A-A99F-4C7D-AC1F-8C261FD9A5AD}" dt="2023-01-23T19:58:54.633" v="328" actId="962"/>
        <pc:sldMkLst>
          <pc:docMk/>
          <pc:sldMk cId="2383651979" sldId="323"/>
        </pc:sldMkLst>
        <pc:spChg chg="add mod">
          <ac:chgData name="Haskell,Allyson A" userId="f01f6c31-ef41-49db-8aa6-74fdc01fc293" providerId="ADAL" clId="{21E60B1A-A99F-4C7D-AC1F-8C261FD9A5AD}" dt="2023-01-23T19:58:23.515" v="324" actId="13244"/>
          <ac:spMkLst>
            <pc:docMk/>
            <pc:sldMk cId="2383651979" sldId="323"/>
            <ac:spMk id="2" creationId="{BC93EE85-2B2A-41CB-841E-13221C6EFFF9}"/>
          </ac:spMkLst>
        </pc:spChg>
        <pc:picChg chg="mod">
          <ac:chgData name="Haskell,Allyson A" userId="f01f6c31-ef41-49db-8aa6-74fdc01fc293" providerId="ADAL" clId="{21E60B1A-A99F-4C7D-AC1F-8C261FD9A5AD}" dt="2023-01-23T19:58:54.633" v="328" actId="962"/>
          <ac:picMkLst>
            <pc:docMk/>
            <pc:sldMk cId="2383651979" sldId="323"/>
            <ac:picMk id="3" creationId="{72A9A38D-4A89-28B3-5130-307F350F651B}"/>
          </ac:picMkLst>
        </pc:picChg>
        <pc:picChg chg="mod">
          <ac:chgData name="Haskell,Allyson A" userId="f01f6c31-ef41-49db-8aa6-74fdc01fc293" providerId="ADAL" clId="{21E60B1A-A99F-4C7D-AC1F-8C261FD9A5AD}" dt="2023-01-23T19:58:31.498" v="325" actId="962"/>
          <ac:picMkLst>
            <pc:docMk/>
            <pc:sldMk cId="2383651979" sldId="323"/>
            <ac:picMk id="1026" creationId="{2E199D10-634D-4257-BA3C-C6BFAF6D0A76}"/>
          </ac:picMkLst>
        </pc:picChg>
      </pc:sldChg>
      <pc:sldChg chg="addSp modSp mod">
        <pc:chgData name="Haskell,Allyson A" userId="f01f6c31-ef41-49db-8aa6-74fdc01fc293" providerId="ADAL" clId="{21E60B1A-A99F-4C7D-AC1F-8C261FD9A5AD}" dt="2023-01-23T19:53:12.683" v="134" actId="962"/>
        <pc:sldMkLst>
          <pc:docMk/>
          <pc:sldMk cId="4229412751" sldId="324"/>
        </pc:sldMkLst>
        <pc:spChg chg="mod">
          <ac:chgData name="Haskell,Allyson A" userId="f01f6c31-ef41-49db-8aa6-74fdc01fc293" providerId="ADAL" clId="{21E60B1A-A99F-4C7D-AC1F-8C261FD9A5AD}" dt="2023-01-23T19:53:00.060" v="133" actId="962"/>
          <ac:spMkLst>
            <pc:docMk/>
            <pc:sldMk cId="4229412751" sldId="324"/>
            <ac:spMk id="3" creationId="{098BC2D2-CCF7-4C63-8489-B46BF394FCA2}"/>
          </ac:spMkLst>
        </pc:spChg>
        <pc:spChg chg="add mod">
          <ac:chgData name="Haskell,Allyson A" userId="f01f6c31-ef41-49db-8aa6-74fdc01fc293" providerId="ADAL" clId="{21E60B1A-A99F-4C7D-AC1F-8C261FD9A5AD}" dt="2023-01-23T19:52:56.737" v="130" actId="13244"/>
          <ac:spMkLst>
            <pc:docMk/>
            <pc:sldMk cId="4229412751" sldId="324"/>
            <ac:spMk id="4" creationId="{0324F03B-D820-4DF5-90A3-53682AC9E13C}"/>
          </ac:spMkLst>
        </pc:spChg>
        <pc:picChg chg="mod">
          <ac:chgData name="Haskell,Allyson A" userId="f01f6c31-ef41-49db-8aa6-74fdc01fc293" providerId="ADAL" clId="{21E60B1A-A99F-4C7D-AC1F-8C261FD9A5AD}" dt="2023-01-23T19:53:12.683" v="134" actId="962"/>
          <ac:picMkLst>
            <pc:docMk/>
            <pc:sldMk cId="4229412751" sldId="324"/>
            <ac:picMk id="2" creationId="{892659E9-3D8B-3B83-8D4A-7A89613C0D45}"/>
          </ac:picMkLst>
        </pc:picChg>
        <pc:picChg chg="mod">
          <ac:chgData name="Haskell,Allyson A" userId="f01f6c31-ef41-49db-8aa6-74fdc01fc293" providerId="ADAL" clId="{21E60B1A-A99F-4C7D-AC1F-8C261FD9A5AD}" dt="2023-01-23T19:45:27.422" v="0" actId="962"/>
          <ac:picMkLst>
            <pc:docMk/>
            <pc:sldMk cId="4229412751" sldId="324"/>
            <ac:picMk id="5" creationId="{DF27BAC9-5A6D-3E11-357C-BAB7C3DD4FB8}"/>
          </ac:picMkLst>
        </pc:picChg>
      </pc:sldChg>
      <pc:sldChg chg="addSp modSp">
        <pc:chgData name="Haskell,Allyson A" userId="f01f6c31-ef41-49db-8aa6-74fdc01fc293" providerId="ADAL" clId="{21E60B1A-A99F-4C7D-AC1F-8C261FD9A5AD}" dt="2023-01-23T19:55:54.591" v="322" actId="962"/>
        <pc:sldMkLst>
          <pc:docMk/>
          <pc:sldMk cId="3550115435" sldId="327"/>
        </pc:sldMkLst>
        <pc:spChg chg="add mod">
          <ac:chgData name="Haskell,Allyson A" userId="f01f6c31-ef41-49db-8aa6-74fdc01fc293" providerId="ADAL" clId="{21E60B1A-A99F-4C7D-AC1F-8C261FD9A5AD}" dt="2023-01-23T19:53:23.045" v="135" actId="13244"/>
          <ac:spMkLst>
            <pc:docMk/>
            <pc:sldMk cId="3550115435" sldId="327"/>
            <ac:spMk id="2" creationId="{E6BB0473-FC8D-4BAF-A8F1-9C301A2784FA}"/>
          </ac:spMkLst>
        </pc:spChg>
        <pc:picChg chg="mod">
          <ac:chgData name="Haskell,Allyson A" userId="f01f6c31-ef41-49db-8aa6-74fdc01fc293" providerId="ADAL" clId="{21E60B1A-A99F-4C7D-AC1F-8C261FD9A5AD}" dt="2023-01-23T19:53:35.564" v="137" actId="962"/>
          <ac:picMkLst>
            <pc:docMk/>
            <pc:sldMk cId="3550115435" sldId="327"/>
            <ac:picMk id="5" creationId="{3C93E1AE-B47F-6FB3-D05A-3B4FA7B5732A}"/>
          </ac:picMkLst>
        </pc:picChg>
        <pc:picChg chg="mod">
          <ac:chgData name="Haskell,Allyson A" userId="f01f6c31-ef41-49db-8aa6-74fdc01fc293" providerId="ADAL" clId="{21E60B1A-A99F-4C7D-AC1F-8C261FD9A5AD}" dt="2023-01-23T19:55:54.591" v="322" actId="962"/>
          <ac:picMkLst>
            <pc:docMk/>
            <pc:sldMk cId="3550115435" sldId="327"/>
            <ac:picMk id="6" creationId="{6706020F-E618-4544-8D79-F68CC7189235}"/>
          </ac:picMkLst>
        </pc:picChg>
        <pc:picChg chg="mod">
          <ac:chgData name="Haskell,Allyson A" userId="f01f6c31-ef41-49db-8aa6-74fdc01fc293" providerId="ADAL" clId="{21E60B1A-A99F-4C7D-AC1F-8C261FD9A5AD}" dt="2023-01-23T19:53:29.016" v="136" actId="13244"/>
          <ac:picMkLst>
            <pc:docMk/>
            <pc:sldMk cId="3550115435" sldId="327"/>
            <ac:picMk id="1026" creationId="{4C852AB5-B5EE-F094-02DA-3EF5C6A37A2C}"/>
          </ac:picMkLst>
        </pc:picChg>
      </pc:sldChg>
      <pc:sldChg chg="modSp">
        <pc:chgData name="Haskell,Allyson A" userId="f01f6c31-ef41-49db-8aa6-74fdc01fc293" providerId="ADAL" clId="{21E60B1A-A99F-4C7D-AC1F-8C261FD9A5AD}" dt="2023-01-23T19:52:37.853" v="129" actId="1076"/>
        <pc:sldMkLst>
          <pc:docMk/>
          <pc:sldMk cId="2552202046" sldId="328"/>
        </pc:sldMkLst>
        <pc:spChg chg="mod">
          <ac:chgData name="Haskell,Allyson A" userId="f01f6c31-ef41-49db-8aa6-74fdc01fc293" providerId="ADAL" clId="{21E60B1A-A99F-4C7D-AC1F-8C261FD9A5AD}" dt="2023-01-23T19:52:37.853" v="129" actId="1076"/>
          <ac:spMkLst>
            <pc:docMk/>
            <pc:sldMk cId="2552202046" sldId="328"/>
            <ac:spMk id="2" creationId="{E572A712-B415-4A2E-7599-A6167150739A}"/>
          </ac:spMkLst>
        </pc:sp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1/24/2023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our Python workshop series.</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high-level look at this workshop.  Our Python series has four modules. </a:t>
            </a:r>
          </a:p>
          <a:p>
            <a:endParaRPr lang="en-US" dirty="0"/>
          </a:p>
          <a:p>
            <a:pPr marL="241653" indent="-241653">
              <a:buAutoNum type="arabicPeriod"/>
            </a:pPr>
            <a:r>
              <a:rPr lang="en-US" dirty="0"/>
              <a:t>Our first session covers the basics – creating and working with variables.  And developing a unique coding style.</a:t>
            </a:r>
          </a:p>
          <a:p>
            <a:pPr marL="241653" indent="-241653">
              <a:buAutoNum type="arabicPeriod"/>
            </a:pPr>
            <a:r>
              <a:rPr lang="en-US" dirty="0"/>
              <a:t>We then turn our attention to output, data types, and libraries in session two.</a:t>
            </a:r>
          </a:p>
          <a:p>
            <a:pPr marL="241653" indent="-241653">
              <a:buAutoNum type="arabicPeriod"/>
            </a:pPr>
            <a:r>
              <a:rPr lang="en-US" dirty="0"/>
              <a:t>Loops, conditionals, and functions are featured in session three.</a:t>
            </a:r>
          </a:p>
          <a:p>
            <a:pPr marL="241653" indent="-241653">
              <a:buAutoNum type="arabicPeriod"/>
            </a:pPr>
            <a:r>
              <a:rPr lang="en-US" dirty="0"/>
              <a:t>And finally, we conclude this series with an introduction to data wrangling.</a:t>
            </a:r>
          </a:p>
          <a:p>
            <a:endParaRPr lang="en-US" dirty="0"/>
          </a:p>
          <a:p>
            <a:r>
              <a:rPr lang="en-US" dirty="0"/>
              <a:t>Keep in mind that this series is not equivalent to a full-semester, for-credit class.  Our goal here is to teach the basic Python skills you need to execute a deep learning project.</a:t>
            </a:r>
          </a:p>
          <a:p>
            <a:endParaRPr lang="en-US" dirty="0"/>
          </a:p>
          <a:p>
            <a:r>
              <a:rPr lang="en-US" dirty="0"/>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80" indent="-362480" defTabSz="966612">
              <a:buFontTx/>
              <a:buAutoNum type="arabicPeriod"/>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45786" lvl="1" indent="-362480" defTabSz="966612">
              <a:buFont typeface="Arial" panose="020B0604020202020204" pitchFamily="34" charset="0"/>
              <a:buChar char="•"/>
              <a:defRPr/>
            </a:pPr>
            <a:r>
              <a:rPr lang="en-US" sz="1200" dirty="0">
                <a:solidFill>
                  <a:srgbClr val="24292F"/>
                </a:solidFill>
                <a:latin typeface="+mn-lt"/>
                <a:ea typeface="Times New Roman" panose="02020603050405020304" pitchFamily="18" charset="0"/>
              </a:rPr>
              <a:t>So often, students think they can learn AI programming while multi-tasking -- posting on Facebook, texting friends or watching TikTok.  If anything, these kinds of activities will slow you down.  Instead, you'll learn Python much faster if you can devote focused time to practice.</a:t>
            </a:r>
          </a:p>
          <a:p>
            <a:pPr marL="362480" indent="-362480" defTabSz="966612">
              <a:buFontTx/>
              <a:buAutoNum type="arabicPeriod"/>
              <a:defRPr/>
            </a:pPr>
            <a:r>
              <a:rPr lang="en-US" sz="1200" b="1" dirty="0">
                <a:latin typeface="+mn-lt"/>
                <a:ea typeface="Calibri" panose="020F0502020204030204" pitchFamily="34" charset="0"/>
                <a:cs typeface="LMRoman12-Bold"/>
              </a:rPr>
              <a:t>Avoid the “copy and paste” approach to writing code</a:t>
            </a:r>
          </a:p>
          <a:p>
            <a:pPr marL="845786" lvl="1" indent="-362480" defTabSz="966612">
              <a:buFont typeface="Arial" panose="020B0604020202020204" pitchFamily="34" charset="0"/>
              <a:buChar char="•"/>
              <a:defRPr/>
            </a:pPr>
            <a:r>
              <a:rPr lang="en-US" sz="1200" dirty="0">
                <a:latin typeface="+mn-lt"/>
                <a:ea typeface="Calibri" panose="020F0502020204030204" pitchFamily="34" charset="0"/>
                <a:cs typeface="LMRoman10-Regular"/>
              </a:rPr>
              <a:t>Although copying and pasting may help you avoid typing errors, it can also interfere with your learning</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process for the following two reasons: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Typing </a:t>
            </a:r>
            <a:r>
              <a:rPr lang="en-US" sz="1200" dirty="0">
                <a:latin typeface="+mn-lt"/>
                <a:ea typeface="Calibri" panose="020F0502020204030204" pitchFamily="34" charset="0"/>
                <a:cs typeface="LMRoman10-Regular"/>
              </a:rPr>
              <a:t>errors can help you gain experience writing code as it provides informative feedback when you</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make mistakes. Making and correcting typing errors is an important skill, particularly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when you are typing a lot of code for your own data analysis.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Copying </a:t>
            </a:r>
            <a:r>
              <a:rPr lang="en-US" sz="1200" dirty="0">
                <a:latin typeface="+mn-lt"/>
                <a:ea typeface="Calibri" panose="020F0502020204030204" pitchFamily="34" charset="0"/>
                <a:cs typeface="LMRoman10-Regular"/>
              </a:rPr>
              <a:t>and pasting code may give you the impression that you know what you are doing when – in reality – you may not fully understand what the code is actually doing.</a:t>
            </a:r>
            <a:r>
              <a:rPr lang="en-US" sz="1200" dirty="0">
                <a:latin typeface="+mn-lt"/>
                <a:ea typeface="Calibri" panose="020F0502020204030204" pitchFamily="34" charset="0"/>
                <a:cs typeface="Times New Roman" panose="02020603050405020304" pitchFamily="18" charset="0"/>
              </a:rPr>
              <a:t> T</a:t>
            </a:r>
            <a:r>
              <a:rPr lang="en-US" sz="1200" dirty="0">
                <a:latin typeface="+mn-lt"/>
                <a:ea typeface="Calibri" panose="020F0502020204030204" pitchFamily="34" charset="0"/>
                <a:cs typeface="LMRoman10-Regular"/>
              </a:rPr>
              <a:t>his problem only gets worse as you work with longer and more complicated</a:t>
            </a:r>
            <a:r>
              <a:rPr lang="en-US" sz="1200" dirty="0">
                <a:latin typeface="+mn-lt"/>
                <a:ea typeface="Calibri" panose="020F0502020204030204" pitchFamily="34" charset="0"/>
                <a:cs typeface="Times New Roman" panose="02020603050405020304" pitchFamily="18" charset="0"/>
              </a:rPr>
              <a:t> s</a:t>
            </a:r>
            <a:r>
              <a:rPr lang="en-US" sz="1200" dirty="0">
                <a:latin typeface="+mn-lt"/>
                <a:ea typeface="Calibri" panose="020F0502020204030204" pitchFamily="34" charset="0"/>
                <a:cs typeface="LMRoman10-Regular"/>
              </a:rPr>
              <a:t>cripts.</a:t>
            </a:r>
          </a:p>
          <a:p>
            <a:pPr marL="362480" indent="-362480" defTabSz="966612">
              <a:buFont typeface="+mj-lt"/>
              <a:buAutoNum type="arabicPeriod"/>
              <a:defRPr/>
            </a:pPr>
            <a:r>
              <a:rPr lang="en-US" sz="1200" b="1" dirty="0">
                <a:latin typeface="+mn-lt"/>
                <a:ea typeface="Calibri" panose="020F0502020204030204" pitchFamily="34" charset="0"/>
                <a:cs typeface="LMRoman12-Bold"/>
              </a:rPr>
              <a:t>Study code block-by-block, line-by-line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This means running one block of code at a time and making sure you understand the output. If things aren’t clear, spend more time with the code.  Here are some</a:t>
            </a:r>
            <a:r>
              <a:rPr lang="en-US" sz="1200" dirty="0">
                <a:latin typeface="+mn-lt"/>
                <a:ea typeface="Calibri" panose="020F0502020204030204" pitchFamily="34" charset="0"/>
                <a:cs typeface="Times New Roman" panose="02020603050405020304" pitchFamily="18" charset="0"/>
              </a:rPr>
              <a:t> helpful pointers</a:t>
            </a:r>
            <a:r>
              <a:rPr lang="en-US" sz="1200" dirty="0">
                <a:latin typeface="+mn-lt"/>
                <a:ea typeface="Calibri" panose="020F0502020204030204" pitchFamily="34" charset="0"/>
                <a:cs typeface="LMRoman10-Regular"/>
              </a:rPr>
              <a:t>:</a:t>
            </a: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200" b="1" dirty="0">
                <a:solidFill>
                  <a:schemeClr val="tx1">
                    <a:lumMod val="75000"/>
                    <a:lumOff val="25000"/>
                  </a:schemeClr>
                </a:solidFill>
                <a:latin typeface="+mn-lt"/>
                <a:ea typeface="Calibri" panose="020F0502020204030204" pitchFamily="34" charset="0"/>
                <a:cs typeface="LMRoman10-Regular"/>
              </a:rPr>
              <a:t>Donald Knuth </a:t>
            </a:r>
            <a:r>
              <a:rPr lang="en-US" sz="1200" dirty="0">
                <a:latin typeface="+mn-lt"/>
                <a:ea typeface="Calibri" panose="020F0502020204030204" pitchFamily="34" charset="0"/>
                <a:cs typeface="LMRoman10-Regular"/>
              </a:rPr>
              <a:t>– Literate Programming</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pPr marL="362480" indent="-362480" defTabSz="966612">
              <a:buFont typeface="+mj-lt"/>
              <a:buAutoNum type="arabicPeriod"/>
              <a:defRPr/>
            </a:pPr>
            <a:r>
              <a:rPr lang="en-US" sz="1200" b="1" dirty="0">
                <a:latin typeface="+mn-lt"/>
                <a:ea typeface="Calibri" panose="020F0502020204030204" pitchFamily="34" charset="0"/>
                <a:cs typeface="LMRoman12-Bold"/>
              </a:rPr>
              <a:t>Use the internet to find answers</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Everybody (from novice to master) searches the internet when they don’t understand</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something. It’s likely that other people have already asked (and received useful answers) for the problem</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you’re facing. However, finding useful answers can be hard, especially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if you don’t use the correct terms/key words.  All that to say, search is a skill that comes with practice.  </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Use trusted internet resources like Stack Overflow.   I’ve also found that good cheat sheets from reputable sources can also be helpful.</a:t>
            </a:r>
          </a:p>
          <a:p>
            <a:pPr marL="362480" indent="-362480" defTabSz="966612">
              <a:buFont typeface="+mj-lt"/>
              <a:buAutoNum type="arabicPeriod"/>
              <a:defRPr/>
            </a:pPr>
            <a:r>
              <a:rPr lang="en-US" sz="1200" b="1" dirty="0">
                <a:latin typeface="+mn-lt"/>
                <a:ea typeface="Calibri" panose="020F0502020204030204" pitchFamily="34" charset="0"/>
                <a:cs typeface="LMRoman10-Regular"/>
              </a:rPr>
              <a:t>Ask for Help</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We’re all learning.  And some days, I feel like I’m the one who has the most to learn.  Alcoa story.</a:t>
            </a:r>
          </a:p>
          <a:p>
            <a:pPr marL="362480" indent="-362480" defTabSz="966612">
              <a:buFont typeface="+mj-lt"/>
              <a:buAutoNum type="arabicPeriod"/>
              <a:defRPr/>
            </a:pPr>
            <a:r>
              <a:rPr lang="en-US" sz="1200" b="1" dirty="0">
                <a:latin typeface="+mn-lt"/>
                <a:ea typeface="Calibri" panose="020F0502020204030204" pitchFamily="34" charset="0"/>
                <a:cs typeface="LMRoman12-Bold"/>
              </a:rPr>
              <a:t>Take your time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Remember: it takes time to master any subject, including a programming language.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endParaRPr lang="en-US" sz="1200" dirty="0">
              <a:latin typeface="+mn-lt"/>
              <a:ea typeface="Calibri" panose="020F0502020204030204" pitchFamily="34" charset="0"/>
              <a:cs typeface="Times New Roman" panose="02020603050405020304" pitchFamily="18" charset="0"/>
            </a:endParaRPr>
          </a:p>
          <a:p>
            <a:pPr defTabSz="966612">
              <a:defRPr/>
            </a:pPr>
            <a:endParaRPr lang="en-US" sz="1200" dirty="0">
              <a:latin typeface="+mn-lt"/>
              <a:ea typeface="Calibri" panose="020F0502020204030204" pitchFamily="34" charset="0"/>
              <a:cs typeface="Times New Roman" panose="02020603050405020304" pitchFamily="18" charset="0"/>
            </a:endParaRPr>
          </a:p>
          <a:p>
            <a:pPr defTabSz="966612">
              <a:defRPr/>
            </a:pPr>
            <a:r>
              <a:rPr lang="en-US" sz="1200" dirty="0">
                <a:latin typeface="+mn-lt"/>
                <a:ea typeface="Calibri" panose="020F0502020204030204" pitchFamily="34" charset="0"/>
                <a:cs typeface="Times New Roman" panose="02020603050405020304" pitchFamily="18" charset="0"/>
              </a:rPr>
              <a:t>[NEXT SLIDE]</a:t>
            </a:r>
          </a:p>
          <a:p>
            <a:pPr marL="845786" lvl="1" indent="-362480" defTabSz="966612">
              <a:buFont typeface="Courier New" panose="02070309020205020404" pitchFamily="49" charset="0"/>
              <a:buChar char="o"/>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mj-lt"/>
              <a:buAutoNum type="arabicPeriod"/>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Courier New" panose="02070309020205020404" pitchFamily="49" charset="0"/>
              <a:buChar char="o"/>
              <a:defRPr/>
            </a:pPr>
            <a:endParaRPr lang="en-US" sz="1900" dirty="0">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a:effectLst/>
                <a:latin typeface="Calibri" panose="020F0502020204030204" pitchFamily="34" charset="0"/>
                <a:ea typeface="Calibri" panose="020F0502020204030204" pitchFamily="34" charset="0"/>
              </a:rPr>
              <a:t>We often highlight additional resources in the Optional Content / Additional Resources sections of each course.   </a:t>
            </a:r>
            <a:r>
              <a:rPr lang="en-US">
                <a:latin typeface="+mn-lt"/>
              </a:rPr>
              <a:t>Although </a:t>
            </a:r>
            <a:r>
              <a:rPr lang="en-US" dirty="0">
                <a:latin typeface="+mn-lt"/>
              </a:rPr>
              <a:t>this series focuses exclusively on the acquisition of a technical skill, it’s always good to see the bigger picture.  These three books will help you do that.</a:t>
            </a:r>
          </a:p>
          <a:p>
            <a:endParaRPr lang="en-US" b="1" i="0" dirty="0">
              <a:solidFill>
                <a:srgbClr val="24292F"/>
              </a:solidFill>
              <a:effectLst/>
              <a:latin typeface="+mn-lt"/>
            </a:endParaRPr>
          </a:p>
          <a:p>
            <a:pPr marL="241653" indent="-241653">
              <a:buFont typeface="+mj-lt"/>
              <a:buAutoNum type="arabicPeriod"/>
            </a:pPr>
            <a:r>
              <a:rPr lang="en-US" b="0" i="1" dirty="0">
                <a:solidFill>
                  <a:srgbClr val="24292F"/>
                </a:solidFill>
                <a:effectLst/>
                <a:latin typeface="+mn-lt"/>
              </a:rPr>
              <a:t>A Brief History of Artificial Intelligence </a:t>
            </a:r>
            <a:r>
              <a:rPr lang="en-US" b="0" i="0" dirty="0">
                <a:solidFill>
                  <a:srgbClr val="24292F"/>
                </a:solidFill>
                <a:effectLst/>
                <a:latin typeface="+mn-lt"/>
              </a:rPr>
              <a:t>by Michael Wooldridge is a wonderful introduction to the field.  I especially like Michael’s NO hype approach.</a:t>
            </a:r>
          </a:p>
          <a:p>
            <a:pPr marL="241653" indent="-241653">
              <a:buFont typeface="+mj-lt"/>
              <a:buAutoNum type="arabicPeriod"/>
            </a:pPr>
            <a:r>
              <a:rPr lang="en-US" b="0" i="1" dirty="0">
                <a:solidFill>
                  <a:srgbClr val="24292F"/>
                </a:solidFill>
                <a:effectLst/>
                <a:latin typeface="+mn-lt"/>
              </a:rPr>
              <a:t>The Alignment Problem </a:t>
            </a:r>
            <a:r>
              <a:rPr lang="en-US" b="0" i="0" dirty="0">
                <a:solidFill>
                  <a:srgbClr val="24292F"/>
                </a:solidFill>
                <a:effectLst/>
                <a:latin typeface="+mn-lt"/>
              </a:rPr>
              <a:t>by Brian Christian is probably the best book I’ve ever read on AI ethics.</a:t>
            </a:r>
          </a:p>
          <a:p>
            <a:pPr marL="241653" indent="-241653">
              <a:buFont typeface="+mj-lt"/>
              <a:buAutoNum type="arabicPeriod"/>
            </a:pPr>
            <a:r>
              <a:rPr lang="en-US" b="0" i="1" dirty="0">
                <a:solidFill>
                  <a:srgbClr val="24292F"/>
                </a:solidFill>
                <a:effectLst/>
                <a:latin typeface="+mn-lt"/>
              </a:rPr>
              <a:t>They Myth of Artificial Intelligence </a:t>
            </a:r>
            <a:r>
              <a:rPr lang="en-US" b="0" i="0" dirty="0">
                <a:solidFill>
                  <a:srgbClr val="24292F"/>
                </a:solidFill>
                <a:effectLst/>
                <a:latin typeface="+mn-lt"/>
              </a:rPr>
              <a:t>by my friend Erik Larson discusses the challenges of achieving artificial General Intelligence (AGI).</a:t>
            </a:r>
            <a:endParaRPr lang="en-US" b="0" i="1" dirty="0">
              <a:solidFill>
                <a:srgbClr val="24292F"/>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5069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latin typeface="+mn-lt"/>
              </a:rPr>
              <a:t>Follow JupyterLab presentation outline in 01_jupyterlab_presentation.md.</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1/24/2023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1/24/2023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4F03B-D820-4DF5-90A3-53682AC9E13C}"/>
              </a:ext>
            </a:extLst>
          </p:cNvPr>
          <p:cNvSpPr>
            <a:spLocks noGrp="1"/>
          </p:cNvSpPr>
          <p:nvPr>
            <p:ph type="title"/>
          </p:nvPr>
        </p:nvSpPr>
        <p:spPr>
          <a:xfrm>
            <a:off x="685105" y="-908877"/>
            <a:ext cx="10515600" cy="820862"/>
          </a:xfrm>
        </p:spPr>
        <p:txBody>
          <a:bodyPr>
            <a:normAutofit fontScale="90000"/>
          </a:bodyPr>
          <a:lstStyle/>
          <a:p>
            <a:r>
              <a:rPr lang="en-US" dirty="0"/>
              <a:t>Practicum</a:t>
            </a:r>
            <a:r>
              <a:rPr lang="en-US" baseline="0" dirty="0"/>
              <a:t> – Building AI knowledge</a:t>
            </a:r>
            <a:endParaRPr lang="en-US" dirty="0"/>
          </a:p>
        </p:txBody>
      </p:sp>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dirty="0">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vert="horz" lIns="91440" tIns="45720" rIns="91440" bIns="45720" rtlCol="0" anchor="t">
            <a:normAutofit/>
          </a:bodyPr>
          <a:lstStyle/>
          <a:p>
            <a:pPr marL="514350" indent="-514350">
              <a:lnSpc>
                <a:spcPct val="150000"/>
              </a:lnSpc>
              <a:buAutoNum type="arabicPeriod"/>
            </a:pPr>
            <a:r>
              <a:rPr lang="en-US" sz="3200" dirty="0">
                <a:solidFill>
                  <a:schemeClr val="tx1">
                    <a:lumMod val="75000"/>
                    <a:lumOff val="25000"/>
                  </a:schemeClr>
                </a:solidFill>
                <a:latin typeface="Avenir"/>
                <a:cs typeface="Calibri"/>
              </a:rPr>
              <a:t>Understanding Variables and Coding Style</a:t>
            </a:r>
          </a:p>
          <a:p>
            <a:pPr marL="514350" indent="-514350">
              <a:lnSpc>
                <a:spcPct val="150000"/>
              </a:lnSpc>
              <a:buFont typeface="+mj-lt"/>
              <a:buAutoNum type="arabicPeriod"/>
            </a:pPr>
            <a:r>
              <a:rPr lang="en-US" sz="3200" dirty="0">
                <a:solidFill>
                  <a:schemeClr val="tx1">
                    <a:lumMod val="75000"/>
                    <a:lumOff val="25000"/>
                  </a:schemeClr>
                </a:solidFill>
                <a:latin typeface="Avenir"/>
              </a:rPr>
              <a:t>Printing, Variable Types and Libraries</a:t>
            </a:r>
            <a:endParaRPr lang="en-US" sz="3200" dirty="0">
              <a:solidFill>
                <a:schemeClr val="tx1">
                  <a:lumMod val="75000"/>
                  <a:lumOff val="25000"/>
                </a:schemeClr>
              </a:solidFill>
              <a:latin typeface="Avenir" panose="02000503020000020003" pitchFamily="2" charset="0"/>
            </a:endParaRPr>
          </a:p>
          <a:p>
            <a:pPr marL="514350" indent="-514350">
              <a:lnSpc>
                <a:spcPct val="150000"/>
              </a:lnSpc>
              <a:buFont typeface="+mj-lt"/>
              <a:buAutoNum type="arabicPeriod"/>
            </a:pPr>
            <a:r>
              <a:rPr lang="en-US" sz="3200" dirty="0">
                <a:solidFill>
                  <a:schemeClr val="tx1">
                    <a:lumMod val="75000"/>
                    <a:lumOff val="25000"/>
                  </a:schemeClr>
                </a:solidFill>
                <a:latin typeface="Avenir"/>
              </a:rPr>
              <a:t>Loops, Conditionals, and Functions</a:t>
            </a:r>
          </a:p>
          <a:p>
            <a:pPr marL="514350" indent="-514350">
              <a:lnSpc>
                <a:spcPct val="150000"/>
              </a:lnSpc>
              <a:buFont typeface="+mj-lt"/>
              <a:buAutoNum type="arabicPeriod"/>
            </a:pPr>
            <a:r>
              <a:rPr lang="en-US" sz="3200" dirty="0">
                <a:solidFill>
                  <a:schemeClr val="tx1">
                    <a:lumMod val="75000"/>
                    <a:lumOff val="25000"/>
                  </a:schemeClr>
                </a:solidFill>
                <a:latin typeface="Avenir"/>
              </a:rPr>
              <a:t>Introduction to Data Wrangling</a:t>
            </a:r>
          </a:p>
        </p:txBody>
      </p:sp>
      <p:pic>
        <p:nvPicPr>
          <p:cNvPr id="5" name="Picture 4">
            <a:extLst>
              <a:ext uri="{FF2B5EF4-FFF2-40B4-BE49-F238E27FC236}">
                <a16:creationId xmlns:a16="http://schemas.microsoft.com/office/drawing/2014/main" id="{D8E6060C-1B45-5B40-59EC-374B080840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dirty="0">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Valle, D.. (2016). How to learn a scripting language</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13" name="Picture 12">
            <a:extLst>
              <a:ext uri="{FF2B5EF4-FFF2-40B4-BE49-F238E27FC236}">
                <a16:creationId xmlns:a16="http://schemas.microsoft.com/office/drawing/2014/main" id="{5167A017-3AA1-BFB9-5E6C-8D7A4DB8ED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473-FC8D-4BAF-A8F1-9C301A2784FA}"/>
              </a:ext>
            </a:extLst>
          </p:cNvPr>
          <p:cNvSpPr>
            <a:spLocks noGrp="1"/>
          </p:cNvSpPr>
          <p:nvPr>
            <p:ph type="title"/>
          </p:nvPr>
        </p:nvSpPr>
        <p:spPr>
          <a:xfrm>
            <a:off x="838200" y="-815603"/>
            <a:ext cx="10515600" cy="700194"/>
          </a:xfrm>
        </p:spPr>
        <p:txBody>
          <a:bodyPr/>
          <a:lstStyle/>
          <a:p>
            <a:r>
              <a:rPr lang="en-US" dirty="0"/>
              <a:t>Additional Resources</a:t>
            </a:r>
          </a:p>
        </p:txBody>
      </p:sp>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The Alignment Problem: Machine Learning and Human Values by Brian Christian.">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93E1AE-B47F-6FB3-D05A-3B4FA7B5732A}"/>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a:xfrm>
            <a:off x="838200" y="-664684"/>
            <a:ext cx="10515600" cy="460497"/>
          </a:xfrm>
        </p:spPr>
        <p:txBody>
          <a:bodyPr>
            <a:normAutofit fontScale="90000"/>
          </a:bodyPr>
          <a:lstStyle/>
          <a:p>
            <a:r>
              <a:rPr lang="en-US" dirty="0"/>
              <a:t>Slide intentionally</a:t>
            </a:r>
            <a:r>
              <a:rPr lang="en-US" baseline="0" dirty="0"/>
              <a:t> left blank</a:t>
            </a:r>
            <a:endParaRPr lang="en-US" dirty="0"/>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EE85-2B2A-41CB-841E-13221C6EFFF9}"/>
              </a:ext>
            </a:extLst>
          </p:cNvPr>
          <p:cNvSpPr>
            <a:spLocks noGrp="1"/>
          </p:cNvSpPr>
          <p:nvPr>
            <p:ph type="title"/>
          </p:nvPr>
        </p:nvSpPr>
        <p:spPr>
          <a:xfrm>
            <a:off x="862437" y="-611417"/>
            <a:ext cx="10515600" cy="327332"/>
          </a:xfrm>
        </p:spPr>
        <p:txBody>
          <a:bodyPr>
            <a:normAutofit fontScale="90000"/>
          </a:bodyPr>
          <a:lstStyle/>
          <a:p>
            <a:r>
              <a:rPr lang="en-US" dirty="0" err="1"/>
              <a:t>Jupyter</a:t>
            </a:r>
            <a:endParaRPr lang="en-US" dirty="0"/>
          </a:p>
        </p:txBody>
      </p:sp>
      <p:pic>
        <p:nvPicPr>
          <p:cNvPr id="1026" name="Picture 2">
            <a:extLst>
              <a:ext uri="{FF2B5EF4-FFF2-40B4-BE49-F238E27FC236}">
                <a16:creationId xmlns:a16="http://schemas.microsoft.com/office/drawing/2014/main" id="{2E199D10-634D-4257-BA3C-C6BFAF6D0A7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2A9A38D-4A89-28B3-5130-307F350F651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26EFB6-63B6-4D71-9C88-C5CC6E45A9D0}">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457672a9-2aae-4e32-9c0c-21a1a727485c"/>
    <ds:schemaRef ds:uri="http://schemas.microsoft.com/office/infopath/2007/PartnerControls"/>
  </ds:schemaRefs>
</ds:datastoreItem>
</file>

<file path=customXml/itemProps2.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3.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168</TotalTime>
  <Words>909</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Avenir</vt:lpstr>
      <vt:lpstr>Avenir Black</vt:lpstr>
      <vt:lpstr>Calibri</vt:lpstr>
      <vt:lpstr>Calibri Light</vt:lpstr>
      <vt:lpstr>Courier New</vt:lpstr>
      <vt:lpstr>Palatino Linotype</vt:lpstr>
      <vt:lpstr>Times New Roman</vt:lpstr>
      <vt:lpstr>Wingdings</vt:lpstr>
      <vt:lpstr>Office Theme</vt:lpstr>
      <vt:lpstr>Practicum – Building AI knowledge</vt:lpstr>
      <vt:lpstr>Python Workshop Series</vt:lpstr>
      <vt:lpstr>Learning Strategies</vt:lpstr>
      <vt:lpstr>Additional Resources</vt:lpstr>
      <vt:lpstr>Slide intentionally left blank</vt:lpstr>
      <vt:lpstr>Jupyter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34</cp:revision>
  <cp:lastPrinted>2023-01-19T18:32:52Z</cp:lastPrinted>
  <dcterms:created xsi:type="dcterms:W3CDTF">2020-06-14T19:48:25Z</dcterms:created>
  <dcterms:modified xsi:type="dcterms:W3CDTF">2023-01-24T14:24:24Z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