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25" r:id="rId5"/>
    <p:sldId id="289" r:id="rId6"/>
    <p:sldId id="328" r:id="rId7"/>
    <p:sldId id="291" r:id="rId8"/>
    <p:sldId id="329" r:id="rId9"/>
    <p:sldId id="294" r:id="rId10"/>
    <p:sldId id="295" r:id="rId11"/>
    <p:sldId id="330" r:id="rId12"/>
    <p:sldId id="327" r:id="rId13"/>
    <p:sldId id="297" r:id="rId14"/>
    <p:sldId id="331" r:id="rId15"/>
    <p:sldId id="265" r:id="rId16"/>
    <p:sldId id="296"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9FF"/>
    <a:srgbClr val="0B8016"/>
    <a:srgbClr val="5A5AA3"/>
    <a:srgbClr val="636363"/>
    <a:srgbClr val="65BB75"/>
    <a:srgbClr val="D2D3F1"/>
    <a:srgbClr val="D6EECF"/>
    <a:srgbClr val="6666FF"/>
    <a:srgbClr val="3366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41" autoAdjust="0"/>
    <p:restoredTop sz="68691" autoAdjust="0"/>
  </p:normalViewPr>
  <p:slideViewPr>
    <p:cSldViewPr snapToGrid="0" showGuides="1">
      <p:cViewPr varScale="1">
        <p:scale>
          <a:sx n="46" d="100"/>
          <a:sy n="46" d="100"/>
        </p:scale>
        <p:origin x="780" y="2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Python loops.</a:t>
            </a:r>
          </a:p>
          <a:p>
            <a:endParaRPr lang="en-US" baseline="0" dirty="0"/>
          </a:p>
          <a:p>
            <a:r>
              <a:rPr lang="en-US" baseline="0" dirty="0"/>
              <a:t>[NEXT SLIDE]</a:t>
            </a:r>
            <a:endParaRPr lang="en-US" dirty="0"/>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1966922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a:solidFill>
                  <a:srgbClr val="92D050"/>
                </a:solidFill>
              </a:rPr>
              <a:t>&lt;condition&gt; </a:t>
            </a:r>
            <a:r>
              <a:rPr lang="en-US" sz="1600" dirty="0"/>
              <a:t>evaluates to </a:t>
            </a:r>
            <a:r>
              <a:rPr lang="en-US" sz="1600" dirty="0">
                <a:solidFill>
                  <a:srgbClr val="FFC000"/>
                </a:solidFill>
              </a:rPr>
              <a:t>True</a:t>
            </a:r>
            <a:r>
              <a:rPr lang="en-US" sz="1600" dirty="0"/>
              <a:t> or </a:t>
            </a:r>
            <a:r>
              <a:rPr lang="en-US" sz="1600" dirty="0">
                <a:solidFill>
                  <a:srgbClr val="FFC000"/>
                </a:solidFill>
              </a:rPr>
              <a:t>False</a:t>
            </a:r>
          </a:p>
          <a:p>
            <a:pPr marL="285750" indent="-285750">
              <a:buFont typeface="Arial" panose="020B0604020202020204" pitchFamily="34" charset="0"/>
              <a:buChar char="•"/>
            </a:pPr>
            <a:r>
              <a:rPr lang="en-US" sz="1600" dirty="0">
                <a:solidFill>
                  <a:schemeClr val="tx1">
                    <a:lumMod val="95000"/>
                  </a:schemeClr>
                </a:solidFill>
              </a:rPr>
              <a:t>All </a:t>
            </a:r>
            <a:r>
              <a:rPr lang="en-US" sz="1600" dirty="0">
                <a:solidFill>
                  <a:schemeClr val="accent5">
                    <a:lumMod val="75000"/>
                  </a:schemeClr>
                </a:solidFill>
              </a:rPr>
              <a:t>indented</a:t>
            </a:r>
            <a:r>
              <a:rPr lang="en-US" sz="1600" dirty="0">
                <a:solidFill>
                  <a:schemeClr val="tx1">
                    <a:lumMod val="95000"/>
                  </a:schemeClr>
                </a:solidFill>
              </a:rPr>
              <a:t> statements are executed *if* </a:t>
            </a:r>
            <a:r>
              <a:rPr lang="en-US" sz="1600" dirty="0">
                <a:solidFill>
                  <a:srgbClr val="92D050"/>
                </a:solidFill>
              </a:rPr>
              <a:t>&lt;condition&gt;</a:t>
            </a:r>
            <a:r>
              <a:rPr lang="en-US" sz="1600" dirty="0">
                <a:solidFill>
                  <a:schemeClr val="tx1">
                    <a:lumMod val="95000"/>
                  </a:schemeClr>
                </a:solidFill>
              </a:rPr>
              <a:t> is </a:t>
            </a:r>
            <a:r>
              <a:rPr lang="en-US" sz="1600" dirty="0">
                <a:solidFill>
                  <a:srgbClr val="FFC000"/>
                </a:solidFill>
              </a:rPr>
              <a:t>True</a:t>
            </a:r>
          </a:p>
          <a:p>
            <a:pPr marL="285750" indent="-285750">
              <a:buFont typeface="Arial" panose="020B0604020202020204" pitchFamily="34" charset="0"/>
              <a:buChar char="•"/>
            </a:pPr>
            <a:r>
              <a:rPr lang="en-US" sz="1600" dirty="0">
                <a:solidFill>
                  <a:schemeClr val="tx1">
                    <a:lumMod val="95000"/>
                  </a:schemeClr>
                </a:solidFill>
              </a:rPr>
              <a:t>Execution returns to the top of the loop, and the </a:t>
            </a:r>
            <a:r>
              <a:rPr lang="en-US" sz="1600" dirty="0">
                <a:solidFill>
                  <a:srgbClr val="92D050"/>
                </a:solidFill>
              </a:rPr>
              <a:t>&lt;condition&gt; </a:t>
            </a:r>
            <a:r>
              <a:rPr lang="en-US" sz="1600" dirty="0">
                <a:solidFill>
                  <a:schemeClr val="tx1">
                    <a:lumMod val="95000"/>
                  </a:schemeClr>
                </a:solidFill>
              </a:rPr>
              <a:t>is re-evaluated</a:t>
            </a:r>
          </a:p>
          <a:p>
            <a:pPr marL="285750" indent="-285750">
              <a:buFont typeface="Arial" panose="020B0604020202020204" pitchFamily="34" charset="0"/>
              <a:buChar char="•"/>
            </a:pPr>
            <a:r>
              <a:rPr lang="en-US" sz="1600" dirty="0">
                <a:solidFill>
                  <a:schemeClr val="tx1">
                    <a:lumMod val="95000"/>
                  </a:schemeClr>
                </a:solidFill>
              </a:rPr>
              <a:t>If </a:t>
            </a:r>
            <a:r>
              <a:rPr lang="en-US" sz="1600" dirty="0">
                <a:solidFill>
                  <a:srgbClr val="92D050"/>
                </a:solidFill>
              </a:rPr>
              <a:t>&lt;condition&gt; </a:t>
            </a:r>
            <a:r>
              <a:rPr lang="en-US" sz="1600" dirty="0">
                <a:solidFill>
                  <a:schemeClr val="tx1">
                    <a:lumMod val="95000"/>
                  </a:schemeClr>
                </a:solidFill>
              </a:rPr>
              <a:t>is </a:t>
            </a:r>
            <a:r>
              <a:rPr lang="en-US" sz="1600" dirty="0">
                <a:solidFill>
                  <a:srgbClr val="FFC000"/>
                </a:solidFill>
              </a:rPr>
              <a:t>False</a:t>
            </a:r>
            <a:r>
              <a:rPr lang="en-US" sz="1600" dirty="0">
                <a:solidFill>
                  <a:schemeClr val="tx1">
                    <a:lumMod val="95000"/>
                  </a:schemeClr>
                </a:solidFill>
              </a:rPr>
              <a:t>, execution resumes after </a:t>
            </a:r>
            <a:r>
              <a:rPr lang="en-US" sz="1600" dirty="0">
                <a:solidFill>
                  <a:schemeClr val="accent5">
                    <a:lumMod val="75000"/>
                  </a:schemeClr>
                </a:solidFill>
              </a:rPr>
              <a:t>indention</a:t>
            </a:r>
            <a:r>
              <a:rPr lang="en-US" sz="1600" dirty="0">
                <a:solidFill>
                  <a:schemeClr val="tx1">
                    <a:lumMod val="95000"/>
                  </a:schemeClr>
                </a:solidFill>
              </a:rPr>
              <a:t> ends.  </a:t>
            </a:r>
          </a:p>
          <a:p>
            <a:pPr marL="285750" indent="-285750">
              <a:buFont typeface="Arial" panose="020B0604020202020204" pitchFamily="34" charset="0"/>
              <a:buChar char="•"/>
            </a:pPr>
            <a:r>
              <a:rPr lang="en-US" sz="1600" dirty="0">
                <a:solidFill>
                  <a:schemeClr val="tx1">
                    <a:lumMod val="95000"/>
                  </a:schemeClr>
                </a:solidFill>
              </a:rPr>
              <a:t>Also note:  If you fail to satisfy the condition upfront, </a:t>
            </a:r>
            <a:r>
              <a:rPr lang="en-US" dirty="0"/>
              <a:t>the while loop will </a:t>
            </a:r>
            <a:r>
              <a:rPr lang="en-US" dirty="0">
                <a:solidFill>
                  <a:srgbClr val="FF0000"/>
                </a:solidFill>
              </a:rPr>
              <a:t>never</a:t>
            </a:r>
            <a:r>
              <a:rPr lang="en-US" dirty="0"/>
              <a:t> execute!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065122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10458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77511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84319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the comedy </a:t>
            </a:r>
            <a:r>
              <a:rPr lang="en-US" b="0" i="1" dirty="0">
                <a:solidFill>
                  <a:srgbClr val="333333"/>
                </a:solidFill>
                <a:effectLst/>
                <a:latin typeface="Helvetica Neue"/>
              </a:rPr>
              <a:t>Groundhog Day</a:t>
            </a:r>
            <a:r>
              <a:rPr lang="en-US" b="0" i="0" dirty="0">
                <a:solidFill>
                  <a:srgbClr val="333333"/>
                </a:solidFill>
                <a:effectLst/>
                <a:latin typeface="Helvetica Neue"/>
              </a:rPr>
              <a:t>, Bill Murray plays Phil Connors, an unhappy TV weatherman who’s sent to Punxsutawney, PA to cover the story of Punxsutawney Phil, the town’s famous groundhog.  The legend is that Punxsutawney Phil can predict either an early spring or extended winter depending on whether he sees his shadow or not. While there, Phil Connors gets caught in a time warp, reliving the same day over and over again until he learns to value each moment and the people he works with. See the </a:t>
            </a:r>
            <a:r>
              <a:rPr lang="en-US" b="1" i="0" dirty="0">
                <a:solidFill>
                  <a:srgbClr val="333333"/>
                </a:solidFill>
                <a:effectLst/>
                <a:latin typeface="Helvetica Neue"/>
              </a:rPr>
              <a:t>Reference</a:t>
            </a:r>
            <a:r>
              <a:rPr lang="en-US" b="0" i="0" dirty="0">
                <a:solidFill>
                  <a:srgbClr val="333333"/>
                </a:solidFill>
                <a:effectLst/>
                <a:latin typeface="Helvetica Neue"/>
              </a:rPr>
              <a:t> section for links to the movie trailer as well as the film’s Wikipedia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Python, loops allow you to repeat a specific action over and over again. This grants you special powers as a programmer. For example, you could define a groundhog loop that repeats a specified number of times, forcing Phil Connors to relive the same day until the loop reaches a defined limit.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6502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our learning journey with a look at the anatomy and vocabulary of a for loop.</a:t>
            </a:r>
          </a:p>
          <a:p>
            <a:endParaRPr lang="en-US" dirty="0"/>
          </a:p>
          <a:p>
            <a:pPr marL="171450" indent="-171450">
              <a:buFont typeface="Courier New" panose="02070309020205020404" pitchFamily="49" charset="0"/>
              <a:buChar char="o"/>
            </a:pPr>
            <a:r>
              <a:rPr lang="en-US" dirty="0"/>
              <a:t>In Python, a loop construct begins with a reserved word – in this case, the word </a:t>
            </a:r>
            <a:r>
              <a:rPr lang="en-US" b="1" dirty="0"/>
              <a:t>for</a:t>
            </a:r>
            <a:r>
              <a:rPr lang="en-US" dirty="0"/>
              <a:t>.  Remember reserved words?  I talked about them in our variable presentation.</a:t>
            </a:r>
          </a:p>
          <a:p>
            <a:pPr marL="171450" indent="-171450">
              <a:buFont typeface="Courier New" panose="02070309020205020404" pitchFamily="49" charset="0"/>
              <a:buChar char="o"/>
            </a:pPr>
            <a:r>
              <a:rPr lang="en-US" dirty="0"/>
              <a:t>An </a:t>
            </a:r>
            <a:r>
              <a:rPr lang="en-US" b="1" dirty="0"/>
              <a:t>iterator</a:t>
            </a:r>
            <a:r>
              <a:rPr lang="en-US" dirty="0"/>
              <a:t> is a variable that keeps track of where you are in the loop.  It’s an index.  The lower-case i or idx are common names for iterators.</a:t>
            </a:r>
          </a:p>
          <a:p>
            <a:pPr marL="171450" indent="-171450">
              <a:buFont typeface="Courier New" panose="02070309020205020404" pitchFamily="49" charset="0"/>
              <a:buChar char="o"/>
            </a:pPr>
            <a:r>
              <a:rPr lang="en-US" dirty="0"/>
              <a:t>The</a:t>
            </a:r>
            <a:r>
              <a:rPr lang="en-US" b="0" i="0" dirty="0">
                <a:solidFill>
                  <a:srgbClr val="374151"/>
                </a:solidFill>
                <a:effectLst/>
                <a:latin typeface="Söhne"/>
              </a:rPr>
              <a:t> </a:t>
            </a:r>
            <a:r>
              <a:rPr lang="en-US" b="1" i="0" dirty="0">
                <a:solidFill>
                  <a:srgbClr val="374151"/>
                </a:solidFill>
                <a:effectLst/>
                <a:latin typeface="Söhne"/>
              </a:rPr>
              <a:t>iterable</a:t>
            </a:r>
            <a:r>
              <a:rPr lang="en-US" b="0" i="0" dirty="0">
                <a:solidFill>
                  <a:srgbClr val="374151"/>
                </a:solidFill>
                <a:effectLst/>
                <a:latin typeface="Söhne"/>
              </a:rPr>
              <a:t> is a data structure that can be processed one item at a time in a specific order. Here we use the range function to generate a list of 10 numbers.  The iterator then steps through that list, in order, as the loop executes.</a:t>
            </a:r>
          </a:p>
          <a:p>
            <a:pPr marL="171450" indent="-171450">
              <a:buFont typeface="Courier New" panose="02070309020205020404" pitchFamily="49" charset="0"/>
              <a:buChar char="o"/>
            </a:pPr>
            <a:r>
              <a:rPr lang="en-US" b="0" i="0" dirty="0">
                <a:solidFill>
                  <a:srgbClr val="374151"/>
                </a:solidFill>
                <a:effectLst/>
                <a:latin typeface="Söhne"/>
              </a:rPr>
              <a:t>A colon at the end of the loop statement announces the start of the loop body.</a:t>
            </a:r>
          </a:p>
          <a:p>
            <a:pPr marL="171450" indent="-171450">
              <a:buFont typeface="Courier New" panose="02070309020205020404" pitchFamily="49" charset="0"/>
              <a:buChar char="o"/>
            </a:pPr>
            <a:r>
              <a:rPr lang="en-US" b="0" i="0" dirty="0">
                <a:solidFill>
                  <a:srgbClr val="374151"/>
                </a:solidFill>
                <a:effectLst/>
                <a:latin typeface="Söhne"/>
              </a:rPr>
              <a:t>And finally, the loop’s body consists of statements that are executed during each loop cycle.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725125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Let’s summarize what we learned in last slide and look at some code examples.</a:t>
            </a:r>
          </a:p>
          <a:p>
            <a:endParaRPr lang="en-US" b="0" i="0" dirty="0">
              <a:solidFill>
                <a:srgbClr val="374151"/>
              </a:solidFill>
              <a:effectLst/>
              <a:latin typeface="Söhne"/>
            </a:endParaRPr>
          </a:p>
          <a:p>
            <a:pPr marL="171450" indent="-171450">
              <a:buFont typeface="Courier New" panose="02070309020205020404" pitchFamily="49" charset="0"/>
              <a:buChar char="o"/>
            </a:pPr>
            <a:r>
              <a:rPr lang="en-US" b="0" i="0" dirty="0">
                <a:solidFill>
                  <a:srgbClr val="374151"/>
                </a:solidFill>
                <a:effectLst/>
                <a:latin typeface="Söhne"/>
              </a:rPr>
              <a:t>The for loop in Python is simple.  And here’s the code (jazzed up) from our last slide, with output.</a:t>
            </a:r>
          </a:p>
          <a:p>
            <a:pPr marL="171450" indent="-171450">
              <a:buFont typeface="Courier New" panose="02070309020205020404" pitchFamily="49" charset="0"/>
              <a:buChar char="o"/>
            </a:pPr>
            <a:r>
              <a:rPr lang="en-US" b="0" i="0" dirty="0">
                <a:solidFill>
                  <a:srgbClr val="374151"/>
                </a:solidFill>
                <a:effectLst/>
                <a:latin typeface="Söhne"/>
              </a:rPr>
              <a:t>Stated technically, a for loop iterates through an iterable object.  What?  You learned the vocabulary in our last slide!</a:t>
            </a:r>
          </a:p>
          <a:p>
            <a:pPr marL="171450" indent="-171450">
              <a:buFont typeface="Courier New" panose="02070309020205020404" pitchFamily="49" charset="0"/>
              <a:buChar char="o"/>
            </a:pPr>
            <a:r>
              <a:rPr lang="en-US" b="0" i="0" dirty="0">
                <a:solidFill>
                  <a:srgbClr val="374151"/>
                </a:solidFill>
                <a:effectLst/>
                <a:latin typeface="Söhne"/>
              </a:rPr>
              <a:t>A colon indicates where a for loop begins, and indentation delimits the loop’s body.</a:t>
            </a:r>
          </a:p>
          <a:p>
            <a:pPr marL="171450" indent="-171450">
              <a:buFont typeface="Courier New" panose="02070309020205020404" pitchFamily="49" charset="0"/>
              <a:buChar char="o"/>
            </a:pPr>
            <a:r>
              <a:rPr lang="en-US" b="0" i="0" dirty="0">
                <a:solidFill>
                  <a:srgbClr val="374151"/>
                </a:solidFill>
                <a:effectLst/>
                <a:latin typeface="Söhne"/>
              </a:rPr>
              <a:t>What’s neat about Python is that it takes care of the iterator for you!  In these code examples, the variable i is the iterator which walks through a range of numbers.  And as you can see in the 2</a:t>
            </a:r>
            <a:r>
              <a:rPr lang="en-US" b="0" i="0" baseline="30000" dirty="0">
                <a:solidFill>
                  <a:srgbClr val="374151"/>
                </a:solidFill>
                <a:effectLst/>
                <a:latin typeface="Söhne"/>
              </a:rPr>
              <a:t>nd</a:t>
            </a:r>
            <a:r>
              <a:rPr lang="en-US" b="0" i="0" dirty="0">
                <a:solidFill>
                  <a:srgbClr val="374151"/>
                </a:solidFill>
                <a:effectLst/>
                <a:latin typeface="Söhne"/>
              </a:rPr>
              <a:t> and 3</a:t>
            </a:r>
            <a:r>
              <a:rPr lang="en-US" b="0" i="0" baseline="30000" dirty="0">
                <a:solidFill>
                  <a:srgbClr val="374151"/>
                </a:solidFill>
                <a:effectLst/>
                <a:latin typeface="Söhne"/>
              </a:rPr>
              <a:t>rd</a:t>
            </a:r>
            <a:r>
              <a:rPr lang="en-US" b="0" i="0" dirty="0">
                <a:solidFill>
                  <a:srgbClr val="374151"/>
                </a:solidFill>
                <a:effectLst/>
                <a:latin typeface="Söhne"/>
              </a:rPr>
              <a:t> examples, the variable i is automatically incremented.  Now that’s the power of Python!</a:t>
            </a:r>
          </a:p>
          <a:p>
            <a:pPr marL="0" indent="0">
              <a:buFont typeface="Courier New" panose="02070309020205020404" pitchFamily="49" charset="0"/>
              <a:buNone/>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baseline="0" dirty="0"/>
              <a:t>[NEXT SLIDE]</a:t>
            </a:r>
            <a:endParaRPr lang="en-US" dirty="0"/>
          </a:p>
          <a:p>
            <a:pPr marL="0" indent="0">
              <a:buFont typeface="Courier New" panose="02070309020205020404" pitchFamily="49" charset="0"/>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1367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loops are great.  But where do we use them in AI?  Well, I’m glad you asked!  This snippet of code comes from our transfer learning workshop.  In this example, we’re freezing each layer in the base model (making them untrainable) and using a for loop to do so.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66645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break statement immediately ends a loop when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3256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continue statement immediately goes back to the top of the loop when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5239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t>
            </a:r>
            <a:r>
              <a:rPr lang="en-US" b="1" dirty="0"/>
              <a:t>for</a:t>
            </a:r>
            <a:r>
              <a:rPr lang="en-US" dirty="0"/>
              <a:t> loop, Python also has the </a:t>
            </a:r>
            <a:r>
              <a:rPr lang="en-US" b="1" dirty="0"/>
              <a:t>while</a:t>
            </a:r>
            <a:r>
              <a:rPr lang="en-US" dirty="0"/>
              <a:t> loop.</a:t>
            </a:r>
          </a:p>
          <a:p>
            <a:pPr marL="171450" indent="-171450">
              <a:buFont typeface="Courier New" panose="02070309020205020404" pitchFamily="49" charset="0"/>
              <a:buChar char="o"/>
            </a:pPr>
            <a:r>
              <a:rPr lang="en-US" dirty="0"/>
              <a:t>Just like the for loop, the while loop begins with a reserved word.</a:t>
            </a:r>
          </a:p>
          <a:p>
            <a:pPr marL="171450" indent="-171450">
              <a:buFont typeface="Courier New" panose="02070309020205020404" pitchFamily="49" charset="0"/>
              <a:buChar char="o"/>
            </a:pPr>
            <a:r>
              <a:rPr lang="en-US" dirty="0"/>
              <a:t>It also has an </a:t>
            </a:r>
            <a:r>
              <a:rPr lang="en-US" b="1" dirty="0"/>
              <a:t>iterator</a:t>
            </a:r>
            <a:r>
              <a:rPr lang="en-US" b="0" dirty="0"/>
              <a:t>.</a:t>
            </a:r>
            <a:endParaRPr lang="en-US" dirty="0"/>
          </a:p>
          <a:p>
            <a:pPr marL="171450" indent="-171450">
              <a:buFont typeface="Courier New" panose="02070309020205020404" pitchFamily="49" charset="0"/>
              <a:buChar char="o"/>
            </a:pPr>
            <a:r>
              <a:rPr lang="en-US" dirty="0"/>
              <a:t>But unlike the for loop, a while loop must specify an exit condition.  When the exit condition evaluates to true, the loop is exited.  In this example, that happens when i is greater than 10.  Although while loops are useful, there’s one BIG gotcha.  If that exit condition never evaluates to TRUE, the loop never ends.  It’s infinite.  Our Groundhog Day loop never ends.  And Phil Connors is trapped forever. </a:t>
            </a:r>
            <a:endParaRPr lang="en-US" b="0" i="0" dirty="0">
              <a:solidFill>
                <a:srgbClr val="374151"/>
              </a:solidFill>
              <a:effectLst/>
              <a:latin typeface="Söhne"/>
            </a:endParaRPr>
          </a:p>
          <a:p>
            <a:pPr marL="171450" indent="-171450">
              <a:buFont typeface="Courier New" panose="02070309020205020404" pitchFamily="49" charset="0"/>
              <a:buChar char="o"/>
            </a:pPr>
            <a:r>
              <a:rPr lang="en-US" b="0" i="0" dirty="0">
                <a:solidFill>
                  <a:srgbClr val="374151"/>
                </a:solidFill>
                <a:effectLst/>
                <a:latin typeface="Söhne"/>
              </a:rPr>
              <a:t>A colon announces the start of the loop body.</a:t>
            </a:r>
          </a:p>
          <a:p>
            <a:pPr marL="171450" indent="-171450">
              <a:buFont typeface="Courier New" panose="02070309020205020404" pitchFamily="49" charset="0"/>
              <a:buChar char="o"/>
            </a:pPr>
            <a:r>
              <a:rPr lang="en-US" b="0" i="0" dirty="0">
                <a:solidFill>
                  <a:srgbClr val="374151"/>
                </a:solidFill>
                <a:effectLst/>
                <a:latin typeface="Söhne"/>
              </a:rPr>
              <a:t>And finally, the loop’s body consists of statements executed during each cycle.</a:t>
            </a:r>
          </a:p>
          <a:p>
            <a:pPr marL="0" indent="0">
              <a:buFont typeface="Courier New" panose="02070309020205020404" pitchFamily="49" charset="0"/>
              <a:buNone/>
            </a:pPr>
            <a:endParaRPr lang="en-US" b="0" i="0" dirty="0">
              <a:solidFill>
                <a:srgbClr val="374151"/>
              </a:solidFill>
              <a:effectLst/>
              <a:latin typeface="Söhne"/>
            </a:endParaRPr>
          </a:p>
          <a:p>
            <a:pPr marL="0" indent="0">
              <a:buFont typeface="Courier New" panose="02070309020205020404" pitchFamily="49" charset="0"/>
              <a:buNone/>
            </a:pPr>
            <a:r>
              <a:rPr lang="en-US" b="0" i="0" dirty="0">
                <a:solidFill>
                  <a:srgbClr val="374151"/>
                </a:solidFill>
                <a:effectLst/>
                <a:latin typeface="Söhne"/>
              </a:rPr>
              <a:t>Take a moment now to carefully examine this code sample.  Is this an infinite loop?  Pause the video and think about this for a minute or two.  If you had concerns, I am going to justify them right now.  Unlike a for loop where Python automatically increments the i variable for you, that does not happen in while loops.  Here’s what we need to do to this code:</a:t>
            </a:r>
          </a:p>
          <a:p>
            <a:pPr marL="0" indent="0">
              <a:buFont typeface="Courier New" panose="02070309020205020404" pitchFamily="49" charset="0"/>
              <a:buNone/>
            </a:pPr>
            <a:endParaRPr lang="en-US" b="0" i="0" dirty="0">
              <a:solidFill>
                <a:srgbClr val="374151"/>
              </a:solidFill>
              <a:effectLst/>
              <a:latin typeface="Söhne"/>
            </a:endParaRPr>
          </a:p>
          <a:p>
            <a:pPr marL="171450" indent="-171450">
              <a:buFont typeface="Courier New" panose="02070309020205020404" pitchFamily="49" charset="0"/>
              <a:buChar char="o"/>
            </a:pPr>
            <a:r>
              <a:rPr lang="en-US" b="0" i="0" dirty="0">
                <a:solidFill>
                  <a:srgbClr val="374151"/>
                </a:solidFill>
                <a:effectLst/>
                <a:latin typeface="Söhne"/>
              </a:rPr>
              <a:t>First, we initialize the index variable before entering the loop </a:t>
            </a:r>
          </a:p>
          <a:p>
            <a:pPr marL="171450" indent="-171450">
              <a:buFont typeface="Courier New" panose="02070309020205020404" pitchFamily="49" charset="0"/>
              <a:buChar char="o"/>
            </a:pPr>
            <a:r>
              <a:rPr lang="en-US" b="0" i="0" dirty="0">
                <a:solidFill>
                  <a:srgbClr val="374151"/>
                </a:solidFill>
                <a:effectLst/>
                <a:latin typeface="Söhne"/>
              </a:rPr>
              <a:t>Second, we increment it each time the loop executes.  </a:t>
            </a:r>
          </a:p>
          <a:p>
            <a:endParaRPr lang="en-US" dirty="0"/>
          </a:p>
          <a:p>
            <a:r>
              <a:rPr lang="en-US" dirty="0"/>
              <a:t>And with those changes, we avoid the dreaded infinite loop.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4296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summarize what we just learned about exit conditions in while loops, also called decision-controlled loops.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0773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solidFill>
                  <a:schemeClr val="bg2">
                    <a:lumMod val="50000"/>
                  </a:schemeClr>
                </a:solidFill>
                <a:latin typeface="Avenir" panose="02000503020000020003" pitchFamily="2" charset="0"/>
                <a:cs typeface="Segoe UI" panose="020B0502040204020203" pitchFamily="34" charset="0"/>
              </a:rPr>
              <a:t>Python Loops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descr="Logo, icon&#10;&#10;Description automatically generated">
            <a:extLst>
              <a:ext uri="{FF2B5EF4-FFF2-40B4-BE49-F238E27FC236}">
                <a16:creationId xmlns:a16="http://schemas.microsoft.com/office/drawing/2014/main" id="{A47C890A-B617-D83A-BA59-40DC7915F6F8}"/>
              </a:ext>
            </a:extLst>
          </p:cNvPr>
          <p:cNvPicPr>
            <a:picLocks noChangeAspect="1"/>
          </p:cNvPicPr>
          <p:nvPr/>
        </p:nvPicPr>
        <p:blipFill>
          <a:blip r:embed="rId4"/>
          <a:stretch>
            <a:fillRect/>
          </a:stretch>
        </p:blipFill>
        <p:spPr>
          <a:xfrm flipH="1">
            <a:off x="11072551" y="5776267"/>
            <a:ext cx="831910" cy="831910"/>
          </a:xfrm>
          <a:prstGeom prst="rect">
            <a:avLst/>
          </a:prstGeom>
        </p:spPr>
      </p:pic>
    </p:spTree>
    <p:extLst>
      <p:ext uri="{BB962C8B-B14F-4D97-AF65-F5344CB8AC3E}">
        <p14:creationId xmlns:p14="http://schemas.microsoft.com/office/powerpoint/2010/main" val="536431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B0A372-7CC3-4FD0-804F-1D6915B8D5B6}"/>
              </a:ext>
            </a:extLst>
          </p:cNvPr>
          <p:cNvSpPr>
            <a:spLocks noGrp="1"/>
          </p:cNvSpPr>
          <p:nvPr>
            <p:ph type="title"/>
          </p:nvPr>
        </p:nvSpPr>
        <p:spPr>
          <a:xfrm>
            <a:off x="0" y="365127"/>
            <a:ext cx="11353800" cy="790574"/>
          </a:xfrm>
        </p:spPr>
        <p:txBody>
          <a:bodyPr>
            <a:normAutofit/>
          </a:bodyPr>
          <a:lstStyle/>
          <a:p>
            <a:pPr algn="ctr"/>
            <a:r>
              <a:rPr lang="en-US" sz="4000" b="1" dirty="0">
                <a:solidFill>
                  <a:srgbClr val="5A5AA3"/>
                </a:solidFill>
                <a:latin typeface="Avenir Black" panose="02000503020000020003" pitchFamily="2" charset="0"/>
              </a:rPr>
              <a:t>While </a:t>
            </a:r>
            <a:r>
              <a:rPr lang="en-US" sz="4000" b="1" dirty="0">
                <a:latin typeface="Avenir Black" panose="02000503020000020003" pitchFamily="2" charset="0"/>
              </a:rPr>
              <a:t>Loop Logic</a:t>
            </a:r>
          </a:p>
        </p:txBody>
      </p:sp>
      <p:sp>
        <p:nvSpPr>
          <p:cNvPr id="6" name="Content Placeholder 5">
            <a:extLst>
              <a:ext uri="{FF2B5EF4-FFF2-40B4-BE49-F238E27FC236}">
                <a16:creationId xmlns:a16="http://schemas.microsoft.com/office/drawing/2014/main" id="{DCE586DE-03D3-41EB-8D6C-2F2BD9A894AE}"/>
              </a:ext>
            </a:extLst>
          </p:cNvPr>
          <p:cNvSpPr>
            <a:spLocks noGrp="1"/>
          </p:cNvSpPr>
          <p:nvPr>
            <p:ph sz="half" idx="1"/>
          </p:nvPr>
        </p:nvSpPr>
        <p:spPr>
          <a:xfrm>
            <a:off x="480646" y="1825626"/>
            <a:ext cx="5539154" cy="4351338"/>
          </a:xfrm>
        </p:spPr>
        <p:txBody>
          <a:bodyPr>
            <a:normAutofit/>
          </a:bodyPr>
          <a:lstStyle/>
          <a:p>
            <a:r>
              <a:rPr lang="en-US" sz="3200" dirty="0">
                <a:solidFill>
                  <a:srgbClr val="5A5AA3"/>
                </a:solidFill>
                <a:latin typeface="Avenir" panose="02000503020000020003" pitchFamily="2" charset="0"/>
              </a:rPr>
              <a:t>while</a:t>
            </a:r>
            <a:r>
              <a:rPr lang="en-US" sz="3200" dirty="0">
                <a:latin typeface="Avenir" panose="02000503020000020003" pitchFamily="2" charset="0"/>
              </a:rPr>
              <a:t> statement syntax</a:t>
            </a:r>
          </a:p>
          <a:p>
            <a:endParaRPr lang="en-US" sz="3200" dirty="0">
              <a:latin typeface="Avenir" panose="02000503020000020003" pitchFamily="2" charset="0"/>
            </a:endParaRPr>
          </a:p>
          <a:p>
            <a:pPr marL="0" indent="0">
              <a:buNone/>
            </a:pPr>
            <a:r>
              <a:rPr lang="en-US" sz="2400" dirty="0">
                <a:latin typeface="Avenir" panose="02000503020000020003" pitchFamily="2" charset="0"/>
              </a:rPr>
              <a:t>	</a:t>
            </a:r>
            <a:r>
              <a:rPr lang="en-US" sz="2400" dirty="0">
                <a:solidFill>
                  <a:schemeClr val="bg2">
                    <a:lumMod val="50000"/>
                  </a:schemeClr>
                </a:solidFill>
                <a:latin typeface="Avenir" panose="02000503020000020003" pitchFamily="2" charset="0"/>
              </a:rPr>
              <a:t>while &lt;condition&gt;:</a:t>
            </a:r>
          </a:p>
          <a:p>
            <a:pPr marL="0" indent="0">
              <a:buNone/>
            </a:pPr>
            <a:r>
              <a:rPr lang="en-US" sz="2400" dirty="0">
                <a:solidFill>
                  <a:schemeClr val="bg2">
                    <a:lumMod val="50000"/>
                  </a:schemeClr>
                </a:solidFill>
                <a:latin typeface="Avenir" panose="02000503020000020003" pitchFamily="2" charset="0"/>
              </a:rPr>
              <a:t>		         &lt;statement&gt;</a:t>
            </a:r>
          </a:p>
          <a:p>
            <a:pPr marL="0" indent="0">
              <a:buNone/>
            </a:pPr>
            <a:r>
              <a:rPr lang="en-US" sz="2400" dirty="0">
                <a:solidFill>
                  <a:schemeClr val="bg2">
                    <a:lumMod val="50000"/>
                  </a:schemeClr>
                </a:solidFill>
                <a:latin typeface="Avenir" panose="02000503020000020003" pitchFamily="2" charset="0"/>
              </a:rPr>
              <a:t>		         &lt;statement&gt;</a:t>
            </a:r>
          </a:p>
          <a:p>
            <a:pPr marL="0" indent="0">
              <a:buNone/>
            </a:pPr>
            <a:r>
              <a:rPr lang="en-US" sz="2400" dirty="0">
                <a:solidFill>
                  <a:schemeClr val="bg2">
                    <a:lumMod val="50000"/>
                  </a:schemeClr>
                </a:solidFill>
                <a:latin typeface="Avenir" panose="02000503020000020003" pitchFamily="2" charset="0"/>
              </a:rPr>
              <a:t>		         &lt; . . . statements&gt;</a:t>
            </a:r>
          </a:p>
          <a:p>
            <a:pPr marL="0" indent="0">
              <a:buNone/>
            </a:pPr>
            <a:r>
              <a:rPr lang="en-US" sz="2400" dirty="0">
                <a:solidFill>
                  <a:schemeClr val="bg2">
                    <a:lumMod val="50000"/>
                  </a:schemeClr>
                </a:solidFill>
                <a:latin typeface="Avenir" panose="02000503020000020003" pitchFamily="2" charset="0"/>
              </a:rPr>
              <a:t>	&lt;statement after while loop&gt;</a:t>
            </a:r>
          </a:p>
        </p:txBody>
      </p:sp>
      <p:sp>
        <p:nvSpPr>
          <p:cNvPr id="7" name="TextBox 4">
            <a:extLst>
              <a:ext uri="{FF2B5EF4-FFF2-40B4-BE49-F238E27FC236}">
                <a16:creationId xmlns:a16="http://schemas.microsoft.com/office/drawing/2014/main" id="{215088FD-AAF3-8175-6D7A-933B4451FB10}"/>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3" name="Picture 2" descr="Graphical user interface, text&#10;&#10;Description automatically generated">
            <a:extLst>
              <a:ext uri="{FF2B5EF4-FFF2-40B4-BE49-F238E27FC236}">
                <a16:creationId xmlns:a16="http://schemas.microsoft.com/office/drawing/2014/main" id="{C6B50FF2-57B4-1F82-ABEE-F7F5C218E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702" y="2044771"/>
            <a:ext cx="6164385" cy="2772827"/>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FED6C478-DB3B-B29B-2DF8-A7056EFA1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0796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87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lstStyle/>
          <a:p>
            <a:pPr algn="ctr"/>
            <a:r>
              <a:rPr lang="en-US" b="1" dirty="0">
                <a:latin typeface="Avenir Black" panose="02000503020000020003" pitchFamily="2" charset="0"/>
              </a:rPr>
              <a:t>Decision Controlled Loop Structures</a:t>
            </a:r>
          </a:p>
        </p:txBody>
      </p:sp>
      <p:sp>
        <p:nvSpPr>
          <p:cNvPr id="5" name="Content Placeholder 4"/>
          <p:cNvSpPr>
            <a:spLocks noGrp="1"/>
          </p:cNvSpPr>
          <p:nvPr>
            <p:ph sz="half" idx="1"/>
          </p:nvPr>
        </p:nvSpPr>
        <p:spPr>
          <a:xfrm>
            <a:off x="838200" y="1591584"/>
            <a:ext cx="5181600" cy="4667243"/>
          </a:xfrm>
        </p:spPr>
        <p:txBody>
          <a:bodyPr>
            <a:noAutofit/>
          </a:bodyPr>
          <a:lstStyle/>
          <a:p>
            <a:r>
              <a:rPr lang="en-US" dirty="0">
                <a:latin typeface="Avenir" panose="02000503020000020003" pitchFamily="2" charset="0"/>
              </a:rPr>
              <a:t>There are 3 different Decision Controlled Loop </a:t>
            </a:r>
            <a:r>
              <a:rPr lang="en-US" dirty="0">
                <a:solidFill>
                  <a:srgbClr val="5A5AA3"/>
                </a:solidFill>
                <a:latin typeface="Avenir" panose="02000503020000020003" pitchFamily="2" charset="0"/>
              </a:rPr>
              <a:t>structures</a:t>
            </a:r>
          </a:p>
          <a:p>
            <a:r>
              <a:rPr lang="en-US" dirty="0">
                <a:solidFill>
                  <a:srgbClr val="5A5AA3"/>
                </a:solidFill>
                <a:latin typeface="Avenir" panose="02000503020000020003" pitchFamily="2" charset="0"/>
              </a:rPr>
              <a:t>Pre-test</a:t>
            </a:r>
            <a:r>
              <a:rPr lang="en-US" dirty="0">
                <a:latin typeface="Avenir" panose="02000503020000020003" pitchFamily="2" charset="0"/>
              </a:rPr>
              <a:t> loop</a:t>
            </a:r>
          </a:p>
          <a:p>
            <a:pPr lvl="1"/>
            <a:r>
              <a:rPr lang="en-US" dirty="0">
                <a:latin typeface="Avenir" panose="02000503020000020003" pitchFamily="2" charset="0"/>
              </a:rPr>
              <a:t>Tests for ending condition at the </a:t>
            </a:r>
            <a:r>
              <a:rPr lang="en-US" dirty="0">
                <a:solidFill>
                  <a:srgbClr val="5A5AA3"/>
                </a:solidFill>
                <a:latin typeface="Avenir" panose="02000503020000020003" pitchFamily="2" charset="0"/>
              </a:rPr>
              <a:t>beginning</a:t>
            </a:r>
            <a:r>
              <a:rPr lang="en-US" dirty="0">
                <a:latin typeface="Avenir" panose="02000503020000020003" pitchFamily="2" charset="0"/>
              </a:rPr>
              <a:t> of the loop</a:t>
            </a:r>
          </a:p>
          <a:p>
            <a:r>
              <a:rPr lang="en-US" dirty="0">
                <a:solidFill>
                  <a:srgbClr val="5A5AA3"/>
                </a:solidFill>
                <a:latin typeface="Avenir" panose="02000503020000020003" pitchFamily="2" charset="0"/>
              </a:rPr>
              <a:t>Post-test</a:t>
            </a:r>
            <a:r>
              <a:rPr lang="en-US" dirty="0">
                <a:latin typeface="Avenir" panose="02000503020000020003" pitchFamily="2" charset="0"/>
              </a:rPr>
              <a:t> loop</a:t>
            </a:r>
          </a:p>
          <a:p>
            <a:pPr lvl="1"/>
            <a:r>
              <a:rPr lang="en-US" dirty="0">
                <a:latin typeface="Avenir" panose="02000503020000020003" pitchFamily="2" charset="0"/>
              </a:rPr>
              <a:t>Tests for ending condition at the </a:t>
            </a:r>
            <a:r>
              <a:rPr lang="en-US" dirty="0">
                <a:solidFill>
                  <a:srgbClr val="5A5AA3"/>
                </a:solidFill>
                <a:latin typeface="Avenir" panose="02000503020000020003" pitchFamily="2" charset="0"/>
              </a:rPr>
              <a:t>end</a:t>
            </a:r>
            <a:r>
              <a:rPr lang="en-US" dirty="0">
                <a:latin typeface="Avenir" panose="02000503020000020003" pitchFamily="2" charset="0"/>
              </a:rPr>
              <a:t> of the loop</a:t>
            </a:r>
          </a:p>
          <a:p>
            <a:r>
              <a:rPr lang="en-US" dirty="0">
                <a:solidFill>
                  <a:srgbClr val="5A5AA3"/>
                </a:solidFill>
                <a:latin typeface="Avenir" panose="02000503020000020003" pitchFamily="2" charset="0"/>
              </a:rPr>
              <a:t>Mid-test loop</a:t>
            </a:r>
          </a:p>
          <a:p>
            <a:pPr lvl="1"/>
            <a:r>
              <a:rPr lang="en-US" dirty="0">
                <a:latin typeface="Avenir" panose="02000503020000020003" pitchFamily="2" charset="0"/>
              </a:rPr>
              <a:t>Tests for ending condition in the </a:t>
            </a:r>
            <a:r>
              <a:rPr lang="en-US" dirty="0">
                <a:solidFill>
                  <a:srgbClr val="5A5AA3"/>
                </a:solidFill>
                <a:latin typeface="Avenir" panose="02000503020000020003" pitchFamily="2" charset="0"/>
              </a:rPr>
              <a:t>middle</a:t>
            </a:r>
            <a:r>
              <a:rPr lang="en-US" dirty="0">
                <a:latin typeface="Avenir" panose="02000503020000020003" pitchFamily="2" charset="0"/>
              </a:rPr>
              <a:t> of the loop</a:t>
            </a:r>
          </a:p>
        </p:txBody>
      </p:sp>
      <p:sp>
        <p:nvSpPr>
          <p:cNvPr id="2" name="TextBox 1"/>
          <p:cNvSpPr txBox="1"/>
          <p:nvPr/>
        </p:nvSpPr>
        <p:spPr>
          <a:xfrm>
            <a:off x="6407009" y="5155132"/>
            <a:ext cx="1514764" cy="369332"/>
          </a:xfrm>
          <a:prstGeom prst="rect">
            <a:avLst/>
          </a:prstGeom>
          <a:noFill/>
        </p:spPr>
        <p:txBody>
          <a:bodyPr wrap="square" rtlCol="0">
            <a:spAutoFit/>
          </a:bodyPr>
          <a:lstStyle/>
          <a:p>
            <a:r>
              <a:rPr lang="en-US" dirty="0"/>
              <a:t>Pre-Test Loop</a:t>
            </a:r>
          </a:p>
        </p:txBody>
      </p:sp>
      <p:sp>
        <p:nvSpPr>
          <p:cNvPr id="10" name="TextBox 9"/>
          <p:cNvSpPr txBox="1"/>
          <p:nvPr/>
        </p:nvSpPr>
        <p:spPr>
          <a:xfrm>
            <a:off x="8550962" y="5155132"/>
            <a:ext cx="1639189" cy="369332"/>
          </a:xfrm>
          <a:prstGeom prst="rect">
            <a:avLst/>
          </a:prstGeom>
          <a:noFill/>
        </p:spPr>
        <p:txBody>
          <a:bodyPr wrap="square" rtlCol="0">
            <a:spAutoFit/>
          </a:bodyPr>
          <a:lstStyle/>
          <a:p>
            <a:r>
              <a:rPr lang="en-US" dirty="0"/>
              <a:t>Post-Test Loop</a:t>
            </a:r>
          </a:p>
        </p:txBody>
      </p:sp>
      <p:sp>
        <p:nvSpPr>
          <p:cNvPr id="11" name="TextBox 10"/>
          <p:cNvSpPr txBox="1"/>
          <p:nvPr/>
        </p:nvSpPr>
        <p:spPr>
          <a:xfrm>
            <a:off x="10477178" y="5155132"/>
            <a:ext cx="1598875" cy="369332"/>
          </a:xfrm>
          <a:prstGeom prst="rect">
            <a:avLst/>
          </a:prstGeom>
          <a:noFill/>
        </p:spPr>
        <p:txBody>
          <a:bodyPr wrap="square" rtlCol="0">
            <a:spAutoFit/>
          </a:bodyPr>
          <a:lstStyle/>
          <a:p>
            <a:r>
              <a:rPr lang="en-US" dirty="0"/>
              <a:t>Mid-Test Loop</a:t>
            </a:r>
          </a:p>
        </p:txBody>
      </p:sp>
      <p:sp>
        <p:nvSpPr>
          <p:cNvPr id="12" name="TextBox 4">
            <a:extLst>
              <a:ext uri="{FF2B5EF4-FFF2-40B4-BE49-F238E27FC236}">
                <a16:creationId xmlns:a16="http://schemas.microsoft.com/office/drawing/2014/main" id="{E8A03975-6E3F-C9B7-1768-4E1E9D70D84B}"/>
              </a:ext>
            </a:extLst>
          </p:cNvPr>
          <p:cNvSpPr txBox="1"/>
          <p:nvPr/>
        </p:nvSpPr>
        <p:spPr>
          <a:xfrm>
            <a:off x="0" y="6553118"/>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3" name="Group 2">
            <a:extLst>
              <a:ext uri="{FF2B5EF4-FFF2-40B4-BE49-F238E27FC236}">
                <a16:creationId xmlns:a16="http://schemas.microsoft.com/office/drawing/2014/main" id="{5D4E7FBE-E169-1210-EA88-99AFA80BE94F}"/>
              </a:ext>
            </a:extLst>
          </p:cNvPr>
          <p:cNvGrpSpPr/>
          <p:nvPr/>
        </p:nvGrpSpPr>
        <p:grpSpPr>
          <a:xfrm>
            <a:off x="6043695" y="2289522"/>
            <a:ext cx="2094957" cy="2809146"/>
            <a:chOff x="7376160" y="1775432"/>
            <a:chExt cx="2414016" cy="3236976"/>
          </a:xfrm>
        </p:grpSpPr>
        <p:sp>
          <p:nvSpPr>
            <p:cNvPr id="6" name="Rectangle 5">
              <a:extLst>
                <a:ext uri="{FF2B5EF4-FFF2-40B4-BE49-F238E27FC236}">
                  <a16:creationId xmlns:a16="http://schemas.microsoft.com/office/drawing/2014/main" id="{58ED7A65-72F1-2120-D5EA-6AF5E3F2660E}"/>
                </a:ext>
              </a:extLst>
            </p:cNvPr>
            <p:cNvSpPr/>
            <p:nvPr/>
          </p:nvSpPr>
          <p:spPr>
            <a:xfrm>
              <a:off x="7793140" y="3760504"/>
              <a:ext cx="1402080" cy="72043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a:extLst>
                <a:ext uri="{FF2B5EF4-FFF2-40B4-BE49-F238E27FC236}">
                  <a16:creationId xmlns:a16="http://schemas.microsoft.com/office/drawing/2014/main" id="{FAA506AF-04F6-93A7-2310-A9B3E622B7EE}"/>
                </a:ext>
              </a:extLst>
            </p:cNvPr>
            <p:cNvSpPr/>
            <p:nvPr/>
          </p:nvSpPr>
          <p:spPr>
            <a:xfrm>
              <a:off x="7669835" y="2341223"/>
              <a:ext cx="1648691" cy="997527"/>
            </a:xfrm>
            <a:prstGeom prst="diamond">
              <a:avLst/>
            </a:prstGeom>
            <a:solidFill>
              <a:srgbClr val="D6EECF"/>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5F16CB-56A3-F5C3-D1B0-D526F068F5F0}"/>
                </a:ext>
              </a:extLst>
            </p:cNvPr>
            <p:cNvSpPr txBox="1"/>
            <p:nvPr/>
          </p:nvSpPr>
          <p:spPr>
            <a:xfrm>
              <a:off x="7713892" y="2671694"/>
              <a:ext cx="1560576" cy="354651"/>
            </a:xfrm>
            <a:prstGeom prst="rect">
              <a:avLst/>
            </a:prstGeom>
            <a:noFill/>
          </p:spPr>
          <p:txBody>
            <a:bodyPr wrap="square" rtlCol="0">
              <a:spAutoFit/>
            </a:bodyPr>
            <a:lstStyle/>
            <a:p>
              <a:pPr algn="ctr"/>
              <a:r>
                <a:rPr lang="en-US" sz="1400" dirty="0">
                  <a:latin typeface="Sofia Pro" pitchFamily="2" charset="0"/>
                </a:rPr>
                <a:t>CONDITION</a:t>
              </a:r>
            </a:p>
          </p:txBody>
        </p:sp>
        <p:sp>
          <p:nvSpPr>
            <p:cNvPr id="13" name="TextBox 12">
              <a:extLst>
                <a:ext uri="{FF2B5EF4-FFF2-40B4-BE49-F238E27FC236}">
                  <a16:creationId xmlns:a16="http://schemas.microsoft.com/office/drawing/2014/main" id="{E5704D7C-2E3B-01A9-3DB4-238182051624}"/>
                </a:ext>
              </a:extLst>
            </p:cNvPr>
            <p:cNvSpPr txBox="1"/>
            <p:nvPr/>
          </p:nvSpPr>
          <p:spPr>
            <a:xfrm>
              <a:off x="7713892" y="3984563"/>
              <a:ext cx="1560576" cy="354651"/>
            </a:xfrm>
            <a:prstGeom prst="rect">
              <a:avLst/>
            </a:prstGeom>
            <a:noFill/>
          </p:spPr>
          <p:txBody>
            <a:bodyPr wrap="square" rtlCol="0">
              <a:spAutoFit/>
            </a:bodyPr>
            <a:lstStyle/>
            <a:p>
              <a:pPr algn="ctr"/>
              <a:r>
                <a:rPr lang="en-US" sz="1400" dirty="0">
                  <a:latin typeface="Sofia Pro" pitchFamily="2" charset="0"/>
                </a:rPr>
                <a:t>CODE BLOCK</a:t>
              </a:r>
            </a:p>
          </p:txBody>
        </p:sp>
        <p:cxnSp>
          <p:nvCxnSpPr>
            <p:cNvPr id="18" name="Straight Arrow Connector 17">
              <a:extLst>
                <a:ext uri="{FF2B5EF4-FFF2-40B4-BE49-F238E27FC236}">
                  <a16:creationId xmlns:a16="http://schemas.microsoft.com/office/drawing/2014/main" id="{56C861EF-BE8F-F51F-48BE-12277D29388A}"/>
                </a:ext>
              </a:extLst>
            </p:cNvPr>
            <p:cNvCxnSpPr>
              <a:endCxn id="7" idx="0"/>
            </p:cNvCxnSpPr>
            <p:nvPr/>
          </p:nvCxnSpPr>
          <p:spPr>
            <a:xfrm>
              <a:off x="8494180" y="1775432"/>
              <a:ext cx="1" cy="5657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D1AA-269D-1563-F5DC-B8ECA899189E}"/>
                </a:ext>
              </a:extLst>
            </p:cNvPr>
            <p:cNvCxnSpPr>
              <a:cxnSpLocks/>
              <a:stCxn id="7" idx="2"/>
            </p:cNvCxnSpPr>
            <p:nvPr/>
          </p:nvCxnSpPr>
          <p:spPr>
            <a:xfrm flipH="1">
              <a:off x="8494180" y="3338750"/>
              <a:ext cx="1" cy="44714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3B2B6B5-8846-43A9-A926-5B1D24BE322D}"/>
                </a:ext>
              </a:extLst>
            </p:cNvPr>
            <p:cNvCxnSpPr>
              <a:cxnSpLocks/>
            </p:cNvCxnSpPr>
            <p:nvPr/>
          </p:nvCxnSpPr>
          <p:spPr>
            <a:xfrm>
              <a:off x="7376160" y="2044998"/>
              <a:ext cx="1118020"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4BAC3A-D7E8-C124-C0FA-D760E93C7C3C}"/>
                </a:ext>
              </a:extLst>
            </p:cNvPr>
            <p:cNvCxnSpPr>
              <a:cxnSpLocks/>
            </p:cNvCxnSpPr>
            <p:nvPr/>
          </p:nvCxnSpPr>
          <p:spPr>
            <a:xfrm>
              <a:off x="7376160" y="2032806"/>
              <a:ext cx="0" cy="26565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33C967-B766-2095-E7F8-15F0FACE278F}"/>
                </a:ext>
              </a:extLst>
            </p:cNvPr>
            <p:cNvCxnSpPr>
              <a:cxnSpLocks/>
            </p:cNvCxnSpPr>
            <p:nvPr/>
          </p:nvCxnSpPr>
          <p:spPr>
            <a:xfrm>
              <a:off x="7376160" y="4689320"/>
              <a:ext cx="113876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2620E7-4FCD-01B9-0124-5E489149BC1B}"/>
                </a:ext>
              </a:extLst>
            </p:cNvPr>
            <p:cNvCxnSpPr>
              <a:cxnSpLocks/>
            </p:cNvCxnSpPr>
            <p:nvPr/>
          </p:nvCxnSpPr>
          <p:spPr>
            <a:xfrm>
              <a:off x="8506372" y="4468748"/>
              <a:ext cx="0" cy="2283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F52B0C-5D74-5CAF-AD90-0A6B5A4D2CB3}"/>
                </a:ext>
              </a:extLst>
            </p:cNvPr>
            <p:cNvCxnSpPr>
              <a:cxnSpLocks/>
            </p:cNvCxnSpPr>
            <p:nvPr/>
          </p:nvCxnSpPr>
          <p:spPr>
            <a:xfrm>
              <a:off x="9333467" y="2839986"/>
              <a:ext cx="456709"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E9EE2B-DA86-60DC-713D-0D60630F0C55}"/>
                </a:ext>
              </a:extLst>
            </p:cNvPr>
            <p:cNvCxnSpPr>
              <a:cxnSpLocks/>
            </p:cNvCxnSpPr>
            <p:nvPr/>
          </p:nvCxnSpPr>
          <p:spPr>
            <a:xfrm>
              <a:off x="9790176" y="2825583"/>
              <a:ext cx="0" cy="2186825"/>
            </a:xfrm>
            <a:prstGeom prst="line">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CC1B4C3-AEB7-9D43-0AF0-D1D5E4F4FBDE}"/>
              </a:ext>
            </a:extLst>
          </p:cNvPr>
          <p:cNvGrpSpPr/>
          <p:nvPr/>
        </p:nvGrpSpPr>
        <p:grpSpPr>
          <a:xfrm>
            <a:off x="8392688" y="2248663"/>
            <a:ext cx="1720174" cy="2853451"/>
            <a:chOff x="6049227" y="5697357"/>
            <a:chExt cx="1720174" cy="2853451"/>
          </a:xfrm>
        </p:grpSpPr>
        <p:sp>
          <p:nvSpPr>
            <p:cNvPr id="29" name="Rectangle 28">
              <a:extLst>
                <a:ext uri="{FF2B5EF4-FFF2-40B4-BE49-F238E27FC236}">
                  <a16:creationId xmlns:a16="http://schemas.microsoft.com/office/drawing/2014/main" id="{84629DE8-0172-E7BE-997C-8A9DD23D4A69}"/>
                </a:ext>
              </a:extLst>
            </p:cNvPr>
            <p:cNvSpPr/>
            <p:nvPr/>
          </p:nvSpPr>
          <p:spPr>
            <a:xfrm>
              <a:off x="6416144" y="6111502"/>
              <a:ext cx="1216768" cy="62521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amond 29">
              <a:extLst>
                <a:ext uri="{FF2B5EF4-FFF2-40B4-BE49-F238E27FC236}">
                  <a16:creationId xmlns:a16="http://schemas.microsoft.com/office/drawing/2014/main" id="{47A56B88-D6CF-6EEC-A584-DE1C39BD00F5}"/>
                </a:ext>
              </a:extLst>
            </p:cNvPr>
            <p:cNvSpPr/>
            <p:nvPr/>
          </p:nvSpPr>
          <p:spPr>
            <a:xfrm>
              <a:off x="6338616" y="7218847"/>
              <a:ext cx="1430785" cy="865684"/>
            </a:xfrm>
            <a:prstGeom prst="diamond">
              <a:avLst/>
            </a:prstGeom>
            <a:solidFill>
              <a:srgbClr val="D6EECF"/>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1192B4F-CE0D-FD34-0BB1-63BB08743FA7}"/>
                </a:ext>
              </a:extLst>
            </p:cNvPr>
            <p:cNvSpPr txBox="1"/>
            <p:nvPr/>
          </p:nvSpPr>
          <p:spPr>
            <a:xfrm>
              <a:off x="6338616" y="7518140"/>
              <a:ext cx="1354316" cy="307777"/>
            </a:xfrm>
            <a:prstGeom prst="rect">
              <a:avLst/>
            </a:prstGeom>
            <a:noFill/>
          </p:spPr>
          <p:txBody>
            <a:bodyPr wrap="square" rtlCol="0">
              <a:spAutoFit/>
            </a:bodyPr>
            <a:lstStyle/>
            <a:p>
              <a:pPr algn="ctr"/>
              <a:r>
                <a:rPr lang="en-US" sz="1400" dirty="0">
                  <a:latin typeface="Sofia Pro" pitchFamily="2" charset="0"/>
                </a:rPr>
                <a:t>CONDITION</a:t>
              </a:r>
            </a:p>
          </p:txBody>
        </p:sp>
        <p:sp>
          <p:nvSpPr>
            <p:cNvPr id="32" name="TextBox 31">
              <a:extLst>
                <a:ext uri="{FF2B5EF4-FFF2-40B4-BE49-F238E27FC236}">
                  <a16:creationId xmlns:a16="http://schemas.microsoft.com/office/drawing/2014/main" id="{59F508FF-DF6E-3D09-5B5D-ACB011D123D1}"/>
                </a:ext>
              </a:extLst>
            </p:cNvPr>
            <p:cNvSpPr txBox="1"/>
            <p:nvPr/>
          </p:nvSpPr>
          <p:spPr>
            <a:xfrm>
              <a:off x="6347370" y="6305947"/>
              <a:ext cx="1354316" cy="307777"/>
            </a:xfrm>
            <a:prstGeom prst="rect">
              <a:avLst/>
            </a:prstGeom>
            <a:noFill/>
          </p:spPr>
          <p:txBody>
            <a:bodyPr wrap="square" rtlCol="0">
              <a:spAutoFit/>
            </a:bodyPr>
            <a:lstStyle/>
            <a:p>
              <a:pPr algn="ctr"/>
              <a:r>
                <a:rPr lang="en-US" sz="1400" dirty="0">
                  <a:latin typeface="Sofia Pro" pitchFamily="2" charset="0"/>
                </a:rPr>
                <a:t>CODE BLOCK</a:t>
              </a:r>
            </a:p>
          </p:txBody>
        </p:sp>
        <p:cxnSp>
          <p:nvCxnSpPr>
            <p:cNvPr id="33" name="Straight Arrow Connector 32">
              <a:extLst>
                <a:ext uri="{FF2B5EF4-FFF2-40B4-BE49-F238E27FC236}">
                  <a16:creationId xmlns:a16="http://schemas.microsoft.com/office/drawing/2014/main" id="{925CACF1-5C51-2733-9505-025D911C01DA}"/>
                </a:ext>
              </a:extLst>
            </p:cNvPr>
            <p:cNvCxnSpPr>
              <a:cxnSpLocks/>
            </p:cNvCxnSpPr>
            <p:nvPr/>
          </p:nvCxnSpPr>
          <p:spPr>
            <a:xfrm>
              <a:off x="7054009" y="6752570"/>
              <a:ext cx="1" cy="49101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D7AAB54-14C7-666A-88D8-8EB07CC11BF7}"/>
                </a:ext>
              </a:extLst>
            </p:cNvPr>
            <p:cNvCxnSpPr>
              <a:cxnSpLocks/>
            </p:cNvCxnSpPr>
            <p:nvPr/>
          </p:nvCxnSpPr>
          <p:spPr>
            <a:xfrm flipH="1">
              <a:off x="7039486" y="5697357"/>
              <a:ext cx="1" cy="38804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0068C11-15AE-F2C7-1D08-52F91A99E575}"/>
                </a:ext>
              </a:extLst>
            </p:cNvPr>
            <p:cNvCxnSpPr>
              <a:cxnSpLocks/>
            </p:cNvCxnSpPr>
            <p:nvPr/>
          </p:nvCxnSpPr>
          <p:spPr>
            <a:xfrm>
              <a:off x="6058654" y="5828707"/>
              <a:ext cx="970252"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8A5B30C-B4F9-954D-F820-646514A5CB43}"/>
                </a:ext>
              </a:extLst>
            </p:cNvPr>
            <p:cNvCxnSpPr>
              <a:cxnSpLocks/>
            </p:cNvCxnSpPr>
            <p:nvPr/>
          </p:nvCxnSpPr>
          <p:spPr>
            <a:xfrm>
              <a:off x="6058654" y="5818126"/>
              <a:ext cx="0" cy="181983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59CBC-967A-95FA-EC90-83C4FD94EC84}"/>
                </a:ext>
              </a:extLst>
            </p:cNvPr>
            <p:cNvCxnSpPr>
              <a:cxnSpLocks/>
              <a:endCxn id="31" idx="1"/>
            </p:cNvCxnSpPr>
            <p:nvPr/>
          </p:nvCxnSpPr>
          <p:spPr>
            <a:xfrm>
              <a:off x="6049227" y="7651689"/>
              <a:ext cx="289389" cy="20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862AB7-5B44-F620-BF77-20446A9AABFC}"/>
                </a:ext>
              </a:extLst>
            </p:cNvPr>
            <p:cNvCxnSpPr>
              <a:cxnSpLocks/>
            </p:cNvCxnSpPr>
            <p:nvPr/>
          </p:nvCxnSpPr>
          <p:spPr>
            <a:xfrm>
              <a:off x="7054007" y="8059797"/>
              <a:ext cx="1" cy="49101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descr="Diagram&#10;&#10;Description automatically generated">
            <a:extLst>
              <a:ext uri="{FF2B5EF4-FFF2-40B4-BE49-F238E27FC236}">
                <a16:creationId xmlns:a16="http://schemas.microsoft.com/office/drawing/2014/main" id="{7D31E348-AC72-0B26-CD6F-5B61C1C7A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366" y="1984981"/>
            <a:ext cx="1759161" cy="3189122"/>
          </a:xfrm>
          <a:prstGeom prst="rect">
            <a:avLst/>
          </a:prstGeom>
        </p:spPr>
      </p:pic>
      <p:pic>
        <p:nvPicPr>
          <p:cNvPr id="8" name="Picture 7" descr="A picture containing dark, gauge&#10;&#10;Description automatically generated">
            <a:extLst>
              <a:ext uri="{FF2B5EF4-FFF2-40B4-BE49-F238E27FC236}">
                <a16:creationId xmlns:a16="http://schemas.microsoft.com/office/drawing/2014/main" id="{57AE12B9-A567-34FB-D14F-6B4CE9435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66625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additive="base">
                                        <p:cTn id="2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 presetClass="entr" presetSubtype="0" fill="hold" nodeType="withEffect">
                                  <p:stCondLst>
                                    <p:cond delay="0"/>
                                  </p:stCondLst>
                                  <p:childTnLst>
                                    <p:set>
                                      <p:cBhvr>
                                        <p:cTn id="47"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b="1" dirty="0">
                <a:solidFill>
                  <a:srgbClr val="5A5AA3"/>
                </a:solidFill>
                <a:latin typeface="Avenir Black" panose="02000503020000020003" pitchFamily="2" charset="0"/>
              </a:rPr>
              <a:t>else</a:t>
            </a:r>
          </a:p>
        </p:txBody>
      </p:sp>
      <p:sp>
        <p:nvSpPr>
          <p:cNvPr id="3" name="Content Placeholder 2">
            <a:extLst>
              <a:ext uri="{FF2B5EF4-FFF2-40B4-BE49-F238E27FC236}">
                <a16:creationId xmlns:a16="http://schemas.microsoft.com/office/drawing/2014/main" id="{128D2E22-731B-4F39-949A-2CEC82BDC2BD}"/>
              </a:ext>
            </a:extLst>
          </p:cNvPr>
          <p:cNvSpPr>
            <a:spLocks noGrp="1"/>
          </p:cNvSpPr>
          <p:nvPr>
            <p:ph idx="1"/>
          </p:nvPr>
        </p:nvSpPr>
        <p:spPr>
          <a:xfrm>
            <a:off x="1120000" y="1578405"/>
            <a:ext cx="10233800" cy="4351338"/>
          </a:xfrm>
        </p:spPr>
        <p:txBody>
          <a:bodyPr>
            <a:normAutofit/>
          </a:bodyPr>
          <a:lstStyle/>
          <a:p>
            <a:r>
              <a:rPr lang="en-US" dirty="0">
                <a:latin typeface="Avenir" panose="02000503020000020003" pitchFamily="2" charset="0"/>
              </a:rPr>
              <a:t>Most programming languages don't have an else statement with a for loop</a:t>
            </a:r>
          </a:p>
          <a:p>
            <a:r>
              <a:rPr lang="en-US" dirty="0">
                <a:latin typeface="Avenir" panose="02000503020000020003" pitchFamily="2" charset="0"/>
              </a:rPr>
              <a:t>In Python, any statements in a </a:t>
            </a:r>
            <a:r>
              <a:rPr lang="en-US" dirty="0">
                <a:solidFill>
                  <a:srgbClr val="5A5AA3"/>
                </a:solidFill>
                <a:latin typeface="Avenir" panose="02000503020000020003" pitchFamily="2" charset="0"/>
              </a:rPr>
              <a:t>for else </a:t>
            </a:r>
            <a:r>
              <a:rPr lang="en-US" dirty="0">
                <a:latin typeface="Avenir" panose="02000503020000020003" pitchFamily="2" charset="0"/>
              </a:rPr>
              <a:t>block will only execute if the for loop ended normally (i.e., not with break)</a:t>
            </a:r>
          </a:p>
          <a:p>
            <a:endParaRPr lang="en-US" dirty="0">
              <a:latin typeface="Avenir" panose="02000503020000020003" pitchFamily="2" charset="0"/>
            </a:endParaRPr>
          </a:p>
          <a:p>
            <a:pPr marL="0" indent="0">
              <a:buNone/>
            </a:pPr>
            <a:endParaRPr lang="en-US" dirty="0">
              <a:solidFill>
                <a:srgbClr val="FF00FF"/>
              </a:solidFill>
              <a:latin typeface="Avenir" panose="02000503020000020003" pitchFamily="2" charset="0"/>
            </a:endParaRPr>
          </a:p>
          <a:p>
            <a:pPr marL="0" indent="0">
              <a:buNone/>
            </a:pPr>
            <a:br>
              <a:rPr lang="en-US" dirty="0">
                <a:solidFill>
                  <a:srgbClr val="FFFF00"/>
                </a:solidFill>
                <a:latin typeface="Avenir" panose="02000503020000020003" pitchFamily="2" charset="0"/>
              </a:rPr>
            </a:br>
            <a:endParaRPr lang="en-US" dirty="0">
              <a:latin typeface="Avenir" panose="02000503020000020003" pitchFamily="2" charset="0"/>
            </a:endParaRPr>
          </a:p>
        </p:txBody>
      </p:sp>
      <p:sp>
        <p:nvSpPr>
          <p:cNvPr id="6" name="TextBox 4">
            <a:extLst>
              <a:ext uri="{FF2B5EF4-FFF2-40B4-BE49-F238E27FC236}">
                <a16:creationId xmlns:a16="http://schemas.microsoft.com/office/drawing/2014/main" id="{AFCB54F2-7F90-48DB-B026-5D2FEC132B59}"/>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5" name="Picture 4" descr="A picture containing dark, gauge&#10;&#10;Description automatically generated">
            <a:extLst>
              <a:ext uri="{FF2B5EF4-FFF2-40B4-BE49-F238E27FC236}">
                <a16:creationId xmlns:a16="http://schemas.microsoft.com/office/drawing/2014/main" id="{A4D5FB39-CEA1-4B77-772B-28C5E18E6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D286414-7981-B209-9EF4-DCE97B47B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 y="3467136"/>
            <a:ext cx="5233569" cy="2622561"/>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89F685C9-10A6-EA60-B784-2A04FE749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3451588"/>
            <a:ext cx="5233569" cy="2622561"/>
          </a:xfrm>
          <a:prstGeom prst="rect">
            <a:avLst/>
          </a:prstGeom>
        </p:spPr>
      </p:pic>
    </p:spTree>
    <p:extLst>
      <p:ext uri="{BB962C8B-B14F-4D97-AF65-F5344CB8AC3E}">
        <p14:creationId xmlns:p14="http://schemas.microsoft.com/office/powerpoint/2010/main" val="334826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1A4A-D1A2-4EAD-AFA2-2268202F2FFD}"/>
              </a:ext>
            </a:extLst>
          </p:cNvPr>
          <p:cNvSpPr>
            <a:spLocks noGrp="1"/>
          </p:cNvSpPr>
          <p:nvPr>
            <p:ph type="title"/>
          </p:nvPr>
        </p:nvSpPr>
        <p:spPr>
          <a:xfrm>
            <a:off x="636043" y="92597"/>
            <a:ext cx="10969026" cy="1325563"/>
          </a:xfrm>
        </p:spPr>
        <p:txBody>
          <a:bodyPr>
            <a:normAutofit/>
          </a:bodyPr>
          <a:lstStyle/>
          <a:p>
            <a:pPr algn="ctr"/>
            <a:r>
              <a:rPr lang="en-US" sz="4000" b="1" dirty="0">
                <a:latin typeface="Avenir Black" panose="02000503020000020003" pitchFamily="2" charset="0"/>
              </a:rPr>
              <a:t>Pre-Test vs. Mid-Test vs. Post-Test Loop</a:t>
            </a:r>
          </a:p>
        </p:txBody>
      </p:sp>
      <p:sp>
        <p:nvSpPr>
          <p:cNvPr id="6" name="Content Placeholder 5">
            <a:extLst>
              <a:ext uri="{FF2B5EF4-FFF2-40B4-BE49-F238E27FC236}">
                <a16:creationId xmlns:a16="http://schemas.microsoft.com/office/drawing/2014/main" id="{8299DA99-770D-4E49-A7F1-1E47013CC3A7}"/>
              </a:ext>
            </a:extLst>
          </p:cNvPr>
          <p:cNvSpPr>
            <a:spLocks noGrp="1"/>
          </p:cNvSpPr>
          <p:nvPr>
            <p:ph sz="half" idx="2"/>
          </p:nvPr>
        </p:nvSpPr>
        <p:spPr>
          <a:xfrm>
            <a:off x="923818" y="1546575"/>
            <a:ext cx="2500278" cy="4498973"/>
          </a:xfrm>
        </p:spPr>
        <p:txBody>
          <a:bodyPr>
            <a:normAutofit fontScale="92500" lnSpcReduction="10000"/>
          </a:bodyPr>
          <a:lstStyle/>
          <a:p>
            <a:r>
              <a:rPr lang="en-US" dirty="0">
                <a:solidFill>
                  <a:srgbClr val="5A5AA3"/>
                </a:solidFill>
                <a:latin typeface="Avenir" panose="02000503020000020003" pitchFamily="2" charset="0"/>
              </a:rPr>
              <a:t>break , continue </a:t>
            </a:r>
            <a:r>
              <a:rPr lang="en-US" dirty="0">
                <a:latin typeface="Avenir" panose="02000503020000020003" pitchFamily="2" charset="0"/>
              </a:rPr>
              <a:t>and </a:t>
            </a:r>
            <a:r>
              <a:rPr lang="en-US" dirty="0">
                <a:solidFill>
                  <a:srgbClr val="5A5AA3"/>
                </a:solidFill>
                <a:latin typeface="Avenir" panose="02000503020000020003" pitchFamily="2" charset="0"/>
              </a:rPr>
              <a:t>else</a:t>
            </a:r>
            <a:r>
              <a:rPr lang="en-US" dirty="0">
                <a:latin typeface="Avenir" panose="02000503020000020003" pitchFamily="2" charset="0"/>
              </a:rPr>
              <a:t> can also be used with </a:t>
            </a:r>
            <a:r>
              <a:rPr lang="en-US" dirty="0">
                <a:solidFill>
                  <a:srgbClr val="5A5AA3"/>
                </a:solidFill>
                <a:latin typeface="Avenir" panose="02000503020000020003" pitchFamily="2" charset="0"/>
              </a:rPr>
              <a:t>while</a:t>
            </a:r>
            <a:r>
              <a:rPr lang="en-US" dirty="0">
                <a:latin typeface="Avenir" panose="02000503020000020003" pitchFamily="2" charset="0"/>
              </a:rPr>
              <a:t> loops</a:t>
            </a:r>
          </a:p>
          <a:p>
            <a:endParaRPr lang="en-US" dirty="0">
              <a:latin typeface="Avenir" panose="02000503020000020003" pitchFamily="2" charset="0"/>
            </a:endParaRPr>
          </a:p>
          <a:p>
            <a:r>
              <a:rPr lang="en-US" dirty="0">
                <a:solidFill>
                  <a:srgbClr val="5A5AA3"/>
                </a:solidFill>
                <a:latin typeface="Avenir" panose="02000503020000020003" pitchFamily="2" charset="0"/>
              </a:rPr>
              <a:t>break</a:t>
            </a:r>
            <a:r>
              <a:rPr lang="en-US" dirty="0">
                <a:latin typeface="Avenir" panose="02000503020000020003" pitchFamily="2" charset="0"/>
              </a:rPr>
              <a:t> can be used to create mid and post-test loops</a:t>
            </a:r>
          </a:p>
        </p:txBody>
      </p:sp>
      <p:sp>
        <p:nvSpPr>
          <p:cNvPr id="8" name="Content Placeholder 7">
            <a:extLst>
              <a:ext uri="{FF2B5EF4-FFF2-40B4-BE49-F238E27FC236}">
                <a16:creationId xmlns:a16="http://schemas.microsoft.com/office/drawing/2014/main" id="{6C0248E2-F180-48A4-A6A7-4FE7FEC2CB45}"/>
              </a:ext>
            </a:extLst>
          </p:cNvPr>
          <p:cNvSpPr>
            <a:spLocks noGrp="1"/>
          </p:cNvSpPr>
          <p:nvPr>
            <p:ph sz="quarter" idx="4"/>
          </p:nvPr>
        </p:nvSpPr>
        <p:spPr>
          <a:xfrm>
            <a:off x="3620278" y="3524237"/>
            <a:ext cx="2500278" cy="433434"/>
          </a:xfrm>
        </p:spPr>
        <p:txBody>
          <a:bodyPr>
            <a:normAutofit fontScale="92500" lnSpcReduction="10000"/>
          </a:bodyPr>
          <a:lstStyle/>
          <a:p>
            <a:pPr marL="0" indent="0">
              <a:buNone/>
            </a:pPr>
            <a:r>
              <a:rPr lang="en-US" dirty="0">
                <a:latin typeface="Avenir" panose="02000503020000020003" pitchFamily="2" charset="0"/>
              </a:rPr>
              <a:t>Mid-Test Loop</a:t>
            </a:r>
          </a:p>
        </p:txBody>
      </p:sp>
      <p:sp>
        <p:nvSpPr>
          <p:cNvPr id="13" name="Content Placeholder 7">
            <a:extLst>
              <a:ext uri="{FF2B5EF4-FFF2-40B4-BE49-F238E27FC236}">
                <a16:creationId xmlns:a16="http://schemas.microsoft.com/office/drawing/2014/main" id="{7FD4A05A-A0B6-4275-9C4F-1B9B44CDD4DF}"/>
              </a:ext>
            </a:extLst>
          </p:cNvPr>
          <p:cNvSpPr txBox="1">
            <a:spLocks/>
          </p:cNvSpPr>
          <p:nvPr/>
        </p:nvSpPr>
        <p:spPr>
          <a:xfrm>
            <a:off x="3775095" y="1499326"/>
            <a:ext cx="2500278" cy="4334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50000"/>
                  </a:schemeClr>
                </a:solidFill>
                <a:latin typeface="Avenir" panose="02000503020000020003" pitchFamily="2" charset="0"/>
              </a:rPr>
              <a:t>Pre-Test Loop</a:t>
            </a:r>
          </a:p>
        </p:txBody>
      </p:sp>
      <p:sp>
        <p:nvSpPr>
          <p:cNvPr id="14" name="Content Placeholder 7">
            <a:extLst>
              <a:ext uri="{FF2B5EF4-FFF2-40B4-BE49-F238E27FC236}">
                <a16:creationId xmlns:a16="http://schemas.microsoft.com/office/drawing/2014/main" id="{1DC4311F-AB20-4224-9292-17B6CBAF3F4F}"/>
              </a:ext>
            </a:extLst>
          </p:cNvPr>
          <p:cNvSpPr txBox="1">
            <a:spLocks/>
          </p:cNvSpPr>
          <p:nvPr/>
        </p:nvSpPr>
        <p:spPr>
          <a:xfrm>
            <a:off x="3620278" y="5332645"/>
            <a:ext cx="2500278" cy="4334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50000"/>
                  </a:schemeClr>
                </a:solidFill>
                <a:latin typeface="Avenir" panose="02000503020000020003" pitchFamily="2" charset="0"/>
              </a:rPr>
              <a:t>Post-Test Loop</a:t>
            </a:r>
          </a:p>
        </p:txBody>
      </p:sp>
      <p:sp>
        <p:nvSpPr>
          <p:cNvPr id="10" name="TextBox 4">
            <a:extLst>
              <a:ext uri="{FF2B5EF4-FFF2-40B4-BE49-F238E27FC236}">
                <a16:creationId xmlns:a16="http://schemas.microsoft.com/office/drawing/2014/main" id="{EA3A7B95-1AA7-5C16-C79B-91C58C067550}"/>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4" name="Picture 3" descr="Graphical user interface, text, application&#10;&#10;Description automatically generated">
            <a:extLst>
              <a:ext uri="{FF2B5EF4-FFF2-40B4-BE49-F238E27FC236}">
                <a16:creationId xmlns:a16="http://schemas.microsoft.com/office/drawing/2014/main" id="{4CAFD16D-D576-2B79-9159-B7BB7A661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97" y="1130500"/>
            <a:ext cx="5205410" cy="185769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3EF150CF-1FFB-B997-64DB-FDE3C68E3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018" y="2973683"/>
            <a:ext cx="5205410" cy="186736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734ED297-AF8F-E6FE-CD15-2D3A66A60C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9018" y="4841051"/>
            <a:ext cx="5205410" cy="1867368"/>
          </a:xfrm>
          <a:prstGeom prst="rect">
            <a:avLst/>
          </a:prstGeom>
        </p:spPr>
      </p:pic>
      <p:pic>
        <p:nvPicPr>
          <p:cNvPr id="3" name="Picture 2" descr="A picture containing dark, gauge&#10;&#10;Description automatically generated">
            <a:extLst>
              <a:ext uri="{FF2B5EF4-FFF2-40B4-BE49-F238E27FC236}">
                <a16:creationId xmlns:a16="http://schemas.microsoft.com/office/drawing/2014/main" id="{5153F70C-388B-D04C-C08A-F3BC69F6E1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7996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1DF139-D5EF-4EFF-99E4-BA4469CE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763" y="1873957"/>
            <a:ext cx="5360473" cy="3110086"/>
          </a:xfrm>
          <a:prstGeom prst="rect">
            <a:avLst/>
          </a:prstGeom>
          <a:ln w="3175">
            <a:solidFill>
              <a:schemeClr val="tx1">
                <a:lumMod val="85000"/>
                <a:lumOff val="15000"/>
              </a:schemeClr>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254D31C2-4B69-448E-91CA-8D3471E1D24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a:t>
            </a:r>
            <a:r>
              <a:rPr lang="en-US" sz="1400" dirty="0" err="1">
                <a:solidFill>
                  <a:schemeClr val="tx1">
                    <a:lumMod val="65000"/>
                    <a:lumOff val="35000"/>
                  </a:schemeClr>
                </a:solidFill>
                <a:latin typeface="+mj-lt"/>
                <a:ea typeface="Verdana" panose="020B0604030504040204" pitchFamily="34" charset="0"/>
              </a:rPr>
              <a:t>Ramis</a:t>
            </a:r>
            <a:r>
              <a:rPr lang="en-US" sz="1400" dirty="0">
                <a:solidFill>
                  <a:schemeClr val="tx1">
                    <a:lumMod val="65000"/>
                    <a:lumOff val="35000"/>
                  </a:schemeClr>
                </a:solidFill>
                <a:latin typeface="+mj-lt"/>
                <a:ea typeface="Verdana" panose="020B0604030504040204" pitchFamily="34" charset="0"/>
              </a:rPr>
              <a:t>, H. (Director). (1993). </a:t>
            </a:r>
            <a:r>
              <a:rPr lang="en-US" sz="1400" i="1" dirty="0">
                <a:solidFill>
                  <a:schemeClr val="tx1">
                    <a:lumMod val="65000"/>
                    <a:lumOff val="35000"/>
                  </a:schemeClr>
                </a:solidFill>
                <a:latin typeface="+mj-lt"/>
                <a:ea typeface="Verdana" panose="020B0604030504040204" pitchFamily="34" charset="0"/>
              </a:rPr>
              <a:t>Groundhog Day</a:t>
            </a:r>
            <a:r>
              <a:rPr lang="en-US" sz="1400" dirty="0">
                <a:solidFill>
                  <a:schemeClr val="tx1">
                    <a:lumMod val="65000"/>
                    <a:lumOff val="35000"/>
                  </a:schemeClr>
                </a:solidFill>
                <a:latin typeface="+mj-lt"/>
                <a:ea typeface="Verdana" panose="020B0604030504040204" pitchFamily="34" charset="0"/>
              </a:rPr>
              <a:t> [film]. </a:t>
            </a:r>
            <a:r>
              <a:rPr lang="en-US" sz="1400">
                <a:solidFill>
                  <a:schemeClr val="tx1">
                    <a:lumMod val="65000"/>
                    <a:lumOff val="35000"/>
                  </a:schemeClr>
                </a:solidFill>
                <a:latin typeface="+mj-lt"/>
                <a:ea typeface="Verdana" panose="020B0604030504040204" pitchFamily="34" charset="0"/>
              </a:rPr>
              <a:t>Columbia Pictures.</a:t>
            </a:r>
            <a:endParaRPr lang="en-US" sz="1400" dirty="0">
              <a:solidFill>
                <a:schemeClr val="tx1">
                  <a:lumMod val="65000"/>
                  <a:lumOff val="35000"/>
                </a:schemeClr>
              </a:solidFill>
              <a:latin typeface="+mj-lt"/>
            </a:endParaRPr>
          </a:p>
        </p:txBody>
      </p:sp>
      <p:pic>
        <p:nvPicPr>
          <p:cNvPr id="2" name="Picture 1" descr="A picture containing dark, gauge&#10;&#10;Description automatically generated">
            <a:extLst>
              <a:ext uri="{FF2B5EF4-FFF2-40B4-BE49-F238E27FC236}">
                <a16:creationId xmlns:a16="http://schemas.microsoft.com/office/drawing/2014/main" id="{133D9A68-FDB6-C6DF-9173-182A067CF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8" name="Title 2">
            <a:extLst>
              <a:ext uri="{FF2B5EF4-FFF2-40B4-BE49-F238E27FC236}">
                <a16:creationId xmlns:a16="http://schemas.microsoft.com/office/drawing/2014/main" id="{F15F1A03-1343-F125-6ADF-B0602A78830C}"/>
              </a:ext>
            </a:extLst>
          </p:cNvPr>
          <p:cNvSpPr txBox="1">
            <a:spLocks/>
          </p:cNvSpPr>
          <p:nvPr/>
        </p:nvSpPr>
        <p:spPr>
          <a:xfrm>
            <a:off x="228600" y="-850391"/>
            <a:ext cx="10515600" cy="6725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When does a loop end?</a:t>
            </a:r>
            <a:endParaRPr lang="en-US" dirty="0"/>
          </a:p>
        </p:txBody>
      </p:sp>
    </p:spTree>
    <p:extLst>
      <p:ext uri="{BB962C8B-B14F-4D97-AF65-F5344CB8AC3E}">
        <p14:creationId xmlns:p14="http://schemas.microsoft.com/office/powerpoint/2010/main" val="2490555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06EE-F1DF-AAAE-A31C-17E5B45D3B6C}"/>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rPr>
              <a:t>Anatomy of the Python </a:t>
            </a:r>
            <a:r>
              <a:rPr lang="en-US" sz="3600" b="1" dirty="0">
                <a:solidFill>
                  <a:srgbClr val="5A5AA3"/>
                </a:solidFill>
                <a:latin typeface="Avenir Black" panose="02000503020000020003" pitchFamily="2" charset="0"/>
              </a:rPr>
              <a:t>for</a:t>
            </a:r>
            <a:r>
              <a:rPr lang="en-US" sz="3600" b="1" dirty="0">
                <a:latin typeface="Avenir Black" panose="02000503020000020003" pitchFamily="2" charset="0"/>
              </a:rPr>
              <a:t> loop</a:t>
            </a:r>
          </a:p>
        </p:txBody>
      </p:sp>
      <p:sp>
        <p:nvSpPr>
          <p:cNvPr id="3" name="Title 1">
            <a:extLst>
              <a:ext uri="{FF2B5EF4-FFF2-40B4-BE49-F238E27FC236}">
                <a16:creationId xmlns:a16="http://schemas.microsoft.com/office/drawing/2014/main" id="{752EF1F2-0C67-206B-C23A-3BBA8DF34800}"/>
              </a:ext>
            </a:extLst>
          </p:cNvPr>
          <p:cNvSpPr txBox="1">
            <a:spLocks/>
          </p:cNvSpPr>
          <p:nvPr/>
        </p:nvSpPr>
        <p:spPr>
          <a:xfrm>
            <a:off x="3906982" y="3412130"/>
            <a:ext cx="76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B8016"/>
                </a:solidFill>
                <a:cs typeface="Calibri" panose="020F0502020204030204" pitchFamily="34" charset="0"/>
              </a:rPr>
              <a:t>for</a:t>
            </a:r>
            <a:r>
              <a:rPr lang="en-US" sz="3600" dirty="0">
                <a:solidFill>
                  <a:srgbClr val="0B8016"/>
                </a:solidFill>
                <a:latin typeface="Calibri" panose="020F0502020204030204" pitchFamily="34" charset="0"/>
                <a:cs typeface="Calibri" panose="020F0502020204030204" pitchFamily="34" charset="0"/>
              </a:rPr>
              <a:t> </a:t>
            </a:r>
          </a:p>
        </p:txBody>
      </p:sp>
      <p:sp>
        <p:nvSpPr>
          <p:cNvPr id="4" name="Title 1">
            <a:extLst>
              <a:ext uri="{FF2B5EF4-FFF2-40B4-BE49-F238E27FC236}">
                <a16:creationId xmlns:a16="http://schemas.microsoft.com/office/drawing/2014/main" id="{3C592BD2-6752-0AE5-44FA-3E0799A7DBA2}"/>
              </a:ext>
            </a:extLst>
          </p:cNvPr>
          <p:cNvSpPr txBox="1">
            <a:spLocks/>
          </p:cNvSpPr>
          <p:nvPr/>
        </p:nvSpPr>
        <p:spPr>
          <a:xfrm>
            <a:off x="4627417" y="3412129"/>
            <a:ext cx="9144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cs typeface="Calibri" panose="020F0502020204030204" pitchFamily="34" charset="0"/>
              </a:rPr>
              <a:t>i</a:t>
            </a:r>
            <a:r>
              <a:rPr lang="en-US" sz="3600" dirty="0">
                <a:solidFill>
                  <a:srgbClr val="5A5AA3"/>
                </a:solidFill>
                <a:cs typeface="Calibri" panose="020F0502020204030204" pitchFamily="34" charset="0"/>
              </a:rPr>
              <a:t> </a:t>
            </a:r>
            <a:r>
              <a:rPr lang="en-US" sz="3600" dirty="0">
                <a:solidFill>
                  <a:srgbClr val="0B8016"/>
                </a:solidFill>
                <a:cs typeface="Calibri" panose="020F0502020204030204" pitchFamily="34" charset="0"/>
              </a:rPr>
              <a:t>in</a:t>
            </a:r>
            <a:r>
              <a:rPr lang="en-US" sz="3600" dirty="0">
                <a:solidFill>
                  <a:srgbClr val="5A5AA3"/>
                </a:solidFill>
                <a:cs typeface="Calibri" panose="020F0502020204030204" pitchFamily="34" charset="0"/>
              </a:rPr>
              <a:t> </a:t>
            </a:r>
            <a:endParaRPr lang="en-US" sz="3600" dirty="0">
              <a:cs typeface="Calibri" panose="020F0502020204030204" pitchFamily="34" charset="0"/>
            </a:endParaRPr>
          </a:p>
        </p:txBody>
      </p:sp>
      <p:sp>
        <p:nvSpPr>
          <p:cNvPr id="5" name="Title 1">
            <a:extLst>
              <a:ext uri="{FF2B5EF4-FFF2-40B4-BE49-F238E27FC236}">
                <a16:creationId xmlns:a16="http://schemas.microsoft.com/office/drawing/2014/main" id="{145DF622-F898-C8AE-BF2F-DBDEAE30DB36}"/>
              </a:ext>
            </a:extLst>
          </p:cNvPr>
          <p:cNvSpPr txBox="1">
            <a:spLocks/>
          </p:cNvSpPr>
          <p:nvPr/>
        </p:nvSpPr>
        <p:spPr>
          <a:xfrm>
            <a:off x="5389417" y="3412129"/>
            <a:ext cx="2230582"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B8016"/>
                </a:solidFill>
                <a:latin typeface="Calibri Light" panose="020F0302020204030204" pitchFamily="34" charset="0"/>
                <a:cs typeface="Calibri Light" panose="020F0302020204030204" pitchFamily="34" charset="0"/>
              </a:rPr>
              <a:t>range</a:t>
            </a:r>
            <a:r>
              <a:rPr lang="en-US" sz="3600" dirty="0">
                <a:latin typeface="Calibri Light" panose="020F0302020204030204" pitchFamily="34" charset="0"/>
                <a:cs typeface="Calibri Light" panose="020F0302020204030204" pitchFamily="34" charset="0"/>
              </a:rPr>
              <a:t>(</a:t>
            </a:r>
            <a:r>
              <a:rPr lang="en-US" sz="3600" dirty="0">
                <a:solidFill>
                  <a:srgbClr val="0B8016"/>
                </a:solidFill>
                <a:latin typeface="Calibri Light" panose="020F0302020204030204" pitchFamily="34" charset="0"/>
                <a:cs typeface="Calibri Light" panose="020F0302020204030204" pitchFamily="34" charset="0"/>
              </a:rPr>
              <a:t>10</a:t>
            </a:r>
            <a:r>
              <a:rPr lang="en-US" sz="3600" dirty="0">
                <a:latin typeface="Calibri Light" panose="020F0302020204030204" pitchFamily="34" charset="0"/>
                <a:cs typeface="Calibri Light" panose="020F0302020204030204" pitchFamily="34" charset="0"/>
              </a:rPr>
              <a:t>):</a:t>
            </a:r>
            <a:r>
              <a:rPr lang="en-US" sz="3600" dirty="0">
                <a:solidFill>
                  <a:srgbClr val="5A5AA3"/>
                </a:solidFill>
                <a:latin typeface="Calibri Light" panose="020F0302020204030204" pitchFamily="34" charset="0"/>
                <a:cs typeface="Calibri Light" panose="020F0302020204030204" pitchFamily="34" charset="0"/>
              </a:rPr>
              <a:t> </a:t>
            </a:r>
            <a:endParaRPr lang="en-US" sz="3600" dirty="0">
              <a:latin typeface="Calibri Light" panose="020F0302020204030204" pitchFamily="34" charset="0"/>
              <a:cs typeface="Calibri Light" panose="020F0302020204030204" pitchFamily="34" charset="0"/>
            </a:endParaRPr>
          </a:p>
        </p:txBody>
      </p:sp>
      <p:sp>
        <p:nvSpPr>
          <p:cNvPr id="6" name="Title 1">
            <a:extLst>
              <a:ext uri="{FF2B5EF4-FFF2-40B4-BE49-F238E27FC236}">
                <a16:creationId xmlns:a16="http://schemas.microsoft.com/office/drawing/2014/main" id="{C7FA4D2D-A755-1043-436E-444766920432}"/>
              </a:ext>
            </a:extLst>
          </p:cNvPr>
          <p:cNvSpPr txBox="1">
            <a:spLocks/>
          </p:cNvSpPr>
          <p:nvPr/>
        </p:nvSpPr>
        <p:spPr>
          <a:xfrm>
            <a:off x="2505201" y="2794350"/>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Reserved word </a:t>
            </a:r>
            <a:endParaRPr lang="en-US" sz="3600" b="1" dirty="0">
              <a:latin typeface="Avenir Black" panose="02000503020000020003" pitchFamily="2" charset="0"/>
            </a:endParaRPr>
          </a:p>
        </p:txBody>
      </p:sp>
      <p:sp>
        <p:nvSpPr>
          <p:cNvPr id="8" name="Title 1">
            <a:extLst>
              <a:ext uri="{FF2B5EF4-FFF2-40B4-BE49-F238E27FC236}">
                <a16:creationId xmlns:a16="http://schemas.microsoft.com/office/drawing/2014/main" id="{8DE8BE24-A27B-FC18-57AC-BB34E4C41FA6}"/>
              </a:ext>
            </a:extLst>
          </p:cNvPr>
          <p:cNvSpPr txBox="1">
            <a:spLocks/>
          </p:cNvSpPr>
          <p:nvPr/>
        </p:nvSpPr>
        <p:spPr>
          <a:xfrm>
            <a:off x="4573836" y="2257083"/>
            <a:ext cx="1340222"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Iterator</a:t>
            </a:r>
            <a:endParaRPr lang="en-US" sz="3600" b="1" dirty="0">
              <a:latin typeface="Avenir Black" panose="02000503020000020003" pitchFamily="2" charset="0"/>
            </a:endParaRPr>
          </a:p>
        </p:txBody>
      </p:sp>
      <p:sp>
        <p:nvSpPr>
          <p:cNvPr id="9" name="Title 1">
            <a:extLst>
              <a:ext uri="{FF2B5EF4-FFF2-40B4-BE49-F238E27FC236}">
                <a16:creationId xmlns:a16="http://schemas.microsoft.com/office/drawing/2014/main" id="{3A423281-85CF-4B7E-B3BA-87BD1336F00B}"/>
              </a:ext>
            </a:extLst>
          </p:cNvPr>
          <p:cNvSpPr txBox="1">
            <a:spLocks/>
          </p:cNvSpPr>
          <p:nvPr/>
        </p:nvSpPr>
        <p:spPr>
          <a:xfrm>
            <a:off x="5559328" y="2708194"/>
            <a:ext cx="2611169" cy="391618"/>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    Iterable </a:t>
            </a:r>
            <a:endParaRPr lang="en-US" sz="3600" b="1" dirty="0">
              <a:latin typeface="Avenir Black" panose="02000503020000020003" pitchFamily="2" charset="0"/>
            </a:endParaRPr>
          </a:p>
        </p:txBody>
      </p:sp>
      <p:sp>
        <p:nvSpPr>
          <p:cNvPr id="10" name="Title 1">
            <a:extLst>
              <a:ext uri="{FF2B5EF4-FFF2-40B4-BE49-F238E27FC236}">
                <a16:creationId xmlns:a16="http://schemas.microsoft.com/office/drawing/2014/main" id="{D2F071EA-541E-F0C3-A251-891868CDD64E}"/>
              </a:ext>
            </a:extLst>
          </p:cNvPr>
          <p:cNvSpPr txBox="1">
            <a:spLocks/>
          </p:cNvSpPr>
          <p:nvPr/>
        </p:nvSpPr>
        <p:spPr>
          <a:xfrm>
            <a:off x="4627417" y="3920255"/>
            <a:ext cx="2230582"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B8016"/>
                </a:solidFill>
                <a:latin typeface="Calibri Light" panose="020F0302020204030204" pitchFamily="34" charset="0"/>
                <a:cs typeface="Calibri Light" panose="020F0302020204030204" pitchFamily="34" charset="0"/>
              </a:rPr>
              <a:t>print</a:t>
            </a:r>
            <a:r>
              <a:rPr lang="en-US" sz="3600" dirty="0">
                <a:latin typeface="Calibri Light" panose="020F0302020204030204" pitchFamily="34" charset="0"/>
                <a:cs typeface="Calibri Light" panose="020F0302020204030204" pitchFamily="34" charset="0"/>
              </a:rPr>
              <a:t>(i) </a:t>
            </a:r>
          </a:p>
        </p:txBody>
      </p:sp>
      <p:sp>
        <p:nvSpPr>
          <p:cNvPr id="11" name="Title 1">
            <a:extLst>
              <a:ext uri="{FF2B5EF4-FFF2-40B4-BE49-F238E27FC236}">
                <a16:creationId xmlns:a16="http://schemas.microsoft.com/office/drawing/2014/main" id="{EC5395CB-B9E9-3366-CB3C-7785F0447D6D}"/>
              </a:ext>
            </a:extLst>
          </p:cNvPr>
          <p:cNvSpPr txBox="1">
            <a:spLocks/>
          </p:cNvSpPr>
          <p:nvPr/>
        </p:nvSpPr>
        <p:spPr>
          <a:xfrm>
            <a:off x="7086605" y="4187225"/>
            <a:ext cx="1794163" cy="4696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solidFill>
                  <a:srgbClr val="5A5AA3"/>
                </a:solidFill>
                <a:latin typeface="Avenir Black" panose="02000503020000020003" pitchFamily="2" charset="0"/>
              </a:rPr>
              <a:t>Loop Body</a:t>
            </a:r>
            <a:endParaRPr lang="en-US" sz="2500" b="1" dirty="0">
              <a:latin typeface="Avenir Black" panose="02000503020000020003" pitchFamily="2" charset="0"/>
            </a:endParaRPr>
          </a:p>
        </p:txBody>
      </p:sp>
      <p:sp>
        <p:nvSpPr>
          <p:cNvPr id="12" name="Right Brace 11">
            <a:extLst>
              <a:ext uri="{FF2B5EF4-FFF2-40B4-BE49-F238E27FC236}">
                <a16:creationId xmlns:a16="http://schemas.microsoft.com/office/drawing/2014/main" id="{D70BE4AD-487B-A8B6-4D5C-1808B3171085}"/>
              </a:ext>
            </a:extLst>
          </p:cNvPr>
          <p:cNvSpPr/>
          <p:nvPr/>
        </p:nvSpPr>
        <p:spPr>
          <a:xfrm>
            <a:off x="6650186" y="4073244"/>
            <a:ext cx="380996" cy="6611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88B9A558-8608-690F-87DF-D36ACFA7798D}"/>
              </a:ext>
            </a:extLst>
          </p:cNvPr>
          <p:cNvSpPr/>
          <p:nvPr/>
        </p:nvSpPr>
        <p:spPr>
          <a:xfrm rot="16200000">
            <a:off x="3997360" y="2987212"/>
            <a:ext cx="380996" cy="6611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06DC7D32-A43A-BC97-A3C1-5298D65852CB}"/>
              </a:ext>
            </a:extLst>
          </p:cNvPr>
          <p:cNvSpPr/>
          <p:nvPr/>
        </p:nvSpPr>
        <p:spPr>
          <a:xfrm rot="16200000">
            <a:off x="6228516" y="2425439"/>
            <a:ext cx="346933" cy="16601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Connector: Curved 15">
            <a:extLst>
              <a:ext uri="{FF2B5EF4-FFF2-40B4-BE49-F238E27FC236}">
                <a16:creationId xmlns:a16="http://schemas.microsoft.com/office/drawing/2014/main" id="{7C477516-52F7-3A41-E318-1C3DCAE73C6C}"/>
              </a:ext>
            </a:extLst>
          </p:cNvPr>
          <p:cNvCxnSpPr>
            <a:cxnSpLocks/>
          </p:cNvCxnSpPr>
          <p:nvPr/>
        </p:nvCxnSpPr>
        <p:spPr>
          <a:xfrm rot="5400000" flipH="1" flipV="1">
            <a:off x="4551266" y="2833304"/>
            <a:ext cx="817730" cy="373661"/>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EFC86FF2-4230-5720-D66B-78ABB1644F54}"/>
              </a:ext>
            </a:extLst>
          </p:cNvPr>
          <p:cNvSpPr txBox="1">
            <a:spLocks/>
          </p:cNvSpPr>
          <p:nvPr/>
        </p:nvSpPr>
        <p:spPr>
          <a:xfrm>
            <a:off x="8170495" y="3576235"/>
            <a:ext cx="2611169" cy="391618"/>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 = Loop Start</a:t>
            </a:r>
            <a:endParaRPr lang="en-US" sz="3600" b="1" dirty="0">
              <a:latin typeface="Avenir Black" panose="02000503020000020003" pitchFamily="2" charset="0"/>
            </a:endParaRPr>
          </a:p>
        </p:txBody>
      </p:sp>
      <p:cxnSp>
        <p:nvCxnSpPr>
          <p:cNvPr id="21" name="Straight Connector 20">
            <a:extLst>
              <a:ext uri="{FF2B5EF4-FFF2-40B4-BE49-F238E27FC236}">
                <a16:creationId xmlns:a16="http://schemas.microsoft.com/office/drawing/2014/main" id="{812DC552-A732-50AD-DD90-A2F4E76CB8AC}"/>
              </a:ext>
            </a:extLst>
          </p:cNvPr>
          <p:cNvCxnSpPr>
            <a:cxnSpLocks/>
            <a:endCxn id="17" idx="1"/>
          </p:cNvCxnSpPr>
          <p:nvPr/>
        </p:nvCxnSpPr>
        <p:spPr>
          <a:xfrm>
            <a:off x="7467600" y="3772044"/>
            <a:ext cx="7028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48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p:bldP spid="12" grpId="0" animBg="1"/>
      <p:bldP spid="13" grpId="0" animBg="1"/>
      <p:bldP spid="14"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5E79-319F-447B-BA7F-7AAA45EBB0E1}"/>
              </a:ext>
            </a:extLst>
          </p:cNvPr>
          <p:cNvSpPr>
            <a:spLocks noGrp="1"/>
          </p:cNvSpPr>
          <p:nvPr>
            <p:ph type="title"/>
          </p:nvPr>
        </p:nvSpPr>
        <p:spPr>
          <a:xfrm>
            <a:off x="1" y="170159"/>
            <a:ext cx="12178136" cy="990600"/>
          </a:xfrm>
        </p:spPr>
        <p:txBody>
          <a:bodyPr>
            <a:normAutofit/>
          </a:bodyPr>
          <a:lstStyle/>
          <a:p>
            <a:pPr algn="ctr"/>
            <a:r>
              <a:rPr lang="en-US" sz="3600" b="1" dirty="0">
                <a:solidFill>
                  <a:srgbClr val="5A5AA3"/>
                </a:solidFill>
                <a:latin typeface="Avenir Black" panose="02000503020000020003" pitchFamily="2" charset="0"/>
              </a:rPr>
              <a:t>for </a:t>
            </a:r>
            <a:r>
              <a:rPr lang="en-US" sz="3600" b="1" dirty="0">
                <a:latin typeface="Avenir Black" panose="02000503020000020003" pitchFamily="2" charset="0"/>
              </a:rPr>
              <a:t>Loop Summary</a:t>
            </a:r>
          </a:p>
        </p:txBody>
      </p:sp>
      <p:sp>
        <p:nvSpPr>
          <p:cNvPr id="3" name="Content Placeholder 2">
            <a:extLst>
              <a:ext uri="{FF2B5EF4-FFF2-40B4-BE49-F238E27FC236}">
                <a16:creationId xmlns:a16="http://schemas.microsoft.com/office/drawing/2014/main" id="{B796A8E5-5617-417E-B2F7-E65369BBC340}"/>
              </a:ext>
            </a:extLst>
          </p:cNvPr>
          <p:cNvSpPr>
            <a:spLocks noGrp="1"/>
          </p:cNvSpPr>
          <p:nvPr>
            <p:ph sz="half" idx="1"/>
          </p:nvPr>
        </p:nvSpPr>
        <p:spPr>
          <a:xfrm>
            <a:off x="971213" y="1169313"/>
            <a:ext cx="7237336" cy="4571730"/>
          </a:xfrm>
        </p:spPr>
        <p:txBody>
          <a:bodyPr>
            <a:noAutofit/>
          </a:bodyPr>
          <a:lstStyle/>
          <a:p>
            <a:pPr>
              <a:lnSpc>
                <a:spcPct val="100000"/>
              </a:lnSpc>
            </a:pPr>
            <a:r>
              <a:rPr lang="en-US" sz="2400" dirty="0">
                <a:latin typeface="Avenir" panose="02000503020000020003" pitchFamily="2" charset="0"/>
              </a:rPr>
              <a:t>The "</a:t>
            </a:r>
            <a:r>
              <a:rPr lang="en-US" sz="2400" dirty="0">
                <a:solidFill>
                  <a:srgbClr val="5A5AA3"/>
                </a:solidFill>
                <a:latin typeface="Avenir" panose="02000503020000020003" pitchFamily="2" charset="0"/>
              </a:rPr>
              <a:t>for</a:t>
            </a:r>
            <a:r>
              <a:rPr lang="en-US" sz="2400" dirty="0">
                <a:latin typeface="Avenir" panose="02000503020000020003" pitchFamily="2" charset="0"/>
              </a:rPr>
              <a:t>" loop in Python is simple</a:t>
            </a:r>
          </a:p>
          <a:p>
            <a:pPr>
              <a:lnSpc>
                <a:spcPct val="100000"/>
              </a:lnSpc>
            </a:pPr>
            <a:r>
              <a:rPr lang="en-US" sz="2400" dirty="0">
                <a:latin typeface="Avenir" panose="02000503020000020003" pitchFamily="2" charset="0"/>
              </a:rPr>
              <a:t>"</a:t>
            </a:r>
            <a:r>
              <a:rPr lang="en-US" sz="2400" dirty="0">
                <a:solidFill>
                  <a:srgbClr val="5A5AA3"/>
                </a:solidFill>
                <a:latin typeface="Avenir" panose="02000503020000020003" pitchFamily="2" charset="0"/>
              </a:rPr>
              <a:t>for</a:t>
            </a:r>
            <a:r>
              <a:rPr lang="en-US" sz="2400" dirty="0">
                <a:latin typeface="Avenir" panose="02000503020000020003" pitchFamily="2" charset="0"/>
              </a:rPr>
              <a:t>" iterates through an </a:t>
            </a:r>
            <a:r>
              <a:rPr lang="en-US" sz="2400" dirty="0">
                <a:solidFill>
                  <a:srgbClr val="5A5AA3"/>
                </a:solidFill>
                <a:latin typeface="Avenir" panose="02000503020000020003" pitchFamily="2" charset="0"/>
              </a:rPr>
              <a:t>iterable</a:t>
            </a:r>
            <a:r>
              <a:rPr lang="en-US" sz="2400" dirty="0">
                <a:solidFill>
                  <a:schemeClr val="accent5">
                    <a:lumMod val="75000"/>
                  </a:schemeClr>
                </a:solidFill>
                <a:latin typeface="Avenir" panose="02000503020000020003" pitchFamily="2" charset="0"/>
              </a:rPr>
              <a:t> </a:t>
            </a:r>
            <a:r>
              <a:rPr lang="en-US" sz="2400" dirty="0">
                <a:latin typeface="Avenir" panose="02000503020000020003" pitchFamily="2" charset="0"/>
              </a:rPr>
              <a:t>object one             item at a time</a:t>
            </a:r>
            <a:endParaRPr lang="en-US" sz="1800" dirty="0">
              <a:latin typeface="Avenir" panose="02000503020000020003" pitchFamily="2" charset="0"/>
            </a:endParaRPr>
          </a:p>
          <a:p>
            <a:pPr>
              <a:lnSpc>
                <a:spcPct val="100000"/>
              </a:lnSpc>
            </a:pPr>
            <a:r>
              <a:rPr lang="en-US" sz="2400" dirty="0">
                <a:latin typeface="Avenir" panose="02000503020000020003" pitchFamily="2" charset="0"/>
              </a:rPr>
              <a:t>A colon </a:t>
            </a:r>
            <a:r>
              <a:rPr lang="en-US" sz="2400" dirty="0">
                <a:solidFill>
                  <a:schemeClr val="tx1">
                    <a:lumMod val="50000"/>
                    <a:lumOff val="50000"/>
                  </a:schemeClr>
                </a:solidFill>
                <a:latin typeface="Avenir" panose="02000503020000020003" pitchFamily="2" charset="0"/>
              </a:rPr>
              <a:t>(:)</a:t>
            </a:r>
            <a:r>
              <a:rPr lang="en-US" sz="2400" dirty="0">
                <a:latin typeface="Avenir" panose="02000503020000020003" pitchFamily="2" charset="0"/>
              </a:rPr>
              <a:t> and indention indicates </a:t>
            </a:r>
            <a:br>
              <a:rPr lang="en-US" sz="2400" dirty="0">
                <a:latin typeface="Avenir" panose="02000503020000020003" pitchFamily="2" charset="0"/>
              </a:rPr>
            </a:br>
            <a:r>
              <a:rPr lang="en-US" sz="2400" dirty="0">
                <a:latin typeface="Avenir" panose="02000503020000020003" pitchFamily="2" charset="0"/>
              </a:rPr>
              <a:t>where the loop starts and ends</a:t>
            </a:r>
            <a:endParaRPr lang="en-US" sz="1800" dirty="0">
              <a:latin typeface="Avenir" panose="02000503020000020003" pitchFamily="2" charset="0"/>
            </a:endParaRPr>
          </a:p>
          <a:p>
            <a:pPr marL="342900" lvl="1" indent="0">
              <a:lnSpc>
                <a:spcPct val="100000"/>
              </a:lnSpc>
              <a:buNone/>
            </a:pPr>
            <a:r>
              <a:rPr lang="en-US" sz="1800" dirty="0">
                <a:solidFill>
                  <a:srgbClr val="636363"/>
                </a:solidFill>
                <a:latin typeface="Avenir" panose="02000503020000020003" pitchFamily="2" charset="0"/>
              </a:rPr>
              <a:t>for  &lt;var&gt; in &lt;iterable&gt;:</a:t>
            </a:r>
          </a:p>
          <a:p>
            <a:pPr marL="342900" lvl="1" indent="0">
              <a:lnSpc>
                <a:spcPct val="100000"/>
              </a:lnSpc>
              <a:buNone/>
            </a:pPr>
            <a:r>
              <a:rPr lang="en-US" sz="1800" dirty="0">
                <a:solidFill>
                  <a:srgbClr val="636363"/>
                </a:solidFill>
                <a:latin typeface="Avenir" panose="02000503020000020003" pitchFamily="2" charset="0"/>
              </a:rPr>
              <a:t>	&lt;statement&gt;</a:t>
            </a:r>
          </a:p>
          <a:p>
            <a:pPr marL="342900" lvl="1" indent="0">
              <a:lnSpc>
                <a:spcPct val="100000"/>
              </a:lnSpc>
              <a:buNone/>
            </a:pPr>
            <a:r>
              <a:rPr lang="en-US" sz="1800" dirty="0">
                <a:solidFill>
                  <a:srgbClr val="636363"/>
                </a:solidFill>
                <a:latin typeface="Avenir" panose="02000503020000020003" pitchFamily="2" charset="0"/>
              </a:rPr>
              <a:t>	&lt;</a:t>
            </a:r>
            <a:r>
              <a:rPr lang="en-US" sz="1800" dirty="0">
                <a:solidFill>
                  <a:schemeClr val="bg2">
                    <a:lumMod val="50000"/>
                  </a:schemeClr>
                </a:solidFill>
                <a:latin typeface="Avenir" panose="02000503020000020003" pitchFamily="2" charset="0"/>
              </a:rPr>
              <a:t>statement</a:t>
            </a:r>
            <a:r>
              <a:rPr lang="en-US" sz="1800" dirty="0">
                <a:solidFill>
                  <a:srgbClr val="636363"/>
                </a:solidFill>
                <a:latin typeface="Avenir" panose="02000503020000020003" pitchFamily="2" charset="0"/>
              </a:rPr>
              <a:t>&gt;</a:t>
            </a:r>
          </a:p>
          <a:p>
            <a:pPr marL="342900" lvl="1" indent="0">
              <a:lnSpc>
                <a:spcPct val="100000"/>
              </a:lnSpc>
              <a:buNone/>
            </a:pPr>
            <a:r>
              <a:rPr lang="en-US" sz="1800" dirty="0">
                <a:solidFill>
                  <a:srgbClr val="636363"/>
                </a:solidFill>
                <a:latin typeface="Avenir" panose="02000503020000020003" pitchFamily="2" charset="0"/>
              </a:rPr>
              <a:t>	. . .</a:t>
            </a:r>
          </a:p>
          <a:p>
            <a:pPr marL="342900" lvl="1" indent="0">
              <a:lnSpc>
                <a:spcPct val="100000"/>
              </a:lnSpc>
              <a:buNone/>
            </a:pPr>
            <a:r>
              <a:rPr lang="en-US" sz="1800" dirty="0">
                <a:solidFill>
                  <a:srgbClr val="636363"/>
                </a:solidFill>
                <a:latin typeface="Avenir" panose="02000503020000020003" pitchFamily="2" charset="0"/>
              </a:rPr>
              <a:t>&lt;statement after loop&gt;</a:t>
            </a:r>
          </a:p>
          <a:p>
            <a:pPr marL="0" indent="0">
              <a:lnSpc>
                <a:spcPct val="100000"/>
              </a:lnSpc>
              <a:buNone/>
            </a:pPr>
            <a:r>
              <a:rPr lang="en-US" sz="2400" dirty="0">
                <a:latin typeface="Avenir" panose="02000503020000020003" pitchFamily="2" charset="0"/>
              </a:rPr>
              <a:t>"</a:t>
            </a:r>
            <a:r>
              <a:rPr lang="en-US" sz="2400" dirty="0">
                <a:solidFill>
                  <a:srgbClr val="5A5AA3"/>
                </a:solidFill>
                <a:latin typeface="Avenir" panose="02000503020000020003" pitchFamily="2" charset="0"/>
              </a:rPr>
              <a:t>for</a:t>
            </a:r>
            <a:r>
              <a:rPr lang="en-US" sz="2400" dirty="0">
                <a:latin typeface="Avenir" panose="02000503020000020003" pitchFamily="2" charset="0"/>
              </a:rPr>
              <a:t>" takes care of the </a:t>
            </a:r>
            <a:r>
              <a:rPr lang="en-US" sz="2400" dirty="0">
                <a:solidFill>
                  <a:srgbClr val="5A5AA3"/>
                </a:solidFill>
                <a:latin typeface="Avenir" panose="02000503020000020003" pitchFamily="2" charset="0"/>
              </a:rPr>
              <a:t>iterator</a:t>
            </a:r>
            <a:r>
              <a:rPr lang="en-US" sz="2400" dirty="0">
                <a:latin typeface="Avenir" panose="02000503020000020003" pitchFamily="2" charset="0"/>
              </a:rPr>
              <a:t> for you!</a:t>
            </a:r>
          </a:p>
        </p:txBody>
      </p:sp>
      <p:sp>
        <p:nvSpPr>
          <p:cNvPr id="13" name="TextBox 4">
            <a:extLst>
              <a:ext uri="{FF2B5EF4-FFF2-40B4-BE49-F238E27FC236}">
                <a16:creationId xmlns:a16="http://schemas.microsoft.com/office/drawing/2014/main" id="{B2D346FA-9579-E3BA-FE97-CEBE5A290631}"/>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4" name="Picture 3" descr="A picture containing dark, gauge&#10;&#10;Description automatically generated">
            <a:extLst>
              <a:ext uri="{FF2B5EF4-FFF2-40B4-BE49-F238E27FC236}">
                <a16:creationId xmlns:a16="http://schemas.microsoft.com/office/drawing/2014/main" id="{EAC707A8-F6C7-A864-C11A-457022D47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3DD0A5A1-5C3F-F38D-0982-9D371A3D8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007" y="1213634"/>
            <a:ext cx="4483100" cy="990600"/>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59BE522D-D931-2432-F653-9B2A90866C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898" y="2475878"/>
            <a:ext cx="4889500" cy="1435100"/>
          </a:xfrm>
          <a:prstGeom prst="rect">
            <a:avLst/>
          </a:prstGeom>
        </p:spPr>
      </p:pic>
      <p:pic>
        <p:nvPicPr>
          <p:cNvPr id="17" name="Picture 16" descr="A picture containing scatter chart&#10;&#10;Description automatically generated">
            <a:extLst>
              <a:ext uri="{FF2B5EF4-FFF2-40B4-BE49-F238E27FC236}">
                <a16:creationId xmlns:a16="http://schemas.microsoft.com/office/drawing/2014/main" id="{5519997C-0597-F329-718C-320F9C3A10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7413" y="4067665"/>
            <a:ext cx="5313985" cy="1325563"/>
          </a:xfrm>
          <a:prstGeom prst="rect">
            <a:avLst/>
          </a:prstGeom>
        </p:spPr>
      </p:pic>
    </p:spTree>
    <p:extLst>
      <p:ext uri="{BB962C8B-B14F-4D97-AF65-F5344CB8AC3E}">
        <p14:creationId xmlns:p14="http://schemas.microsoft.com/office/powerpoint/2010/main" val="280182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p:cTn id="54"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FBE08A-70B6-D5AE-670E-C9F5FAFF3CCF}"/>
              </a:ext>
            </a:extLst>
          </p:cNvPr>
          <p:cNvPicPr>
            <a:picLocks noChangeAspect="1"/>
          </p:cNvPicPr>
          <p:nvPr/>
        </p:nvPicPr>
        <p:blipFill>
          <a:blip r:embed="rId3"/>
          <a:stretch>
            <a:fillRect/>
          </a:stretch>
        </p:blipFill>
        <p:spPr>
          <a:xfrm>
            <a:off x="2100262" y="3109912"/>
            <a:ext cx="8488417" cy="990600"/>
          </a:xfrm>
          <a:prstGeom prst="rect">
            <a:avLst/>
          </a:prstGeom>
          <a:ln w="3175">
            <a:solidFill>
              <a:schemeClr val="tx1">
                <a:lumMod val="50000"/>
                <a:lumOff val="50000"/>
              </a:schemeClr>
            </a:solidFill>
          </a:ln>
        </p:spPr>
      </p:pic>
      <p:sp>
        <p:nvSpPr>
          <p:cNvPr id="4" name="Title 1">
            <a:extLst>
              <a:ext uri="{FF2B5EF4-FFF2-40B4-BE49-F238E27FC236}">
                <a16:creationId xmlns:a16="http://schemas.microsoft.com/office/drawing/2014/main" id="{E987E7F3-12FF-FB15-8E17-1EB98D648218}"/>
              </a:ext>
            </a:extLst>
          </p:cNvPr>
          <p:cNvSpPr txBox="1">
            <a:spLocks/>
          </p:cNvSpPr>
          <p:nvPr/>
        </p:nvSpPr>
        <p:spPr>
          <a:xfrm>
            <a:off x="0" y="513059"/>
            <a:ext cx="12178136" cy="990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rPr>
              <a:t>Transfer Learning </a:t>
            </a:r>
            <a:r>
              <a:rPr lang="en-US" sz="3600" b="1" dirty="0">
                <a:solidFill>
                  <a:srgbClr val="5A5AA3"/>
                </a:solidFill>
                <a:latin typeface="Avenir Black" panose="02000503020000020003" pitchFamily="2" charset="0"/>
              </a:rPr>
              <a:t>for </a:t>
            </a:r>
            <a:r>
              <a:rPr lang="en-US" sz="3600" b="1" dirty="0">
                <a:latin typeface="Avenir Black" panose="02000503020000020003" pitchFamily="2" charset="0"/>
              </a:rPr>
              <a:t>Loop</a:t>
            </a:r>
          </a:p>
        </p:txBody>
      </p:sp>
    </p:spTree>
    <p:extLst>
      <p:ext uri="{BB962C8B-B14F-4D97-AF65-F5344CB8AC3E}">
        <p14:creationId xmlns:p14="http://schemas.microsoft.com/office/powerpoint/2010/main" val="344176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b="1" dirty="0">
                <a:solidFill>
                  <a:srgbClr val="5A5AA3"/>
                </a:solidFill>
                <a:latin typeface="Avenir Black" panose="02000503020000020003" pitchFamily="2" charset="0"/>
              </a:rPr>
              <a:t>break</a:t>
            </a:r>
          </a:p>
        </p:txBody>
      </p:sp>
      <p:sp>
        <p:nvSpPr>
          <p:cNvPr id="9" name="TextBox 4">
            <a:extLst>
              <a:ext uri="{FF2B5EF4-FFF2-40B4-BE49-F238E27FC236}">
                <a16:creationId xmlns:a16="http://schemas.microsoft.com/office/drawing/2014/main" id="{6AAF2214-9971-DF5D-5C7A-A604276CA09F}"/>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12" name="Content Placeholder 2">
            <a:extLst>
              <a:ext uri="{FF2B5EF4-FFF2-40B4-BE49-F238E27FC236}">
                <a16:creationId xmlns:a16="http://schemas.microsoft.com/office/drawing/2014/main" id="{2236C5EA-DF03-07BE-B3DB-10640A734066}"/>
              </a:ext>
            </a:extLst>
          </p:cNvPr>
          <p:cNvSpPr>
            <a:spLocks noGrp="1"/>
          </p:cNvSpPr>
          <p:nvPr>
            <p:ph idx="1"/>
          </p:nvPr>
        </p:nvSpPr>
        <p:spPr>
          <a:xfrm>
            <a:off x="838200" y="1883869"/>
            <a:ext cx="10730951" cy="410087"/>
          </a:xfrm>
        </p:spPr>
        <p:txBody>
          <a:bodyPr>
            <a:normAutofit fontScale="92500" lnSpcReduction="10000"/>
          </a:bodyPr>
          <a:lstStyle/>
          <a:p>
            <a:r>
              <a:rPr lang="en-US" dirty="0">
                <a:latin typeface="Avenir" panose="02000503020000020003" pitchFamily="2" charset="0"/>
              </a:rPr>
              <a:t>The </a:t>
            </a:r>
            <a:r>
              <a:rPr lang="en-US" dirty="0">
                <a:solidFill>
                  <a:srgbClr val="5A5AA3"/>
                </a:solidFill>
                <a:latin typeface="Avenir" panose="02000503020000020003" pitchFamily="2" charset="0"/>
              </a:rPr>
              <a:t>break</a:t>
            </a:r>
            <a:r>
              <a:rPr lang="en-US" dirty="0">
                <a:latin typeface="Avenir" panose="02000503020000020003" pitchFamily="2" charset="0"/>
              </a:rPr>
              <a:t> statement immediately ends a loop when executed</a:t>
            </a:r>
          </a:p>
          <a:p>
            <a:endParaRPr lang="en-US" dirty="0">
              <a:latin typeface="Avenir" panose="02000503020000020003" pitchFamily="2" charset="0"/>
            </a:endParaRPr>
          </a:p>
          <a:p>
            <a:pPr marL="0" indent="0">
              <a:buNone/>
            </a:pPr>
            <a:endParaRPr lang="en-US" sz="1800" dirty="0">
              <a:latin typeface="Avenir" panose="02000503020000020003" pitchFamily="2" charset="0"/>
            </a:endParaRPr>
          </a:p>
        </p:txBody>
      </p:sp>
      <p:pic>
        <p:nvPicPr>
          <p:cNvPr id="3" name="Picture 2" descr="A picture containing dark, gauge&#10;&#10;Description automatically generated">
            <a:extLst>
              <a:ext uri="{FF2B5EF4-FFF2-40B4-BE49-F238E27FC236}">
                <a16:creationId xmlns:a16="http://schemas.microsoft.com/office/drawing/2014/main" id="{C8CE82E9-9E23-62BF-2BE8-6979B7F16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FD34757-6B88-229C-CD7B-7F26A6E51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7053" y="2571440"/>
            <a:ext cx="6737894" cy="3183023"/>
          </a:xfrm>
          <a:prstGeom prst="rect">
            <a:avLst/>
          </a:prstGeom>
        </p:spPr>
      </p:pic>
    </p:spTree>
    <p:extLst>
      <p:ext uri="{BB962C8B-B14F-4D97-AF65-F5344CB8AC3E}">
        <p14:creationId xmlns:p14="http://schemas.microsoft.com/office/powerpoint/2010/main" val="216311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b="1" dirty="0">
                <a:solidFill>
                  <a:srgbClr val="5A5AA3"/>
                </a:solidFill>
                <a:latin typeface="Avenir Black" panose="02000503020000020003" pitchFamily="2" charset="0"/>
              </a:rPr>
              <a:t>continue</a:t>
            </a:r>
          </a:p>
        </p:txBody>
      </p:sp>
      <p:sp>
        <p:nvSpPr>
          <p:cNvPr id="3" name="Content Placeholder 2">
            <a:extLst>
              <a:ext uri="{FF2B5EF4-FFF2-40B4-BE49-F238E27FC236}">
                <a16:creationId xmlns:a16="http://schemas.microsoft.com/office/drawing/2014/main" id="{128D2E22-731B-4F39-949A-2CEC82BDC2BD}"/>
              </a:ext>
            </a:extLst>
          </p:cNvPr>
          <p:cNvSpPr>
            <a:spLocks noGrp="1"/>
          </p:cNvSpPr>
          <p:nvPr>
            <p:ph idx="1"/>
          </p:nvPr>
        </p:nvSpPr>
        <p:spPr>
          <a:xfrm>
            <a:off x="838200" y="1515383"/>
            <a:ext cx="10515600" cy="4351338"/>
          </a:xfrm>
        </p:spPr>
        <p:txBody>
          <a:bodyPr>
            <a:normAutofit/>
          </a:bodyPr>
          <a:lstStyle/>
          <a:p>
            <a:r>
              <a:rPr lang="en-US" dirty="0">
                <a:latin typeface="Avenir" panose="02000503020000020003" pitchFamily="2" charset="0"/>
              </a:rPr>
              <a:t>The continue statement immediately goes back to the top of the  loop when executed</a:t>
            </a:r>
          </a:p>
          <a:p>
            <a:endParaRPr lang="en-US" dirty="0">
              <a:latin typeface="Avenir" panose="02000503020000020003" pitchFamily="2" charset="0"/>
            </a:endParaRPr>
          </a:p>
          <a:p>
            <a:pPr marL="0" indent="0">
              <a:buNone/>
            </a:pPr>
            <a:endParaRPr lang="en-US" sz="1800" dirty="0">
              <a:latin typeface="Avenir" panose="02000503020000020003" pitchFamily="2" charset="0"/>
            </a:endParaRPr>
          </a:p>
          <a:p>
            <a:pPr marL="0" indent="0">
              <a:buNone/>
            </a:pPr>
            <a:br>
              <a:rPr lang="en-US" dirty="0">
                <a:solidFill>
                  <a:srgbClr val="FFFF00"/>
                </a:solidFill>
                <a:latin typeface="Avenir" panose="02000503020000020003" pitchFamily="2" charset="0"/>
              </a:rPr>
            </a:br>
            <a:endParaRPr lang="en-US" dirty="0">
              <a:latin typeface="Avenir" panose="02000503020000020003" pitchFamily="2" charset="0"/>
            </a:endParaRPr>
          </a:p>
        </p:txBody>
      </p:sp>
      <p:sp>
        <p:nvSpPr>
          <p:cNvPr id="8" name="TextBox 4">
            <a:extLst>
              <a:ext uri="{FF2B5EF4-FFF2-40B4-BE49-F238E27FC236}">
                <a16:creationId xmlns:a16="http://schemas.microsoft.com/office/drawing/2014/main" id="{36E34BEE-9321-7F45-77C2-380BC24EAC2E}"/>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4" name="Picture 3" descr="A picture containing dark, gauge&#10;&#10;Description automatically generated">
            <a:extLst>
              <a:ext uri="{FF2B5EF4-FFF2-40B4-BE49-F238E27FC236}">
                <a16:creationId xmlns:a16="http://schemas.microsoft.com/office/drawing/2014/main" id="{CE66B7B0-D4A4-D28A-7FE4-211F38CF3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descr="Text&#10;&#10;Description automatically generated">
            <a:extLst>
              <a:ext uri="{FF2B5EF4-FFF2-40B4-BE49-F238E27FC236}">
                <a16:creationId xmlns:a16="http://schemas.microsoft.com/office/drawing/2014/main" id="{CEE22698-326F-B1A6-E09C-6999A35AA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450" y="2585829"/>
            <a:ext cx="5753100" cy="3365500"/>
          </a:xfrm>
          <a:prstGeom prst="rect">
            <a:avLst/>
          </a:prstGeom>
        </p:spPr>
      </p:pic>
    </p:spTree>
    <p:extLst>
      <p:ext uri="{BB962C8B-B14F-4D97-AF65-F5344CB8AC3E}">
        <p14:creationId xmlns:p14="http://schemas.microsoft.com/office/powerpoint/2010/main" val="14894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06EE-F1DF-AAAE-A31C-17E5B45D3B6C}"/>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Anatomy of the Python </a:t>
            </a:r>
            <a:r>
              <a:rPr lang="en-US" sz="4000" b="1" dirty="0">
                <a:solidFill>
                  <a:srgbClr val="5A5AA3"/>
                </a:solidFill>
                <a:latin typeface="Avenir Black" panose="02000503020000020003" pitchFamily="2" charset="0"/>
              </a:rPr>
              <a:t>while</a:t>
            </a:r>
            <a:r>
              <a:rPr lang="en-US" sz="4000" b="1" dirty="0">
                <a:latin typeface="Avenir Black" panose="02000503020000020003" pitchFamily="2" charset="0"/>
              </a:rPr>
              <a:t> loop</a:t>
            </a:r>
          </a:p>
        </p:txBody>
      </p:sp>
      <p:sp>
        <p:nvSpPr>
          <p:cNvPr id="3" name="Title 1">
            <a:extLst>
              <a:ext uri="{FF2B5EF4-FFF2-40B4-BE49-F238E27FC236}">
                <a16:creationId xmlns:a16="http://schemas.microsoft.com/office/drawing/2014/main" id="{752EF1F2-0C67-206B-C23A-3BBA8DF34800}"/>
              </a:ext>
            </a:extLst>
          </p:cNvPr>
          <p:cNvSpPr txBox="1">
            <a:spLocks/>
          </p:cNvSpPr>
          <p:nvPr/>
        </p:nvSpPr>
        <p:spPr>
          <a:xfrm>
            <a:off x="3961947" y="3412131"/>
            <a:ext cx="1239468" cy="66111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B8016"/>
                </a:solidFill>
                <a:cs typeface="Calibri" panose="020F0502020204030204" pitchFamily="34" charset="0"/>
              </a:rPr>
              <a:t>while</a:t>
            </a:r>
            <a:r>
              <a:rPr lang="en-US" sz="3600" dirty="0">
                <a:solidFill>
                  <a:srgbClr val="0B8016"/>
                </a:solidFill>
                <a:latin typeface="Calibri" panose="020F0502020204030204" pitchFamily="34" charset="0"/>
                <a:cs typeface="Calibri" panose="020F0502020204030204" pitchFamily="34" charset="0"/>
              </a:rPr>
              <a:t> </a:t>
            </a:r>
          </a:p>
        </p:txBody>
      </p:sp>
      <p:sp>
        <p:nvSpPr>
          <p:cNvPr id="4" name="Title 1">
            <a:extLst>
              <a:ext uri="{FF2B5EF4-FFF2-40B4-BE49-F238E27FC236}">
                <a16:creationId xmlns:a16="http://schemas.microsoft.com/office/drawing/2014/main" id="{3C592BD2-6752-0AE5-44FA-3E0799A7DBA2}"/>
              </a:ext>
            </a:extLst>
          </p:cNvPr>
          <p:cNvSpPr txBox="1">
            <a:spLocks/>
          </p:cNvSpPr>
          <p:nvPr/>
        </p:nvSpPr>
        <p:spPr>
          <a:xfrm>
            <a:off x="5159850" y="3412129"/>
            <a:ext cx="373662"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cs typeface="Calibri" panose="020F0502020204030204" pitchFamily="34" charset="0"/>
              </a:rPr>
              <a:t>i</a:t>
            </a:r>
            <a:r>
              <a:rPr lang="en-US" sz="3600" dirty="0">
                <a:solidFill>
                  <a:srgbClr val="5A5AA3"/>
                </a:solidFill>
                <a:cs typeface="Calibri" panose="020F0502020204030204" pitchFamily="34" charset="0"/>
              </a:rPr>
              <a:t> </a:t>
            </a:r>
            <a:endParaRPr lang="en-US" sz="3600" dirty="0">
              <a:cs typeface="Calibri" panose="020F0502020204030204" pitchFamily="34" charset="0"/>
            </a:endParaRPr>
          </a:p>
        </p:txBody>
      </p:sp>
      <p:sp>
        <p:nvSpPr>
          <p:cNvPr id="5" name="Title 1">
            <a:extLst>
              <a:ext uri="{FF2B5EF4-FFF2-40B4-BE49-F238E27FC236}">
                <a16:creationId xmlns:a16="http://schemas.microsoft.com/office/drawing/2014/main" id="{145DF622-F898-C8AE-BF2F-DBDEAE30DB36}"/>
              </a:ext>
            </a:extLst>
          </p:cNvPr>
          <p:cNvSpPr txBox="1">
            <a:spLocks/>
          </p:cNvSpPr>
          <p:nvPr/>
        </p:nvSpPr>
        <p:spPr>
          <a:xfrm>
            <a:off x="5551457" y="3412129"/>
            <a:ext cx="2230582"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B8016"/>
                </a:solidFill>
                <a:latin typeface="Calibri Light" panose="020F0302020204030204" pitchFamily="34" charset="0"/>
                <a:cs typeface="Calibri Light" panose="020F0302020204030204" pitchFamily="34" charset="0"/>
              </a:rPr>
              <a:t>&lt;= 10</a:t>
            </a:r>
            <a:r>
              <a:rPr lang="en-US" sz="3600" dirty="0">
                <a:latin typeface="Calibri Light" panose="020F0302020204030204" pitchFamily="34" charset="0"/>
                <a:cs typeface="Calibri Light" panose="020F0302020204030204" pitchFamily="34" charset="0"/>
              </a:rPr>
              <a:t>:</a:t>
            </a:r>
            <a:r>
              <a:rPr lang="en-US" sz="3600" dirty="0">
                <a:solidFill>
                  <a:srgbClr val="5A5AA3"/>
                </a:solidFill>
                <a:latin typeface="Calibri Light" panose="020F0302020204030204" pitchFamily="34" charset="0"/>
                <a:cs typeface="Calibri Light" panose="020F0302020204030204" pitchFamily="34" charset="0"/>
              </a:rPr>
              <a:t> </a:t>
            </a:r>
            <a:endParaRPr lang="en-US" sz="3600" dirty="0">
              <a:latin typeface="Calibri Light" panose="020F0302020204030204" pitchFamily="34" charset="0"/>
              <a:cs typeface="Calibri Light" panose="020F0302020204030204" pitchFamily="34" charset="0"/>
            </a:endParaRPr>
          </a:p>
        </p:txBody>
      </p:sp>
      <p:sp>
        <p:nvSpPr>
          <p:cNvPr id="6" name="Title 1">
            <a:extLst>
              <a:ext uri="{FF2B5EF4-FFF2-40B4-BE49-F238E27FC236}">
                <a16:creationId xmlns:a16="http://schemas.microsoft.com/office/drawing/2014/main" id="{C7FA4D2D-A755-1043-436E-444766920432}"/>
              </a:ext>
            </a:extLst>
          </p:cNvPr>
          <p:cNvSpPr txBox="1">
            <a:spLocks/>
          </p:cNvSpPr>
          <p:nvPr/>
        </p:nvSpPr>
        <p:spPr>
          <a:xfrm>
            <a:off x="2891750" y="2723796"/>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Reserved word </a:t>
            </a:r>
            <a:endParaRPr lang="en-US" sz="3600" b="1" dirty="0">
              <a:latin typeface="Avenir Black" panose="02000503020000020003" pitchFamily="2" charset="0"/>
            </a:endParaRPr>
          </a:p>
        </p:txBody>
      </p:sp>
      <p:sp>
        <p:nvSpPr>
          <p:cNvPr id="8" name="Title 1">
            <a:extLst>
              <a:ext uri="{FF2B5EF4-FFF2-40B4-BE49-F238E27FC236}">
                <a16:creationId xmlns:a16="http://schemas.microsoft.com/office/drawing/2014/main" id="{8DE8BE24-A27B-FC18-57AC-BB34E4C41FA6}"/>
              </a:ext>
            </a:extLst>
          </p:cNvPr>
          <p:cNvSpPr txBox="1">
            <a:spLocks/>
          </p:cNvSpPr>
          <p:nvPr/>
        </p:nvSpPr>
        <p:spPr>
          <a:xfrm>
            <a:off x="5106269" y="2257083"/>
            <a:ext cx="1340222"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Iterator</a:t>
            </a:r>
            <a:endParaRPr lang="en-US" sz="3600" b="1" dirty="0">
              <a:latin typeface="Avenir Black" panose="02000503020000020003" pitchFamily="2" charset="0"/>
            </a:endParaRPr>
          </a:p>
        </p:txBody>
      </p:sp>
      <p:sp>
        <p:nvSpPr>
          <p:cNvPr id="9" name="Title 1">
            <a:extLst>
              <a:ext uri="{FF2B5EF4-FFF2-40B4-BE49-F238E27FC236}">
                <a16:creationId xmlns:a16="http://schemas.microsoft.com/office/drawing/2014/main" id="{3A423281-85CF-4B7E-B3BA-87BD1336F00B}"/>
              </a:ext>
            </a:extLst>
          </p:cNvPr>
          <p:cNvSpPr txBox="1">
            <a:spLocks/>
          </p:cNvSpPr>
          <p:nvPr/>
        </p:nvSpPr>
        <p:spPr>
          <a:xfrm>
            <a:off x="5891043" y="2708194"/>
            <a:ext cx="2611169" cy="391618"/>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    Exit Condition </a:t>
            </a:r>
            <a:endParaRPr lang="en-US" sz="3600" b="1" dirty="0">
              <a:latin typeface="Avenir Black" panose="02000503020000020003" pitchFamily="2" charset="0"/>
            </a:endParaRPr>
          </a:p>
        </p:txBody>
      </p:sp>
      <p:sp>
        <p:nvSpPr>
          <p:cNvPr id="10" name="Title 1">
            <a:extLst>
              <a:ext uri="{FF2B5EF4-FFF2-40B4-BE49-F238E27FC236}">
                <a16:creationId xmlns:a16="http://schemas.microsoft.com/office/drawing/2014/main" id="{D2F071EA-541E-F0C3-A251-891868CDD64E}"/>
              </a:ext>
            </a:extLst>
          </p:cNvPr>
          <p:cNvSpPr txBox="1">
            <a:spLocks/>
          </p:cNvSpPr>
          <p:nvPr/>
        </p:nvSpPr>
        <p:spPr>
          <a:xfrm>
            <a:off x="5159850" y="3920255"/>
            <a:ext cx="2230582"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B8016"/>
                </a:solidFill>
                <a:latin typeface="Calibri Light" panose="020F0302020204030204" pitchFamily="34" charset="0"/>
                <a:cs typeface="Calibri Light" panose="020F0302020204030204" pitchFamily="34" charset="0"/>
              </a:rPr>
              <a:t>print</a:t>
            </a:r>
            <a:r>
              <a:rPr lang="en-US" sz="3600" dirty="0">
                <a:latin typeface="Calibri Light" panose="020F0302020204030204" pitchFamily="34" charset="0"/>
                <a:cs typeface="Calibri Light" panose="020F0302020204030204" pitchFamily="34" charset="0"/>
              </a:rPr>
              <a:t>(i) </a:t>
            </a:r>
          </a:p>
        </p:txBody>
      </p:sp>
      <p:sp>
        <p:nvSpPr>
          <p:cNvPr id="11" name="Title 1">
            <a:extLst>
              <a:ext uri="{FF2B5EF4-FFF2-40B4-BE49-F238E27FC236}">
                <a16:creationId xmlns:a16="http://schemas.microsoft.com/office/drawing/2014/main" id="{EC5395CB-B9E9-3366-CB3C-7785F0447D6D}"/>
              </a:ext>
            </a:extLst>
          </p:cNvPr>
          <p:cNvSpPr txBox="1">
            <a:spLocks/>
          </p:cNvSpPr>
          <p:nvPr/>
        </p:nvSpPr>
        <p:spPr>
          <a:xfrm>
            <a:off x="7619038" y="4187225"/>
            <a:ext cx="1794163" cy="4696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solidFill>
                  <a:srgbClr val="5A5AA3"/>
                </a:solidFill>
                <a:latin typeface="Avenir Black" panose="02000503020000020003" pitchFamily="2" charset="0"/>
              </a:rPr>
              <a:t>Loop Body</a:t>
            </a:r>
            <a:endParaRPr lang="en-US" sz="2500" b="1" dirty="0">
              <a:latin typeface="Avenir Black" panose="02000503020000020003" pitchFamily="2" charset="0"/>
            </a:endParaRPr>
          </a:p>
        </p:txBody>
      </p:sp>
      <p:sp>
        <p:nvSpPr>
          <p:cNvPr id="12" name="Right Brace 11">
            <a:extLst>
              <a:ext uri="{FF2B5EF4-FFF2-40B4-BE49-F238E27FC236}">
                <a16:creationId xmlns:a16="http://schemas.microsoft.com/office/drawing/2014/main" id="{D70BE4AD-487B-A8B6-4D5C-1808B3171085}"/>
              </a:ext>
            </a:extLst>
          </p:cNvPr>
          <p:cNvSpPr/>
          <p:nvPr/>
        </p:nvSpPr>
        <p:spPr>
          <a:xfrm>
            <a:off x="7182619" y="4073244"/>
            <a:ext cx="380996" cy="6611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88B9A558-8608-690F-87DF-D36ACFA7798D}"/>
              </a:ext>
            </a:extLst>
          </p:cNvPr>
          <p:cNvSpPr/>
          <p:nvPr/>
        </p:nvSpPr>
        <p:spPr>
          <a:xfrm rot="16200000">
            <a:off x="4390893" y="2987212"/>
            <a:ext cx="380996" cy="6611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06DC7D32-A43A-BC97-A3C1-5298D65852CB}"/>
              </a:ext>
            </a:extLst>
          </p:cNvPr>
          <p:cNvSpPr/>
          <p:nvPr/>
        </p:nvSpPr>
        <p:spPr>
          <a:xfrm rot="16200000">
            <a:off x="6140158" y="2733712"/>
            <a:ext cx="354053" cy="11202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Connector: Curved 15">
            <a:extLst>
              <a:ext uri="{FF2B5EF4-FFF2-40B4-BE49-F238E27FC236}">
                <a16:creationId xmlns:a16="http://schemas.microsoft.com/office/drawing/2014/main" id="{7C477516-52F7-3A41-E318-1C3DCAE73C6C}"/>
              </a:ext>
            </a:extLst>
          </p:cNvPr>
          <p:cNvCxnSpPr>
            <a:cxnSpLocks/>
          </p:cNvCxnSpPr>
          <p:nvPr/>
        </p:nvCxnSpPr>
        <p:spPr>
          <a:xfrm rot="5400000" flipH="1" flipV="1">
            <a:off x="5083699" y="2833304"/>
            <a:ext cx="817730" cy="373661"/>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EFC86FF2-4230-5720-D66B-78ABB1644F54}"/>
              </a:ext>
            </a:extLst>
          </p:cNvPr>
          <p:cNvSpPr txBox="1">
            <a:spLocks/>
          </p:cNvSpPr>
          <p:nvPr/>
        </p:nvSpPr>
        <p:spPr>
          <a:xfrm>
            <a:off x="7672778" y="3576235"/>
            <a:ext cx="2611169" cy="391618"/>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5A5AA3"/>
                </a:solidFill>
                <a:latin typeface="Avenir Black" panose="02000503020000020003" pitchFamily="2" charset="0"/>
              </a:rPr>
              <a:t>: = Loop Start</a:t>
            </a:r>
            <a:endParaRPr lang="en-US" sz="3600" b="1" dirty="0">
              <a:latin typeface="Avenir Black" panose="02000503020000020003" pitchFamily="2" charset="0"/>
            </a:endParaRPr>
          </a:p>
        </p:txBody>
      </p:sp>
      <p:cxnSp>
        <p:nvCxnSpPr>
          <p:cNvPr id="21" name="Straight Connector 20">
            <a:extLst>
              <a:ext uri="{FF2B5EF4-FFF2-40B4-BE49-F238E27FC236}">
                <a16:creationId xmlns:a16="http://schemas.microsoft.com/office/drawing/2014/main" id="{812DC552-A732-50AD-DD90-A2F4E76CB8AC}"/>
              </a:ext>
            </a:extLst>
          </p:cNvPr>
          <p:cNvCxnSpPr>
            <a:cxnSpLocks/>
          </p:cNvCxnSpPr>
          <p:nvPr/>
        </p:nvCxnSpPr>
        <p:spPr>
          <a:xfrm>
            <a:off x="6877288" y="3772044"/>
            <a:ext cx="70289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E60471C0-8255-8D56-F2C2-141952F40D2E}"/>
              </a:ext>
            </a:extLst>
          </p:cNvPr>
          <p:cNvSpPr txBox="1">
            <a:spLocks/>
          </p:cNvSpPr>
          <p:nvPr/>
        </p:nvSpPr>
        <p:spPr>
          <a:xfrm>
            <a:off x="3961947" y="1391331"/>
            <a:ext cx="2230582"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alibri Light" panose="020F0302020204030204" pitchFamily="34" charset="0"/>
                <a:cs typeface="Calibri Light" panose="020F0302020204030204" pitchFamily="34" charset="0"/>
              </a:rPr>
              <a:t>i </a:t>
            </a:r>
            <a:r>
              <a:rPr lang="en-US" sz="3600" dirty="0">
                <a:solidFill>
                  <a:srgbClr val="A719FF"/>
                </a:solidFill>
                <a:latin typeface="Calibri Light" panose="020F0302020204030204" pitchFamily="34" charset="0"/>
                <a:cs typeface="Calibri Light" panose="020F0302020204030204" pitchFamily="34" charset="0"/>
              </a:rPr>
              <a:t>=</a:t>
            </a:r>
            <a:r>
              <a:rPr lang="en-US" sz="3600" dirty="0">
                <a:latin typeface="Calibri Light" panose="020F0302020204030204" pitchFamily="34" charset="0"/>
                <a:cs typeface="Calibri Light" panose="020F0302020204030204" pitchFamily="34" charset="0"/>
              </a:rPr>
              <a:t> </a:t>
            </a:r>
            <a:r>
              <a:rPr lang="en-US" sz="3600" dirty="0">
                <a:solidFill>
                  <a:srgbClr val="0B8016"/>
                </a:solidFill>
                <a:latin typeface="Calibri Light" panose="020F0302020204030204" pitchFamily="34" charset="0"/>
                <a:cs typeface="Calibri Light" panose="020F0302020204030204" pitchFamily="34" charset="0"/>
              </a:rPr>
              <a:t>1</a:t>
            </a:r>
            <a:r>
              <a:rPr lang="en-US" sz="3600" dirty="0">
                <a:latin typeface="Calibri Light" panose="020F0302020204030204" pitchFamily="34" charset="0"/>
                <a:cs typeface="Calibri Light" panose="020F0302020204030204" pitchFamily="34" charset="0"/>
              </a:rPr>
              <a:t> </a:t>
            </a:r>
          </a:p>
        </p:txBody>
      </p:sp>
      <p:sp>
        <p:nvSpPr>
          <p:cNvPr id="19" name="Title 1">
            <a:extLst>
              <a:ext uri="{FF2B5EF4-FFF2-40B4-BE49-F238E27FC236}">
                <a16:creationId xmlns:a16="http://schemas.microsoft.com/office/drawing/2014/main" id="{A4C11F53-C239-9AE6-5194-797A7907520D}"/>
              </a:ext>
            </a:extLst>
          </p:cNvPr>
          <p:cNvSpPr txBox="1">
            <a:spLocks/>
          </p:cNvSpPr>
          <p:nvPr/>
        </p:nvSpPr>
        <p:spPr>
          <a:xfrm>
            <a:off x="5174220" y="4432405"/>
            <a:ext cx="2230582"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alibri Light" panose="020F0302020204030204" pitchFamily="34" charset="0"/>
                <a:cs typeface="Calibri Light" panose="020F0302020204030204" pitchFamily="34" charset="0"/>
              </a:rPr>
              <a:t>i </a:t>
            </a:r>
            <a:r>
              <a:rPr lang="en-US" sz="3600" dirty="0">
                <a:solidFill>
                  <a:srgbClr val="A719FF"/>
                </a:solidFill>
                <a:latin typeface="Calibri Light" panose="020F0302020204030204" pitchFamily="34" charset="0"/>
                <a:cs typeface="Calibri Light" panose="020F0302020204030204" pitchFamily="34" charset="0"/>
              </a:rPr>
              <a:t>=</a:t>
            </a:r>
            <a:r>
              <a:rPr lang="en-US" sz="3600" dirty="0">
                <a:latin typeface="Calibri Light" panose="020F0302020204030204" pitchFamily="34" charset="0"/>
                <a:cs typeface="Calibri Light" panose="020F0302020204030204" pitchFamily="34" charset="0"/>
              </a:rPr>
              <a:t> i + </a:t>
            </a:r>
            <a:r>
              <a:rPr lang="en-US" sz="3600" dirty="0">
                <a:solidFill>
                  <a:srgbClr val="0B8016"/>
                </a:solidFill>
                <a:latin typeface="Calibri Light" panose="020F0302020204030204" pitchFamily="34" charset="0"/>
                <a:cs typeface="Calibri Light" panose="020F0302020204030204" pitchFamily="34" charset="0"/>
              </a:rPr>
              <a:t>1</a:t>
            </a:r>
            <a:r>
              <a:rPr lang="en-US" sz="36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081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p:bldP spid="12" grpId="0" animBg="1"/>
      <p:bldP spid="13" grpId="0" animBg="1"/>
      <p:bldP spid="14" grpId="0" animBg="1"/>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12192000" cy="840327"/>
          </a:xfrm>
        </p:spPr>
        <p:txBody>
          <a:bodyPr>
            <a:normAutofit/>
          </a:bodyPr>
          <a:lstStyle/>
          <a:p>
            <a:pPr algn="ctr"/>
            <a:r>
              <a:rPr lang="en-US" sz="4000" b="1" dirty="0">
                <a:latin typeface="Avenir Black" panose="02000503020000020003" pitchFamily="2" charset="0"/>
              </a:rPr>
              <a:t>Decision Controlled Loops</a:t>
            </a:r>
          </a:p>
        </p:txBody>
      </p:sp>
      <p:sp>
        <p:nvSpPr>
          <p:cNvPr id="3" name="Content Placeholder 2"/>
          <p:cNvSpPr>
            <a:spLocks noGrp="1"/>
          </p:cNvSpPr>
          <p:nvPr>
            <p:ph sz="half" idx="1"/>
          </p:nvPr>
        </p:nvSpPr>
        <p:spPr>
          <a:xfrm>
            <a:off x="912974" y="1520762"/>
            <a:ext cx="5991536" cy="5013197"/>
          </a:xfrm>
        </p:spPr>
        <p:txBody>
          <a:bodyPr>
            <a:noAutofit/>
          </a:bodyPr>
          <a:lstStyle/>
          <a:p>
            <a:r>
              <a:rPr lang="en-US" sz="2400" dirty="0">
                <a:latin typeface="Avenir" panose="02000503020000020003" pitchFamily="2" charset="0"/>
              </a:rPr>
              <a:t>Decision Controlled Loops require a Decision with a </a:t>
            </a:r>
            <a:r>
              <a:rPr lang="en-US" sz="2400" dirty="0">
                <a:solidFill>
                  <a:srgbClr val="5A5AA3"/>
                </a:solidFill>
                <a:latin typeface="Avenir" panose="02000503020000020003" pitchFamily="2" charset="0"/>
              </a:rPr>
              <a:t>&lt;condition&gt;</a:t>
            </a:r>
          </a:p>
          <a:p>
            <a:r>
              <a:rPr lang="en-US" sz="2400" dirty="0">
                <a:latin typeface="Avenir" panose="02000503020000020003" pitchFamily="2" charset="0"/>
              </a:rPr>
              <a:t>The </a:t>
            </a:r>
            <a:r>
              <a:rPr lang="en-US" sz="2400" dirty="0">
                <a:solidFill>
                  <a:srgbClr val="5A5AA3"/>
                </a:solidFill>
                <a:latin typeface="Avenir" panose="02000503020000020003" pitchFamily="2" charset="0"/>
              </a:rPr>
              <a:t>&lt;condition&gt; </a:t>
            </a:r>
            <a:r>
              <a:rPr lang="en-US" sz="2400" dirty="0">
                <a:latin typeface="Avenir" panose="02000503020000020003" pitchFamily="2" charset="0"/>
              </a:rPr>
              <a:t>is an expression evaluates to </a:t>
            </a:r>
            <a:r>
              <a:rPr lang="en-US" sz="2400" dirty="0">
                <a:solidFill>
                  <a:srgbClr val="5A5AA3"/>
                </a:solidFill>
                <a:latin typeface="Avenir" panose="02000503020000020003" pitchFamily="2" charset="0"/>
              </a:rPr>
              <a:t>True</a:t>
            </a:r>
            <a:r>
              <a:rPr lang="en-US" sz="2400" dirty="0">
                <a:solidFill>
                  <a:srgbClr val="FFFF00"/>
                </a:solidFill>
                <a:latin typeface="Avenir" panose="02000503020000020003" pitchFamily="2" charset="0"/>
              </a:rPr>
              <a:t> </a:t>
            </a:r>
            <a:r>
              <a:rPr lang="en-US" sz="2400" dirty="0">
                <a:solidFill>
                  <a:schemeClr val="tx1">
                    <a:lumMod val="95000"/>
                  </a:schemeClr>
                </a:solidFill>
                <a:latin typeface="Avenir" panose="02000503020000020003" pitchFamily="2" charset="0"/>
              </a:rPr>
              <a:t>or</a:t>
            </a:r>
            <a:r>
              <a:rPr lang="en-US" sz="2400" dirty="0">
                <a:solidFill>
                  <a:srgbClr val="FFFF00"/>
                </a:solidFill>
                <a:latin typeface="Avenir" panose="02000503020000020003" pitchFamily="2" charset="0"/>
              </a:rPr>
              <a:t> </a:t>
            </a:r>
            <a:r>
              <a:rPr lang="en-US" sz="2400" dirty="0">
                <a:solidFill>
                  <a:srgbClr val="5A5AA3"/>
                </a:solidFill>
                <a:latin typeface="Avenir" panose="02000503020000020003" pitchFamily="2" charset="0"/>
              </a:rPr>
              <a:t>False</a:t>
            </a:r>
          </a:p>
          <a:p>
            <a:pPr lvl="1"/>
            <a:r>
              <a:rPr lang="en-US" sz="2000" dirty="0">
                <a:latin typeface="Avenir" panose="02000503020000020003" pitchFamily="2" charset="0"/>
              </a:rPr>
              <a:t>(just like an </a:t>
            </a:r>
            <a:r>
              <a:rPr lang="en-US" sz="2000" dirty="0">
                <a:solidFill>
                  <a:srgbClr val="5A5AA3"/>
                </a:solidFill>
                <a:latin typeface="Avenir" panose="02000503020000020003" pitchFamily="2" charset="0"/>
              </a:rPr>
              <a:t>if</a:t>
            </a:r>
            <a:r>
              <a:rPr lang="en-US" sz="2000" dirty="0">
                <a:latin typeface="Avenir" panose="02000503020000020003" pitchFamily="2" charset="0"/>
              </a:rPr>
              <a:t> statement)</a:t>
            </a:r>
          </a:p>
          <a:p>
            <a:r>
              <a:rPr lang="en-US" sz="2400" dirty="0">
                <a:latin typeface="Avenir" panose="02000503020000020003" pitchFamily="2" charset="0"/>
              </a:rPr>
              <a:t>If the </a:t>
            </a:r>
            <a:r>
              <a:rPr lang="en-US" sz="2400" dirty="0">
                <a:solidFill>
                  <a:srgbClr val="5A5AA3"/>
                </a:solidFill>
                <a:latin typeface="Avenir" panose="02000503020000020003" pitchFamily="2" charset="0"/>
              </a:rPr>
              <a:t>&lt;condition&gt; </a:t>
            </a:r>
            <a:r>
              <a:rPr lang="en-US" sz="2400" dirty="0">
                <a:latin typeface="Avenir" panose="02000503020000020003" pitchFamily="2" charset="0"/>
              </a:rPr>
              <a:t>is </a:t>
            </a:r>
            <a:r>
              <a:rPr lang="en-US" sz="2400" dirty="0">
                <a:solidFill>
                  <a:srgbClr val="5A5AA3"/>
                </a:solidFill>
                <a:latin typeface="Avenir" panose="02000503020000020003" pitchFamily="2" charset="0"/>
              </a:rPr>
              <a:t>True</a:t>
            </a:r>
            <a:r>
              <a:rPr lang="en-US" sz="2400" dirty="0">
                <a:latin typeface="Avenir" panose="02000503020000020003" pitchFamily="2" charset="0"/>
              </a:rPr>
              <a:t> the statements inside the loop are executed</a:t>
            </a:r>
          </a:p>
          <a:p>
            <a:pPr lvl="1"/>
            <a:r>
              <a:rPr lang="en-US" sz="2000" dirty="0">
                <a:latin typeface="Avenir" panose="02000503020000020003" pitchFamily="2" charset="0"/>
              </a:rPr>
              <a:t>Then execution returns to the top of the loop</a:t>
            </a:r>
          </a:p>
          <a:p>
            <a:r>
              <a:rPr lang="en-US" sz="2400" dirty="0">
                <a:latin typeface="Avenir" panose="02000503020000020003" pitchFamily="2" charset="0"/>
              </a:rPr>
              <a:t>If the </a:t>
            </a:r>
            <a:r>
              <a:rPr lang="en-US" sz="2400" dirty="0">
                <a:solidFill>
                  <a:srgbClr val="5A5AA3"/>
                </a:solidFill>
                <a:latin typeface="Avenir" panose="02000503020000020003" pitchFamily="2" charset="0"/>
              </a:rPr>
              <a:t>&lt;condition&gt; </a:t>
            </a:r>
            <a:r>
              <a:rPr lang="en-US" sz="2400" dirty="0">
                <a:latin typeface="Avenir" panose="02000503020000020003" pitchFamily="2" charset="0"/>
              </a:rPr>
              <a:t>is </a:t>
            </a:r>
            <a:r>
              <a:rPr lang="en-US" sz="2400" dirty="0">
                <a:solidFill>
                  <a:srgbClr val="5A5AA3"/>
                </a:solidFill>
                <a:latin typeface="Avenir" panose="02000503020000020003" pitchFamily="2" charset="0"/>
              </a:rPr>
              <a:t>False</a:t>
            </a:r>
          </a:p>
          <a:p>
            <a:pPr lvl="1"/>
            <a:r>
              <a:rPr lang="en-US" sz="2000" dirty="0">
                <a:latin typeface="Avenir" panose="02000503020000020003" pitchFamily="2" charset="0"/>
              </a:rPr>
              <a:t>execution continues at the first statement after the loop end</a:t>
            </a:r>
          </a:p>
        </p:txBody>
      </p:sp>
      <p:sp>
        <p:nvSpPr>
          <p:cNvPr id="6" name="TextBox 4">
            <a:extLst>
              <a:ext uri="{FF2B5EF4-FFF2-40B4-BE49-F238E27FC236}">
                <a16:creationId xmlns:a16="http://schemas.microsoft.com/office/drawing/2014/main" id="{05954DE0-044E-A86E-D822-0CD75CC85E4F}"/>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58" name="Group 57">
            <a:extLst>
              <a:ext uri="{FF2B5EF4-FFF2-40B4-BE49-F238E27FC236}">
                <a16:creationId xmlns:a16="http://schemas.microsoft.com/office/drawing/2014/main" id="{FF261486-31A3-EE3B-EF3A-3CCE3831361B}"/>
              </a:ext>
            </a:extLst>
          </p:cNvPr>
          <p:cNvGrpSpPr/>
          <p:nvPr/>
        </p:nvGrpSpPr>
        <p:grpSpPr>
          <a:xfrm>
            <a:off x="7376160" y="1775432"/>
            <a:ext cx="3547171" cy="3771907"/>
            <a:chOff x="7376160" y="1775432"/>
            <a:chExt cx="3547171" cy="3771907"/>
          </a:xfrm>
        </p:grpSpPr>
        <p:sp>
          <p:nvSpPr>
            <p:cNvPr id="4" name="Rectangle 3">
              <a:extLst>
                <a:ext uri="{FF2B5EF4-FFF2-40B4-BE49-F238E27FC236}">
                  <a16:creationId xmlns:a16="http://schemas.microsoft.com/office/drawing/2014/main" id="{C593AF06-B2AC-90B7-41B4-054A6DD55BD6}"/>
                </a:ext>
              </a:extLst>
            </p:cNvPr>
            <p:cNvSpPr/>
            <p:nvPr/>
          </p:nvSpPr>
          <p:spPr>
            <a:xfrm>
              <a:off x="7793140" y="3760504"/>
              <a:ext cx="1402080" cy="72043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a:extLst>
                <a:ext uri="{FF2B5EF4-FFF2-40B4-BE49-F238E27FC236}">
                  <a16:creationId xmlns:a16="http://schemas.microsoft.com/office/drawing/2014/main" id="{D8FD39EE-35DD-1114-746D-32E2AA5ACD39}"/>
                </a:ext>
              </a:extLst>
            </p:cNvPr>
            <p:cNvSpPr/>
            <p:nvPr/>
          </p:nvSpPr>
          <p:spPr>
            <a:xfrm>
              <a:off x="7669835" y="2341223"/>
              <a:ext cx="1648691" cy="997527"/>
            </a:xfrm>
            <a:prstGeom prst="diamond">
              <a:avLst/>
            </a:prstGeom>
            <a:solidFill>
              <a:srgbClr val="D6EECF"/>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9D05C84-9000-162B-32FB-297C10A8A797}"/>
                </a:ext>
              </a:extLst>
            </p:cNvPr>
            <p:cNvSpPr txBox="1"/>
            <p:nvPr/>
          </p:nvSpPr>
          <p:spPr>
            <a:xfrm>
              <a:off x="7713892" y="2671694"/>
              <a:ext cx="1560576" cy="338554"/>
            </a:xfrm>
            <a:prstGeom prst="rect">
              <a:avLst/>
            </a:prstGeom>
            <a:noFill/>
          </p:spPr>
          <p:txBody>
            <a:bodyPr wrap="square" rtlCol="0">
              <a:spAutoFit/>
            </a:bodyPr>
            <a:lstStyle/>
            <a:p>
              <a:pPr algn="ctr"/>
              <a:r>
                <a:rPr lang="en-US" sz="1600" dirty="0">
                  <a:latin typeface="Sofia Pro" pitchFamily="2" charset="0"/>
                </a:rPr>
                <a:t>DECISION</a:t>
              </a:r>
            </a:p>
          </p:txBody>
        </p:sp>
        <p:sp>
          <p:nvSpPr>
            <p:cNvPr id="10" name="TextBox 9">
              <a:extLst>
                <a:ext uri="{FF2B5EF4-FFF2-40B4-BE49-F238E27FC236}">
                  <a16:creationId xmlns:a16="http://schemas.microsoft.com/office/drawing/2014/main" id="{4F11633C-FFA5-0BC8-BA93-C9EFEA62B06B}"/>
                </a:ext>
              </a:extLst>
            </p:cNvPr>
            <p:cNvSpPr txBox="1"/>
            <p:nvPr/>
          </p:nvSpPr>
          <p:spPr>
            <a:xfrm>
              <a:off x="7713892" y="3984563"/>
              <a:ext cx="1560576" cy="338554"/>
            </a:xfrm>
            <a:prstGeom prst="rect">
              <a:avLst/>
            </a:prstGeom>
            <a:noFill/>
          </p:spPr>
          <p:txBody>
            <a:bodyPr wrap="square" rtlCol="0">
              <a:spAutoFit/>
            </a:bodyPr>
            <a:lstStyle/>
            <a:p>
              <a:pPr algn="ctr"/>
              <a:r>
                <a:rPr lang="en-US" sz="1600" dirty="0">
                  <a:latin typeface="Sofia Pro" pitchFamily="2" charset="0"/>
                </a:rPr>
                <a:t>SEQUENCE</a:t>
              </a:r>
            </a:p>
          </p:txBody>
        </p:sp>
        <p:sp>
          <p:nvSpPr>
            <p:cNvPr id="11" name="TextBox 10">
              <a:extLst>
                <a:ext uri="{FF2B5EF4-FFF2-40B4-BE49-F238E27FC236}">
                  <a16:creationId xmlns:a16="http://schemas.microsoft.com/office/drawing/2014/main" id="{B4D8EF12-E40B-4E1B-1CB0-E74A1D823062}"/>
                </a:ext>
              </a:extLst>
            </p:cNvPr>
            <p:cNvSpPr txBox="1"/>
            <p:nvPr/>
          </p:nvSpPr>
          <p:spPr>
            <a:xfrm>
              <a:off x="8582467" y="3340719"/>
              <a:ext cx="1560576" cy="338554"/>
            </a:xfrm>
            <a:prstGeom prst="rect">
              <a:avLst/>
            </a:prstGeom>
            <a:noFill/>
          </p:spPr>
          <p:txBody>
            <a:bodyPr wrap="square" rtlCol="0">
              <a:spAutoFit/>
            </a:bodyPr>
            <a:lstStyle/>
            <a:p>
              <a:r>
                <a:rPr lang="en-US" sz="1600" dirty="0">
                  <a:latin typeface="Sofia Pro" pitchFamily="2" charset="0"/>
                </a:rPr>
                <a:t>TRUE</a:t>
              </a:r>
            </a:p>
          </p:txBody>
        </p:sp>
        <p:sp>
          <p:nvSpPr>
            <p:cNvPr id="12" name="TextBox 11">
              <a:extLst>
                <a:ext uri="{FF2B5EF4-FFF2-40B4-BE49-F238E27FC236}">
                  <a16:creationId xmlns:a16="http://schemas.microsoft.com/office/drawing/2014/main" id="{5601F23A-C4DF-B380-CA16-A5BE3534DC29}"/>
                </a:ext>
              </a:extLst>
            </p:cNvPr>
            <p:cNvSpPr txBox="1"/>
            <p:nvPr/>
          </p:nvSpPr>
          <p:spPr>
            <a:xfrm>
              <a:off x="9362755" y="2472418"/>
              <a:ext cx="1560576" cy="338554"/>
            </a:xfrm>
            <a:prstGeom prst="rect">
              <a:avLst/>
            </a:prstGeom>
            <a:noFill/>
          </p:spPr>
          <p:txBody>
            <a:bodyPr wrap="square" rtlCol="0">
              <a:spAutoFit/>
            </a:bodyPr>
            <a:lstStyle/>
            <a:p>
              <a:r>
                <a:rPr lang="en-US" sz="1600" dirty="0">
                  <a:latin typeface="Sofia Pro" pitchFamily="2" charset="0"/>
                </a:rPr>
                <a:t>FALSE</a:t>
              </a:r>
            </a:p>
          </p:txBody>
        </p:sp>
        <p:cxnSp>
          <p:nvCxnSpPr>
            <p:cNvPr id="29" name="Straight Arrow Connector 28">
              <a:extLst>
                <a:ext uri="{FF2B5EF4-FFF2-40B4-BE49-F238E27FC236}">
                  <a16:creationId xmlns:a16="http://schemas.microsoft.com/office/drawing/2014/main" id="{CBEC9984-087A-CF94-B30F-9B9B8BC06BDA}"/>
                </a:ext>
              </a:extLst>
            </p:cNvPr>
            <p:cNvCxnSpPr>
              <a:endCxn id="8" idx="0"/>
            </p:cNvCxnSpPr>
            <p:nvPr/>
          </p:nvCxnSpPr>
          <p:spPr>
            <a:xfrm>
              <a:off x="8494180" y="1775432"/>
              <a:ext cx="1" cy="5657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941CA4-AFA3-5065-4380-EDEB19F4B5D5}"/>
                </a:ext>
              </a:extLst>
            </p:cNvPr>
            <p:cNvCxnSpPr>
              <a:cxnSpLocks/>
              <a:stCxn id="8" idx="2"/>
            </p:cNvCxnSpPr>
            <p:nvPr/>
          </p:nvCxnSpPr>
          <p:spPr>
            <a:xfrm flipH="1">
              <a:off x="8494180" y="3338750"/>
              <a:ext cx="1" cy="44714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6342143-E5A0-5D0F-2357-3384BF4E0714}"/>
                </a:ext>
              </a:extLst>
            </p:cNvPr>
            <p:cNvCxnSpPr>
              <a:cxnSpLocks/>
            </p:cNvCxnSpPr>
            <p:nvPr/>
          </p:nvCxnSpPr>
          <p:spPr>
            <a:xfrm>
              <a:off x="7376160" y="2044998"/>
              <a:ext cx="1118020"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ED1CE3-D9BA-6898-E9EC-BA0C0A673BFD}"/>
                </a:ext>
              </a:extLst>
            </p:cNvPr>
            <p:cNvCxnSpPr>
              <a:cxnSpLocks/>
            </p:cNvCxnSpPr>
            <p:nvPr/>
          </p:nvCxnSpPr>
          <p:spPr>
            <a:xfrm>
              <a:off x="8514920" y="5012408"/>
              <a:ext cx="0" cy="53493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6A009B7-B8FE-A8B9-42D5-C20DBCD4CDDD}"/>
                </a:ext>
              </a:extLst>
            </p:cNvPr>
            <p:cNvCxnSpPr>
              <a:cxnSpLocks/>
            </p:cNvCxnSpPr>
            <p:nvPr/>
          </p:nvCxnSpPr>
          <p:spPr>
            <a:xfrm>
              <a:off x="7376160" y="2032806"/>
              <a:ext cx="0" cy="26565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9A4858-F9B4-103D-14D6-94CF436F9155}"/>
                </a:ext>
              </a:extLst>
            </p:cNvPr>
            <p:cNvCxnSpPr>
              <a:cxnSpLocks/>
            </p:cNvCxnSpPr>
            <p:nvPr/>
          </p:nvCxnSpPr>
          <p:spPr>
            <a:xfrm>
              <a:off x="7376160" y="4689320"/>
              <a:ext cx="113876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73BC5F-265D-8258-0931-BAB110425C9C}"/>
                </a:ext>
              </a:extLst>
            </p:cNvPr>
            <p:cNvCxnSpPr>
              <a:cxnSpLocks/>
            </p:cNvCxnSpPr>
            <p:nvPr/>
          </p:nvCxnSpPr>
          <p:spPr>
            <a:xfrm>
              <a:off x="8506372" y="4468748"/>
              <a:ext cx="0" cy="2283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574947E-63FB-CE91-FADB-7DFD6FE2B950}"/>
                </a:ext>
              </a:extLst>
            </p:cNvPr>
            <p:cNvCxnSpPr>
              <a:cxnSpLocks/>
            </p:cNvCxnSpPr>
            <p:nvPr/>
          </p:nvCxnSpPr>
          <p:spPr>
            <a:xfrm>
              <a:off x="9333467" y="2839986"/>
              <a:ext cx="456709"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A04A4D-0441-1066-2761-55C7FA25EE80}"/>
                </a:ext>
              </a:extLst>
            </p:cNvPr>
            <p:cNvCxnSpPr>
              <a:cxnSpLocks/>
            </p:cNvCxnSpPr>
            <p:nvPr/>
          </p:nvCxnSpPr>
          <p:spPr>
            <a:xfrm>
              <a:off x="9790176" y="2825583"/>
              <a:ext cx="0" cy="21868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8B58A36-CA19-DAC9-EC40-9A994CBD18DC}"/>
                </a:ext>
              </a:extLst>
            </p:cNvPr>
            <p:cNvCxnSpPr>
              <a:cxnSpLocks/>
            </p:cNvCxnSpPr>
            <p:nvPr/>
          </p:nvCxnSpPr>
          <p:spPr>
            <a:xfrm>
              <a:off x="8506372" y="5012408"/>
              <a:ext cx="129599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descr="A picture containing dark, gauge&#10;&#10;Description automatically generated">
            <a:extLst>
              <a:ext uri="{FF2B5EF4-FFF2-40B4-BE49-F238E27FC236}">
                <a16:creationId xmlns:a16="http://schemas.microsoft.com/office/drawing/2014/main" id="{D957172E-E77A-1540-67CC-FA793F57F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11420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E307220-60DB-44FE-ADA0-A6E4643A4F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672a9-2aae-4e32-9c0c-21a1a7274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F6A6FA-CAB2-4E92-8895-04C4E42C5313}">
  <ds:schemaRefs>
    <ds:schemaRef ds:uri="http://schemas.microsoft.com/sharepoint/v3/contenttype/forms"/>
  </ds:schemaRefs>
</ds:datastoreItem>
</file>

<file path=customXml/itemProps3.xml><?xml version="1.0" encoding="utf-8"?>
<ds:datastoreItem xmlns:ds="http://schemas.openxmlformats.org/officeDocument/2006/customXml" ds:itemID="{B0EF98CD-B4D9-40CA-ADAA-A5F9A427B3F2}">
  <ds:schemaRefs>
    <ds:schemaRef ds:uri="http://schemas.microsoft.com/office/2006/metadata/properties"/>
    <ds:schemaRef ds:uri="http://schemas.microsoft.com/office/infopath/2007/PartnerControls"/>
    <ds:schemaRef ds:uri="457672a9-2aae-4e32-9c0c-21a1a727485c"/>
  </ds:schemaRefs>
</ds:datastoreItem>
</file>

<file path=docProps/app.xml><?xml version="1.0" encoding="utf-8"?>
<Properties xmlns="http://schemas.openxmlformats.org/officeDocument/2006/extended-properties" xmlns:vt="http://schemas.openxmlformats.org/officeDocument/2006/docPropsVTypes">
  <Template>Office Theme</Template>
  <TotalTime>5294</TotalTime>
  <Words>1545</Words>
  <Application>Microsoft Office PowerPoint</Application>
  <PresentationFormat>Widescreen</PresentationFormat>
  <Paragraphs>179</Paragraphs>
  <Slides>14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Avenir</vt:lpstr>
      <vt:lpstr>Avenir Black</vt:lpstr>
      <vt:lpstr>Helvetica Neue</vt:lpstr>
      <vt:lpstr>Sofia Pro</vt:lpstr>
      <vt:lpstr>Söhne</vt:lpstr>
      <vt:lpstr>Arial</vt:lpstr>
      <vt:lpstr>Calibri</vt:lpstr>
      <vt:lpstr>Calibri Light</vt:lpstr>
      <vt:lpstr>Courier New</vt:lpstr>
      <vt:lpstr>Palatino Linotype</vt:lpstr>
      <vt:lpstr>Office Theme</vt:lpstr>
      <vt:lpstr>PowerPoint Presentation</vt:lpstr>
      <vt:lpstr>PowerPoint Presentation</vt:lpstr>
      <vt:lpstr>PowerPoint Presentation</vt:lpstr>
      <vt:lpstr>for Loop Summary</vt:lpstr>
      <vt:lpstr>PowerPoint Presentation</vt:lpstr>
      <vt:lpstr>break</vt:lpstr>
      <vt:lpstr>continue</vt:lpstr>
      <vt:lpstr>PowerPoint Presentation</vt:lpstr>
      <vt:lpstr>Decision Controlled Loops</vt:lpstr>
      <vt:lpstr>While Loop Logic</vt:lpstr>
      <vt:lpstr>PowerPoint Presentation</vt:lpstr>
      <vt:lpstr>Decision Controlled Loop Structures</vt:lpstr>
      <vt:lpstr>else</vt:lpstr>
      <vt:lpstr>Pre-Test vs. Mid-Test vs. Post-Test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351</cp:revision>
  <dcterms:created xsi:type="dcterms:W3CDTF">2020-06-14T19:48:25Z</dcterms:created>
  <dcterms:modified xsi:type="dcterms:W3CDTF">2023-02-10T21:22:58Z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