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29" r:id="rId2"/>
    <p:sldId id="282" r:id="rId3"/>
    <p:sldId id="256" r:id="rId4"/>
    <p:sldId id="262" r:id="rId5"/>
    <p:sldId id="336" r:id="rId6"/>
    <p:sldId id="267" r:id="rId7"/>
    <p:sldId id="334" r:id="rId8"/>
    <p:sldId id="258" r:id="rId9"/>
    <p:sldId id="259" r:id="rId10"/>
    <p:sldId id="260" r:id="rId11"/>
    <p:sldId id="271" r:id="rId12"/>
    <p:sldId id="270" r:id="rId13"/>
    <p:sldId id="276" r:id="rId14"/>
    <p:sldId id="330" r:id="rId15"/>
    <p:sldId id="277" r:id="rId16"/>
    <p:sldId id="293" r:id="rId17"/>
    <p:sldId id="331" r:id="rId18"/>
    <p:sldId id="280" r:id="rId19"/>
    <p:sldId id="273" r:id="rId20"/>
    <p:sldId id="332" r:id="rId21"/>
    <p:sldId id="287" r:id="rId22"/>
    <p:sldId id="296" r:id="rId23"/>
    <p:sldId id="289" r:id="rId24"/>
    <p:sldId id="337" r:id="rId25"/>
    <p:sldId id="323"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64BA7F"/>
    <a:srgbClr val="7A7AB9"/>
    <a:srgbClr val="E1FDDA"/>
    <a:srgbClr val="D6EECF"/>
    <a:srgbClr val="DCEBF5"/>
    <a:srgbClr val="E4E4E4"/>
    <a:srgbClr val="C73629"/>
    <a:srgbClr val="3D99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55196" autoAdjust="0"/>
  </p:normalViewPr>
  <p:slideViewPr>
    <p:cSldViewPr snapToGrid="0" showGuides="1">
      <p:cViewPr varScale="1">
        <p:scale>
          <a:sx n="37" d="100"/>
          <a:sy n="37" d="100"/>
        </p:scale>
        <p:origin x="1584"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baseline="0" dirty="0"/>
              <a:t>In this briefing, I will introduce you to Python variables.</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27729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And a slew of other operators.</a:t>
            </a:r>
          </a:p>
          <a:p>
            <a:endParaRPr lang="en-US" dirty="0">
              <a:latin typeface="+mn-lt"/>
            </a:endParaRPr>
          </a:p>
          <a:p>
            <a:pPr>
              <a:lnSpc>
                <a:spcPct val="110000"/>
              </a:lnSpc>
            </a:pPr>
            <a:r>
              <a:rPr lang="en-US" dirty="0">
                <a:latin typeface="+mn-lt"/>
              </a:rPr>
              <a:t>Logical Operators</a:t>
            </a:r>
          </a:p>
          <a:p>
            <a:pPr>
              <a:lnSpc>
                <a:spcPct val="110000"/>
              </a:lnSpc>
            </a:pPr>
            <a:endParaRPr lang="en-US" b="1" dirty="0">
              <a:solidFill>
                <a:srgbClr val="5A5AA8"/>
              </a:solidFill>
              <a:latin typeface="+mn-lt"/>
            </a:endParaRPr>
          </a:p>
          <a:p>
            <a:pPr>
              <a:lnSpc>
                <a:spcPct val="110000"/>
              </a:lnSpc>
            </a:pPr>
            <a:r>
              <a:rPr lang="en-US" b="1" dirty="0">
                <a:solidFill>
                  <a:srgbClr val="5A5AA8"/>
                </a:solidFill>
                <a:latin typeface="+mn-lt"/>
              </a:rPr>
              <a:t>and</a:t>
            </a:r>
            <a:r>
              <a:rPr lang="en-US" dirty="0">
                <a:latin typeface="+mn-lt"/>
              </a:rPr>
              <a:t> - evaluates to True if left and right sides are </a:t>
            </a:r>
            <a:r>
              <a:rPr lang="en-US" dirty="0">
                <a:solidFill>
                  <a:srgbClr val="5A5AA8"/>
                </a:solidFill>
                <a:latin typeface="+mn-lt"/>
              </a:rPr>
              <a:t>BOTH</a:t>
            </a:r>
            <a:r>
              <a:rPr lang="en-US" dirty="0">
                <a:latin typeface="+mn-lt"/>
              </a:rPr>
              <a:t> True  </a:t>
            </a:r>
            <a:r>
              <a:rPr lang="en-US" dirty="0">
                <a:solidFill>
                  <a:srgbClr val="5A5AA8"/>
                </a:solidFill>
                <a:latin typeface="+mn-lt"/>
              </a:rPr>
              <a:t>(5 &gt; 2)  and (90 &lt; 100)</a:t>
            </a:r>
          </a:p>
          <a:p>
            <a:pPr>
              <a:lnSpc>
                <a:spcPct val="110000"/>
              </a:lnSpc>
            </a:pPr>
            <a:r>
              <a:rPr lang="en-US" b="1" dirty="0">
                <a:solidFill>
                  <a:srgbClr val="5A5AA8"/>
                </a:solidFill>
                <a:latin typeface="+mn-lt"/>
              </a:rPr>
              <a:t> or</a:t>
            </a:r>
            <a:r>
              <a:rPr lang="en-US" dirty="0">
                <a:solidFill>
                  <a:srgbClr val="5A5AA8"/>
                </a:solidFill>
                <a:latin typeface="+mn-lt"/>
              </a:rPr>
              <a:t>   </a:t>
            </a:r>
            <a:r>
              <a:rPr lang="en-US" dirty="0">
                <a:latin typeface="+mn-lt"/>
              </a:rPr>
              <a:t>- evaluates to True </a:t>
            </a:r>
            <a:r>
              <a:rPr lang="en-US" dirty="0">
                <a:solidFill>
                  <a:srgbClr val="5A5AA8"/>
                </a:solidFill>
                <a:latin typeface="+mn-lt"/>
              </a:rPr>
              <a:t>EITHER</a:t>
            </a:r>
            <a:r>
              <a:rPr lang="en-US" dirty="0">
                <a:latin typeface="+mn-lt"/>
              </a:rPr>
              <a:t> left or right sides are True   </a:t>
            </a:r>
            <a:r>
              <a:rPr lang="en-US" dirty="0">
                <a:solidFill>
                  <a:srgbClr val="5A5AA8"/>
                </a:solidFill>
                <a:latin typeface="+mn-lt"/>
              </a:rPr>
              <a:t>(5 &lt; 2) or (90 &lt; 100)</a:t>
            </a:r>
          </a:p>
          <a:p>
            <a:pPr>
              <a:lnSpc>
                <a:spcPct val="110000"/>
              </a:lnSpc>
            </a:pPr>
            <a:r>
              <a:rPr lang="en-US" b="1" dirty="0">
                <a:solidFill>
                  <a:srgbClr val="5A5AA8"/>
                </a:solidFill>
                <a:latin typeface="+mn-lt"/>
              </a:rPr>
              <a:t>not</a:t>
            </a:r>
            <a:r>
              <a:rPr lang="en-US" dirty="0">
                <a:solidFill>
                  <a:srgbClr val="5A5AA8"/>
                </a:solidFill>
                <a:latin typeface="+mn-lt"/>
              </a:rPr>
              <a:t> </a:t>
            </a:r>
            <a:r>
              <a:rPr lang="en-US" dirty="0">
                <a:latin typeface="+mn-lt"/>
              </a:rPr>
              <a:t> - reverses True to False and vice versa</a:t>
            </a:r>
          </a:p>
          <a:p>
            <a:pPr lvl="1">
              <a:lnSpc>
                <a:spcPct val="110000"/>
              </a:lnSpc>
            </a:pPr>
            <a:endParaRPr lang="en-US" dirty="0">
              <a:latin typeface="+mn-lt"/>
            </a:endParaRPr>
          </a:p>
          <a:p>
            <a:pPr>
              <a:lnSpc>
                <a:spcPct val="110000"/>
              </a:lnSpc>
            </a:pPr>
            <a:r>
              <a:rPr lang="en-US" dirty="0">
                <a:latin typeface="+mn-lt"/>
              </a:rPr>
              <a:t>Identity Operators</a:t>
            </a:r>
          </a:p>
          <a:p>
            <a:pPr>
              <a:lnSpc>
                <a:spcPct val="110000"/>
              </a:lnSpc>
            </a:pPr>
            <a:r>
              <a:rPr lang="en-US" b="1" dirty="0">
                <a:solidFill>
                  <a:srgbClr val="5A5AA8"/>
                </a:solidFill>
                <a:latin typeface="+mn-lt"/>
              </a:rPr>
              <a:t>is </a:t>
            </a:r>
            <a:r>
              <a:rPr lang="en-US" b="1" dirty="0">
                <a:solidFill>
                  <a:schemeClr val="accent5">
                    <a:lumMod val="75000"/>
                  </a:schemeClr>
                </a:solidFill>
                <a:latin typeface="+mn-lt"/>
              </a:rPr>
              <a:t>        </a:t>
            </a:r>
            <a:r>
              <a:rPr lang="en-US" dirty="0">
                <a:latin typeface="+mn-lt"/>
              </a:rPr>
              <a:t>- returns true if both variables are the same object </a:t>
            </a:r>
            <a:r>
              <a:rPr lang="en-US" dirty="0">
                <a:solidFill>
                  <a:srgbClr val="5A5AA8"/>
                </a:solidFill>
                <a:latin typeface="+mn-lt"/>
              </a:rPr>
              <a:t>(more on this next lecture)</a:t>
            </a:r>
          </a:p>
          <a:p>
            <a:pPr>
              <a:lnSpc>
                <a:spcPct val="110000"/>
              </a:lnSpc>
            </a:pPr>
            <a:r>
              <a:rPr lang="en-US" b="1" dirty="0">
                <a:solidFill>
                  <a:srgbClr val="5A5AA8"/>
                </a:solidFill>
                <a:latin typeface="+mn-lt"/>
              </a:rPr>
              <a:t>is not  </a:t>
            </a:r>
            <a:r>
              <a:rPr lang="en-US" dirty="0">
                <a:solidFill>
                  <a:schemeClr val="tx1"/>
                </a:solidFill>
                <a:latin typeface="+mn-lt"/>
              </a:rPr>
              <a:t>- returns true if both variables are </a:t>
            </a:r>
            <a:r>
              <a:rPr lang="en-US" dirty="0">
                <a:solidFill>
                  <a:srgbClr val="5A5AA8"/>
                </a:solidFill>
                <a:latin typeface="+mn-lt"/>
              </a:rPr>
              <a:t>NOT</a:t>
            </a:r>
            <a:r>
              <a:rPr lang="en-US" dirty="0">
                <a:solidFill>
                  <a:schemeClr val="tx1"/>
                </a:solidFill>
                <a:latin typeface="+mn-lt"/>
              </a:rPr>
              <a:t> the same object</a:t>
            </a:r>
          </a:p>
          <a:p>
            <a:pPr lvl="1">
              <a:lnSpc>
                <a:spcPct val="110000"/>
              </a:lnSpc>
            </a:pPr>
            <a:endParaRPr lang="en-US" dirty="0">
              <a:solidFill>
                <a:schemeClr val="tx1"/>
              </a:solidFill>
              <a:latin typeface="+mn-lt"/>
            </a:endParaRPr>
          </a:p>
          <a:p>
            <a:pPr>
              <a:lnSpc>
                <a:spcPct val="110000"/>
              </a:lnSpc>
            </a:pPr>
            <a:r>
              <a:rPr lang="en-US" dirty="0">
                <a:solidFill>
                  <a:schemeClr val="tx1"/>
                </a:solidFill>
                <a:latin typeface="+mn-lt"/>
              </a:rPr>
              <a:t>Membership Operators</a:t>
            </a:r>
          </a:p>
          <a:p>
            <a:pPr>
              <a:lnSpc>
                <a:spcPct val="110000"/>
              </a:lnSpc>
            </a:pPr>
            <a:r>
              <a:rPr lang="en-US" b="1" dirty="0">
                <a:solidFill>
                  <a:srgbClr val="5A5AA8"/>
                </a:solidFill>
                <a:latin typeface="+mn-lt"/>
              </a:rPr>
              <a:t>in   </a:t>
            </a:r>
            <a:r>
              <a:rPr lang="en-US" b="1" dirty="0">
                <a:latin typeface="+mn-lt"/>
              </a:rPr>
              <a:t>      </a:t>
            </a:r>
            <a:r>
              <a:rPr lang="en-US" dirty="0">
                <a:solidFill>
                  <a:schemeClr val="tx1"/>
                </a:solidFill>
                <a:latin typeface="+mn-lt"/>
              </a:rPr>
              <a:t>- returns true if specified sequence is present in the object </a:t>
            </a:r>
            <a:r>
              <a:rPr lang="en-US" dirty="0">
                <a:solidFill>
                  <a:srgbClr val="5A5AA8"/>
                </a:solidFill>
                <a:latin typeface="+mn-lt"/>
              </a:rPr>
              <a:t>(x in y)</a:t>
            </a:r>
          </a:p>
          <a:p>
            <a:pPr>
              <a:lnSpc>
                <a:spcPct val="110000"/>
              </a:lnSpc>
            </a:pPr>
            <a:r>
              <a:rPr lang="en-US" b="1" dirty="0">
                <a:solidFill>
                  <a:srgbClr val="5A5AA8"/>
                </a:solidFill>
                <a:latin typeface="+mn-lt"/>
              </a:rPr>
              <a:t>not in  </a:t>
            </a:r>
            <a:r>
              <a:rPr lang="en-US" dirty="0">
                <a:solidFill>
                  <a:schemeClr val="tx1"/>
                </a:solidFill>
                <a:latin typeface="+mn-lt"/>
              </a:rPr>
              <a:t>- returns true if specified sequence in NOT in the object </a:t>
            </a:r>
            <a:r>
              <a:rPr lang="en-US" dirty="0">
                <a:solidFill>
                  <a:srgbClr val="5A5AA8"/>
                </a:solidFill>
                <a:latin typeface="+mn-lt"/>
              </a:rPr>
              <a:t>(x not in y)</a:t>
            </a:r>
          </a:p>
          <a:p>
            <a:pPr>
              <a:lnSpc>
                <a:spcPct val="110000"/>
              </a:lnSpc>
            </a:pPr>
            <a:endParaRPr lang="en-US" dirty="0">
              <a:solidFill>
                <a:srgbClr val="5A5AA8"/>
              </a:solidFill>
              <a:latin typeface="+mn-lt"/>
            </a:endParaRPr>
          </a:p>
          <a:p>
            <a:pPr>
              <a:lnSpc>
                <a:spcPct val="110000"/>
              </a:lnSpc>
            </a:pPr>
            <a:r>
              <a:rPr lang="en-US" dirty="0">
                <a:solidFill>
                  <a:srgbClr val="5A5AA8"/>
                </a:solidFill>
                <a:latin typeface="+mn-lt"/>
              </a:rPr>
              <a:t>[NEXT SLIDE]</a:t>
            </a:r>
          </a:p>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10</a:t>
            </a:fld>
            <a:endParaRPr lang="en-US"/>
          </a:p>
        </p:txBody>
      </p:sp>
    </p:spTree>
    <p:extLst>
      <p:ext uri="{BB962C8B-B14F-4D97-AF65-F5344CB8AC3E}">
        <p14:creationId xmlns:p14="http://schemas.microsoft.com/office/powerpoint/2010/main" val="888270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latin typeface="+mn-lt"/>
              </a:rPr>
              <a:t>Python allows you to do multiple assignments in one line.</a:t>
            </a:r>
          </a:p>
          <a:p>
            <a:pPr marL="0" indent="0">
              <a:lnSpc>
                <a:spcPct val="100000"/>
              </a:lnSpc>
              <a:buNone/>
            </a:pPr>
            <a:endParaRPr lang="en-US" dirty="0">
              <a:latin typeface="+mn-lt"/>
            </a:endParaRPr>
          </a:p>
          <a:p>
            <a:pPr marL="171450" indent="-171450">
              <a:lnSpc>
                <a:spcPct val="100000"/>
              </a:lnSpc>
              <a:buFont typeface="Courier New" panose="02070309020205020404" pitchFamily="49" charset="0"/>
              <a:buChar char="o"/>
            </a:pPr>
            <a:r>
              <a:rPr lang="en-US" dirty="0">
                <a:latin typeface="+mn-lt"/>
              </a:rPr>
              <a:t>Assign</a:t>
            </a:r>
            <a:r>
              <a:rPr lang="en-US" dirty="0">
                <a:solidFill>
                  <a:srgbClr val="65BB7B"/>
                </a:solidFill>
                <a:latin typeface="+mn-lt"/>
              </a:rPr>
              <a:t> </a:t>
            </a:r>
            <a:r>
              <a:rPr lang="en-US" dirty="0">
                <a:solidFill>
                  <a:srgbClr val="5A5AA8"/>
                </a:solidFill>
                <a:latin typeface="+mn-lt"/>
              </a:rPr>
              <a:t>one</a:t>
            </a:r>
            <a:r>
              <a:rPr lang="en-US" dirty="0">
                <a:solidFill>
                  <a:srgbClr val="65BB7B"/>
                </a:solidFill>
                <a:latin typeface="+mn-lt"/>
              </a:rPr>
              <a:t> </a:t>
            </a:r>
            <a:r>
              <a:rPr lang="en-US" dirty="0">
                <a:latin typeface="+mn-lt"/>
              </a:rPr>
              <a:t>value to </a:t>
            </a:r>
            <a:r>
              <a:rPr lang="en-US" dirty="0">
                <a:solidFill>
                  <a:srgbClr val="5A5AA8"/>
                </a:solidFill>
                <a:latin typeface="+mn-lt"/>
              </a:rPr>
              <a:t>multiple</a:t>
            </a:r>
            <a:r>
              <a:rPr lang="en-US" dirty="0">
                <a:latin typeface="+mn-lt"/>
              </a:rPr>
              <a:t> variables: </a:t>
            </a:r>
            <a:r>
              <a:rPr lang="en-US" dirty="0">
                <a:solidFill>
                  <a:srgbClr val="5A5AA8"/>
                </a:solidFill>
                <a:latin typeface="+mn-lt"/>
              </a:rPr>
              <a:t>x = y = z = 45</a:t>
            </a:r>
          </a:p>
          <a:p>
            <a:pPr marL="171450" indent="-171450">
              <a:lnSpc>
                <a:spcPct val="100000"/>
              </a:lnSpc>
              <a:buFont typeface="Courier New" panose="02070309020205020404" pitchFamily="49" charset="0"/>
              <a:buChar char="o"/>
            </a:pPr>
            <a:r>
              <a:rPr lang="en-US" dirty="0">
                <a:latin typeface="+mn-lt"/>
              </a:rPr>
              <a:t>Assign </a:t>
            </a:r>
            <a:r>
              <a:rPr lang="en-US" dirty="0">
                <a:solidFill>
                  <a:srgbClr val="5A5AA8"/>
                </a:solidFill>
                <a:latin typeface="+mn-lt"/>
              </a:rPr>
              <a:t>multiple</a:t>
            </a:r>
            <a:r>
              <a:rPr lang="en-US" dirty="0">
                <a:latin typeface="+mn-lt"/>
              </a:rPr>
              <a:t> values to </a:t>
            </a:r>
            <a:r>
              <a:rPr lang="en-US" dirty="0">
                <a:solidFill>
                  <a:srgbClr val="5A5AA8"/>
                </a:solidFill>
                <a:latin typeface="+mn-lt"/>
              </a:rPr>
              <a:t>multiple</a:t>
            </a:r>
            <a:r>
              <a:rPr lang="en-US" dirty="0">
                <a:latin typeface="+mn-lt"/>
              </a:rPr>
              <a:t> variables </a:t>
            </a:r>
            <a:r>
              <a:rPr lang="en-US" dirty="0">
                <a:solidFill>
                  <a:srgbClr val="5A5AA8"/>
                </a:solidFill>
                <a:latin typeface="+mn-lt"/>
              </a:rPr>
              <a:t>(very pythonic!):  x, y, z = 1, 2, 'banana’</a:t>
            </a:r>
          </a:p>
          <a:p>
            <a:pPr marL="628650" lvl="1" indent="-171450">
              <a:lnSpc>
                <a:spcPct val="100000"/>
              </a:lnSpc>
              <a:buFont typeface="Courier New" panose="02070309020205020404" pitchFamily="49" charset="0"/>
              <a:buChar char="o"/>
            </a:pPr>
            <a:r>
              <a:rPr lang="en-US" dirty="0">
                <a:solidFill>
                  <a:schemeClr val="tx1"/>
                </a:solidFill>
                <a:latin typeface="+mn-lt"/>
              </a:rPr>
              <a:t>This is super handy for data structures</a:t>
            </a:r>
            <a:endParaRPr lang="en-US" dirty="0">
              <a:solidFill>
                <a:srgbClr val="FF0000"/>
              </a:solidFill>
              <a:latin typeface="+mn-lt"/>
            </a:endParaRPr>
          </a:p>
          <a:p>
            <a:endParaRPr lang="en-US" dirty="0">
              <a:latin typeface="+mn-lt"/>
            </a:endParaRPr>
          </a:p>
          <a:p>
            <a:r>
              <a:rPr lang="en-US" dirty="0">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064635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Python has several augmented operators that allow assignment and operations to be done simultaneously </a:t>
            </a:r>
            <a:r>
              <a:rPr lang="en-US" sz="1200" dirty="0">
                <a:solidFill>
                  <a:srgbClr val="FF0000"/>
                </a:solidFill>
                <a:latin typeface="+mn-lt"/>
              </a:rPr>
              <a:t>(but no unary increment or decrement, ++ or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mn-lt"/>
              </a:rPr>
              <a:t>These operators save typing time and are kind of neat.</a:t>
            </a:r>
          </a:p>
          <a:p>
            <a:endParaRPr lang="en-US" sz="1200" dirty="0">
              <a:latin typeface="+mn-lt"/>
            </a:endParaRPr>
          </a:p>
          <a:p>
            <a:r>
              <a:rPr lang="en-US" sz="1200" dirty="0">
                <a:latin typeface="+mn-lt"/>
              </a:rPr>
              <a:t>[NEXT SLIDE]</a:t>
            </a:r>
          </a:p>
        </p:txBody>
      </p:sp>
      <p:sp>
        <p:nvSpPr>
          <p:cNvPr id="4" name="Slide Number Placeholder 3"/>
          <p:cNvSpPr>
            <a:spLocks noGrp="1"/>
          </p:cNvSpPr>
          <p:nvPr>
            <p:ph type="sldNum" sz="quarter" idx="10"/>
          </p:nvPr>
        </p:nvSpPr>
        <p:spPr/>
        <p:txBody>
          <a:bodyPr/>
          <a:lstStyle/>
          <a:p>
            <a:fld id="{41700375-1909-4892-9298-6739184E41A7}" type="slidenum">
              <a:rPr lang="en-US" smtClean="0"/>
              <a:t>12</a:t>
            </a:fld>
            <a:endParaRPr lang="en-US"/>
          </a:p>
        </p:txBody>
      </p:sp>
    </p:spTree>
    <p:extLst>
      <p:ext uri="{BB962C8B-B14F-4D97-AF65-F5344CB8AC3E}">
        <p14:creationId xmlns:p14="http://schemas.microsoft.com/office/powerpoint/2010/main" val="3198403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baseline="0" dirty="0"/>
              <a:t>In this briefing, I will introduce you to the Python data types.</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0836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Python’s base datatypes are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2200" dirty="0"/>
              <a:t>Commonly used data types in core Python</a:t>
            </a:r>
          </a:p>
          <a:p>
            <a:pPr marL="342900" indent="-342900">
              <a:buFont typeface="Courier New" panose="02070309020205020404" pitchFamily="49" charset="0"/>
              <a:buChar char="o"/>
            </a:pPr>
            <a:r>
              <a:rPr lang="en-US" sz="2200" dirty="0"/>
              <a:t>Integer (int)</a:t>
            </a:r>
          </a:p>
          <a:p>
            <a:pPr marL="342900" indent="-342900">
              <a:buFont typeface="Courier New" panose="02070309020205020404" pitchFamily="49" charset="0"/>
              <a:buChar char="o"/>
            </a:pPr>
            <a:r>
              <a:rPr lang="en-US" sz="2200" dirty="0"/>
              <a:t>Float (float) - double-precision only, 64-bit</a:t>
            </a:r>
          </a:p>
          <a:p>
            <a:pPr marL="342900" indent="-342900">
              <a:buFont typeface="Courier New" panose="02070309020205020404" pitchFamily="49" charset="0"/>
              <a:buChar char="o"/>
            </a:pPr>
            <a:r>
              <a:rPr lang="en-US" sz="2200" dirty="0"/>
              <a:t>String (str) – delimited by single OR double quotes</a:t>
            </a:r>
          </a:p>
          <a:p>
            <a:pPr marL="342900" indent="-342900">
              <a:buFont typeface="Courier New" panose="02070309020205020404" pitchFamily="49" charset="0"/>
              <a:buChar char="o"/>
            </a:pPr>
            <a:r>
              <a:rPr lang="en-US" sz="2200" dirty="0"/>
              <a:t>Boolean (bool) – True / False</a:t>
            </a:r>
          </a:p>
          <a:p>
            <a:pPr lvl="1"/>
            <a:endParaRPr lang="en-US"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functions allow you to </a:t>
            </a:r>
            <a:r>
              <a:rPr lang="en-US" b="1" dirty="0"/>
              <a:t>typecast</a:t>
            </a:r>
            <a:r>
              <a:rPr lang="en-US" dirty="0"/>
              <a:t> a variable of one type to another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baseline="0" dirty="0"/>
              <a:t>In this briefing, I will talk about coding style and documentation.</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572447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imperative to properly name and classify things has existed for a long time.  The Hebrew scriptures, for example, tell the story of how Adam named the animals.  Here we see him doing just that in this medieval fresco.  I especially like the image of the lion just above the elephant.  Likewise, the names you assign to your variables and functions is critically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en-US" dirty="0">
                <a:solidFill>
                  <a:srgbClr val="5A5AA8"/>
                </a:solidFill>
                <a:latin typeface="Avenir" panose="02000503020000020003" pitchFamily="2" charset="0"/>
              </a:rPr>
              <a:t>And a few notes about Python Comments…</a:t>
            </a:r>
          </a:p>
          <a:p>
            <a:pPr marL="0" indent="0">
              <a:lnSpc>
                <a:spcPct val="110000"/>
              </a:lnSpc>
              <a:buNone/>
            </a:pPr>
            <a:endParaRPr lang="en-US" dirty="0">
              <a:solidFill>
                <a:srgbClr val="5A5AA8"/>
              </a:solidFill>
              <a:latin typeface="Avenir" panose="02000503020000020003" pitchFamily="2" charset="0"/>
            </a:endParaRPr>
          </a:p>
          <a:p>
            <a:pPr marL="0" indent="0">
              <a:lnSpc>
                <a:spcPct val="110000"/>
              </a:lnSpc>
              <a:buNone/>
            </a:pPr>
            <a:r>
              <a:rPr lang="en-US" dirty="0">
                <a:solidFill>
                  <a:srgbClr val="5A5AA8"/>
                </a:solidFill>
                <a:latin typeface="Avenir" panose="02000503020000020003" pitchFamily="2" charset="0"/>
              </a:rPr>
              <a:t>Inline comments </a:t>
            </a:r>
          </a:p>
          <a:p>
            <a:pPr marL="171450" indent="-171450">
              <a:lnSpc>
                <a:spcPct val="110000"/>
              </a:lnSpc>
              <a:buFont typeface="Courier New" panose="02070309020205020404" pitchFamily="49" charset="0"/>
              <a:buChar char="o"/>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marL="0" indent="0">
              <a:lnSpc>
                <a:spcPct val="110000"/>
              </a:lnSpc>
              <a:buFont typeface="Courier New" panose="02070309020205020404" pitchFamily="49" charset="0"/>
              <a:buNone/>
            </a:pPr>
            <a:endParaRPr lang="en-US" dirty="0">
              <a:solidFill>
                <a:schemeClr val="tx1"/>
              </a:solidFill>
              <a:latin typeface="Avenir" panose="02000503020000020003" pitchFamily="2" charset="0"/>
            </a:endParaRPr>
          </a:p>
          <a:p>
            <a:pPr marL="0" indent="0">
              <a:lnSpc>
                <a:spcPct val="110000"/>
              </a:lnSpc>
              <a:buNone/>
            </a:pPr>
            <a:r>
              <a:rPr lang="en-US" dirty="0">
                <a:solidFill>
                  <a:srgbClr val="5A5AA8"/>
                </a:solidFill>
                <a:latin typeface="Avenir" panose="02000503020000020003" pitchFamily="2" charset="0"/>
              </a:rPr>
              <a:t>Multiline comments</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Precede and end with triple single or double quotes – </a:t>
            </a:r>
            <a:r>
              <a:rPr lang="en-US" dirty="0">
                <a:solidFill>
                  <a:srgbClr val="65BB7B"/>
                </a:solidFill>
                <a:latin typeface="Avenir" panose="02000503020000020003" pitchFamily="2" charset="0"/>
              </a:rPr>
              <a:t>""" </a:t>
            </a:r>
          </a:p>
          <a:p>
            <a:pPr marL="628650" lvl="1"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This is really a multiline string, but it works!</a:t>
            </a:r>
          </a:p>
          <a:p>
            <a:pPr marL="457200" lvl="1" indent="0">
              <a:lnSpc>
                <a:spcPct val="110000"/>
              </a:lnSpc>
              <a:buFont typeface="Courier New" panose="02070309020205020404" pitchFamily="49" charset="0"/>
              <a:buNone/>
            </a:pPr>
            <a:endParaRPr lang="en-US" dirty="0">
              <a:solidFill>
                <a:schemeClr val="tx1"/>
              </a:solidFill>
              <a:latin typeface="Avenir" panose="02000503020000020003" pitchFamily="2" charset="0"/>
            </a:endParaRP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Comments are for the future you – for when you come back to a piece of code at some point in the future.</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of your code</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68356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p>
          <a:p>
            <a:endParaRPr lang="en-US" baseline="0" dirty="0"/>
          </a:p>
          <a:p>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baseline="0" dirty="0"/>
              <a:t>In this briefing, I will introduce you to the Python strings.</a:t>
            </a:r>
          </a:p>
          <a:p>
            <a:endParaRPr lang="en-US" baseline="0" dirty="0"/>
          </a:p>
          <a:p>
            <a:r>
              <a:rPr lang="en-US" baseline="0" dirty="0"/>
              <a:t>[NEXT SLIDE]</a:t>
            </a:r>
            <a:endParaRPr lang="en-US" dirty="0"/>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94832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Python, individual characters are the building blocks of a string.  A character can be an alphabetical letter, a blank space, or a special character – a punctuation mark, as we see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Python indexes start at 0.  As we see here, the first letter in this string (S) is at index position 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 we see a list of escape sequences that can be embedded in your strings.  Escape sequences are useful when you need to format a text string in a unique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sz="1200" dirty="0">
                <a:latin typeface="+mn-lt"/>
              </a:rPr>
              <a:t>Python variables are </a:t>
            </a:r>
            <a:r>
              <a:rPr lang="en-US" sz="1200" dirty="0">
                <a:solidFill>
                  <a:srgbClr val="5A5AA8"/>
                </a:solidFill>
                <a:latin typeface="+mn-lt"/>
              </a:rPr>
              <a:t>dynamically </a:t>
            </a:r>
            <a:r>
              <a:rPr lang="en-US" sz="1200" dirty="0">
                <a:latin typeface="+mn-lt"/>
              </a:rPr>
              <a:t>declared</a:t>
            </a:r>
          </a:p>
          <a:p>
            <a:pPr>
              <a:lnSpc>
                <a:spcPct val="120000"/>
              </a:lnSpc>
            </a:pPr>
            <a:endParaRPr lang="en-US" sz="1200" dirty="0">
              <a:latin typeface="+mn-lt"/>
            </a:endParaRPr>
          </a:p>
          <a:p>
            <a:pPr>
              <a:lnSpc>
                <a:spcPct val="120000"/>
              </a:lnSpc>
            </a:pPr>
            <a:r>
              <a:rPr lang="en-US" sz="1200" dirty="0">
                <a:latin typeface="+mn-lt"/>
              </a:rPr>
              <a:t>The data type is inferred by the data that is assigned </a:t>
            </a:r>
            <a:r>
              <a:rPr lang="en-US" sz="1200" dirty="0">
                <a:solidFill>
                  <a:srgbClr val="5A5AA8"/>
                </a:solidFill>
                <a:latin typeface="+mn-lt"/>
              </a:rPr>
              <a:t>(unless specifically defined)</a:t>
            </a:r>
          </a:p>
          <a:p>
            <a:pPr>
              <a:lnSpc>
                <a:spcPct val="120000"/>
              </a:lnSpc>
            </a:pPr>
            <a:endParaRPr lang="en-US" sz="1200" dirty="0">
              <a:solidFill>
                <a:srgbClr val="5A5AA8"/>
              </a:solidFill>
              <a:latin typeface="+mn-lt"/>
            </a:endParaRPr>
          </a:p>
          <a:p>
            <a:pPr lvl="0">
              <a:lnSpc>
                <a:spcPct val="120000"/>
              </a:lnSpc>
            </a:pPr>
            <a:r>
              <a:rPr lang="en-US" sz="1200" b="1" dirty="0">
                <a:solidFill>
                  <a:srgbClr val="5A5AA8"/>
                </a:solidFill>
                <a:latin typeface="+mn-lt"/>
              </a:rPr>
              <a:t>Pros</a:t>
            </a:r>
            <a:r>
              <a:rPr lang="en-US" sz="1200" dirty="0">
                <a:solidFill>
                  <a:srgbClr val="64BA7F"/>
                </a:solidFill>
                <a:latin typeface="+mn-lt"/>
              </a:rPr>
              <a:t> </a:t>
            </a:r>
          </a:p>
          <a:p>
            <a:pPr marL="342900" lvl="0" indent="-342900">
              <a:lnSpc>
                <a:spcPct val="120000"/>
              </a:lnSpc>
              <a:buFont typeface="Courier New" panose="02070309020205020404" pitchFamily="49" charset="0"/>
              <a:buChar char="o"/>
            </a:pPr>
            <a:r>
              <a:rPr lang="en-US" sz="1200" dirty="0">
                <a:latin typeface="+mn-lt"/>
              </a:rPr>
              <a:t>Quick</a:t>
            </a:r>
          </a:p>
          <a:p>
            <a:pPr marL="342900" lvl="0" indent="-342900">
              <a:lnSpc>
                <a:spcPct val="120000"/>
              </a:lnSpc>
              <a:buFont typeface="Courier New" panose="02070309020205020404" pitchFamily="49" charset="0"/>
              <a:buChar char="o"/>
            </a:pPr>
            <a:r>
              <a:rPr lang="en-US" sz="1200" dirty="0">
                <a:latin typeface="+mn-lt"/>
              </a:rPr>
              <a:t>Usually correct</a:t>
            </a:r>
          </a:p>
          <a:p>
            <a:pPr marL="0" lvl="0" indent="0">
              <a:lnSpc>
                <a:spcPct val="120000"/>
              </a:lnSpc>
              <a:buNone/>
            </a:pPr>
            <a:endParaRPr lang="en-US" sz="1200" b="1" dirty="0">
              <a:solidFill>
                <a:srgbClr val="5A5AA8"/>
              </a:solidFill>
              <a:latin typeface="+mn-lt"/>
            </a:endParaRPr>
          </a:p>
          <a:p>
            <a:pPr marL="0" lvl="0" indent="0">
              <a:lnSpc>
                <a:spcPct val="120000"/>
              </a:lnSpc>
              <a:buNone/>
            </a:pPr>
            <a:r>
              <a:rPr lang="en-US" sz="1200" b="1" dirty="0">
                <a:solidFill>
                  <a:srgbClr val="5A5AA8"/>
                </a:solidFill>
                <a:latin typeface="+mn-lt"/>
              </a:rPr>
              <a:t>Cons </a:t>
            </a:r>
          </a:p>
          <a:p>
            <a:pPr marL="342900" lvl="0" indent="-342900">
              <a:lnSpc>
                <a:spcPct val="120000"/>
              </a:lnSpc>
              <a:buFont typeface="Courier New" panose="02070309020205020404" pitchFamily="49" charset="0"/>
              <a:buChar char="o"/>
            </a:pPr>
            <a:r>
              <a:rPr lang="en-US" sz="1200" dirty="0">
                <a:latin typeface="+mn-lt"/>
              </a:rPr>
              <a:t>May get unintended results</a:t>
            </a:r>
          </a:p>
          <a:p>
            <a:pPr marL="342900" lvl="0" indent="-342900">
              <a:lnSpc>
                <a:spcPct val="120000"/>
              </a:lnSpc>
              <a:buFont typeface="Courier New" panose="02070309020205020404" pitchFamily="49" charset="0"/>
              <a:buChar char="o"/>
            </a:pPr>
            <a:r>
              <a:rPr lang="en-US" sz="1200" dirty="0">
                <a:latin typeface="+mn-lt"/>
              </a:rPr>
              <a:t>Doesn't flag errors</a:t>
            </a:r>
          </a:p>
          <a:p>
            <a:endParaRPr lang="en-US" sz="1200" dirty="0">
              <a:latin typeface="+mn-lt"/>
            </a:endParaRPr>
          </a:p>
          <a:p>
            <a:r>
              <a:rPr lang="en-US" sz="1200" dirty="0">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899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dirty="0">
                <a:latin typeface="+mn-lt"/>
              </a:rPr>
              <a:t>Variable names (in Python) are </a:t>
            </a:r>
            <a:r>
              <a:rPr lang="en-US" u="sng" dirty="0">
                <a:solidFill>
                  <a:srgbClr val="5A5AA8"/>
                </a:solidFill>
                <a:latin typeface="+mn-lt"/>
              </a:rPr>
              <a:t>case sensitive</a:t>
            </a:r>
            <a:r>
              <a:rPr lang="en-US" dirty="0">
                <a:solidFill>
                  <a:srgbClr val="5A5AA8"/>
                </a:solidFill>
                <a:latin typeface="+mn-lt"/>
              </a:rPr>
              <a:t> </a:t>
            </a:r>
            <a:r>
              <a:rPr lang="en-US" dirty="0">
                <a:latin typeface="+mn-lt"/>
              </a:rPr>
              <a:t>and </a:t>
            </a:r>
            <a:r>
              <a:rPr lang="en-US" dirty="0">
                <a:solidFill>
                  <a:srgbClr val="5A5AA8"/>
                </a:solidFill>
                <a:latin typeface="+mn-lt"/>
              </a:rPr>
              <a:t>MUST</a:t>
            </a:r>
          </a:p>
          <a:p>
            <a:pPr marL="0" indent="0">
              <a:lnSpc>
                <a:spcPct val="100000"/>
              </a:lnSpc>
              <a:buNone/>
            </a:pPr>
            <a:endParaRPr lang="en-US" dirty="0">
              <a:solidFill>
                <a:srgbClr val="5A5AA8"/>
              </a:solidFill>
              <a:latin typeface="+mn-lt"/>
            </a:endParaRPr>
          </a:p>
          <a:p>
            <a:pPr marL="171450" lvl="0" indent="-171450">
              <a:lnSpc>
                <a:spcPct val="100000"/>
              </a:lnSpc>
              <a:buFont typeface="Courier New" panose="02070309020205020404" pitchFamily="49" charset="0"/>
              <a:buChar char="o"/>
            </a:pPr>
            <a:r>
              <a:rPr lang="en-US" dirty="0">
                <a:latin typeface="+mn-lt"/>
              </a:rPr>
              <a:t> Begin with a </a:t>
            </a:r>
            <a:r>
              <a:rPr lang="en-US" dirty="0">
                <a:solidFill>
                  <a:srgbClr val="5A5AA8"/>
                </a:solidFill>
                <a:latin typeface="+mn-lt"/>
              </a:rPr>
              <a:t>letter</a:t>
            </a:r>
            <a:r>
              <a:rPr lang="en-US" dirty="0">
                <a:latin typeface="+mn-lt"/>
              </a:rPr>
              <a:t> (or an</a:t>
            </a:r>
            <a:r>
              <a:rPr lang="en-US" dirty="0">
                <a:solidFill>
                  <a:schemeClr val="accent5">
                    <a:lumMod val="75000"/>
                  </a:schemeClr>
                </a:solidFill>
                <a:latin typeface="+mn-lt"/>
              </a:rPr>
              <a:t> </a:t>
            </a:r>
            <a:r>
              <a:rPr lang="en-US" dirty="0">
                <a:solidFill>
                  <a:srgbClr val="5A5AA8"/>
                </a:solidFill>
                <a:latin typeface="+mn-lt"/>
              </a:rPr>
              <a:t>underscore</a:t>
            </a:r>
            <a:r>
              <a:rPr lang="en-US" dirty="0">
                <a:latin typeface="+mn-lt"/>
              </a:rPr>
              <a:t>)</a:t>
            </a:r>
          </a:p>
          <a:p>
            <a:pPr marL="171450" lvl="0" indent="-171450">
              <a:lnSpc>
                <a:spcPct val="100000"/>
              </a:lnSpc>
              <a:buFont typeface="Courier New" panose="02070309020205020404" pitchFamily="49" charset="0"/>
              <a:buChar char="o"/>
            </a:pPr>
            <a:r>
              <a:rPr lang="en-US" dirty="0">
                <a:latin typeface="+mn-lt"/>
              </a:rPr>
              <a:t> </a:t>
            </a:r>
            <a:r>
              <a:rPr lang="en-US" dirty="0">
                <a:solidFill>
                  <a:srgbClr val="5A5AA8"/>
                </a:solidFill>
                <a:latin typeface="+mn-lt"/>
              </a:rPr>
              <a:t>Not</a:t>
            </a:r>
            <a:r>
              <a:rPr lang="en-US" dirty="0">
                <a:solidFill>
                  <a:srgbClr val="64BA7F"/>
                </a:solidFill>
                <a:latin typeface="+mn-lt"/>
              </a:rPr>
              <a:t> </a:t>
            </a:r>
            <a:r>
              <a:rPr lang="en-US" dirty="0">
                <a:latin typeface="+mn-lt"/>
              </a:rPr>
              <a:t>contain a space or a period (.)</a:t>
            </a:r>
          </a:p>
          <a:p>
            <a:pPr marL="171450" lvl="0" indent="-171450">
              <a:lnSpc>
                <a:spcPct val="100000"/>
              </a:lnSpc>
              <a:buFont typeface="Courier New" panose="02070309020205020404" pitchFamily="49" charset="0"/>
              <a:buChar char="o"/>
            </a:pPr>
            <a:r>
              <a:rPr lang="en-US" dirty="0">
                <a:latin typeface="+mn-lt"/>
              </a:rPr>
              <a:t> </a:t>
            </a:r>
            <a:r>
              <a:rPr lang="en-US" dirty="0">
                <a:solidFill>
                  <a:srgbClr val="5A5AA8"/>
                </a:solidFill>
                <a:latin typeface="+mn-lt"/>
              </a:rPr>
              <a:t>Not</a:t>
            </a:r>
            <a:r>
              <a:rPr lang="en-US" dirty="0">
                <a:latin typeface="+mn-lt"/>
              </a:rPr>
              <a:t> be the same as a reserved keyword</a:t>
            </a:r>
          </a:p>
          <a:p>
            <a:pPr marL="628650" lvl="1" indent="-171450">
              <a:lnSpc>
                <a:spcPct val="100000"/>
              </a:lnSpc>
              <a:buFont typeface="Courier New" panose="02070309020205020404" pitchFamily="49" charset="0"/>
              <a:buChar char="o"/>
            </a:pPr>
            <a:r>
              <a:rPr lang="en-US" dirty="0">
                <a:latin typeface="+mn-lt"/>
              </a:rPr>
              <a:t>But be careful these can </a:t>
            </a:r>
            <a:r>
              <a:rPr lang="en-US" dirty="0">
                <a:solidFill>
                  <a:srgbClr val="5A5AA8"/>
                </a:solidFill>
                <a:latin typeface="+mn-lt"/>
              </a:rPr>
              <a:t>override</a:t>
            </a:r>
            <a:r>
              <a:rPr lang="en-US" dirty="0">
                <a:latin typeface="+mn-lt"/>
              </a:rPr>
              <a:t> other functions!</a:t>
            </a:r>
          </a:p>
          <a:p>
            <a:pPr marL="171450" lvl="0" indent="-171450">
              <a:lnSpc>
                <a:spcPct val="100000"/>
              </a:lnSpc>
              <a:buFont typeface="Courier New" panose="02070309020205020404" pitchFamily="49" charset="0"/>
              <a:buChar char="o"/>
            </a:pPr>
            <a:r>
              <a:rPr lang="en-US" dirty="0">
                <a:latin typeface="+mn-lt"/>
              </a:rPr>
              <a:t> Be</a:t>
            </a:r>
            <a:r>
              <a:rPr lang="en-US" dirty="0">
                <a:solidFill>
                  <a:srgbClr val="5A5AA8"/>
                </a:solidFill>
                <a:latin typeface="+mn-lt"/>
              </a:rPr>
              <a:t> unique </a:t>
            </a:r>
            <a:r>
              <a:rPr lang="en-US" dirty="0">
                <a:latin typeface="+mn-lt"/>
              </a:rPr>
              <a:t>(can’t be the same as another variable, function, </a:t>
            </a:r>
            <a:br>
              <a:rPr lang="en-US" dirty="0">
                <a:latin typeface="+mn-lt"/>
              </a:rPr>
            </a:br>
            <a:r>
              <a:rPr lang="en-US" dirty="0">
                <a:latin typeface="+mn-lt"/>
              </a:rPr>
              <a:t> or subroutine name)</a:t>
            </a:r>
          </a:p>
          <a:p>
            <a:pPr marL="171450" lvl="0" indent="-171450">
              <a:lnSpc>
                <a:spcPct val="100000"/>
              </a:lnSpc>
              <a:buFont typeface="Courier New" panose="02070309020205020404" pitchFamily="49" charset="0"/>
              <a:buChar char="o"/>
            </a:pPr>
            <a:r>
              <a:rPr lang="en-US" dirty="0">
                <a:latin typeface="+mn-lt"/>
              </a:rPr>
              <a:t> Not more than </a:t>
            </a:r>
            <a:r>
              <a:rPr lang="en-US" dirty="0">
                <a:solidFill>
                  <a:srgbClr val="5A5AA8"/>
                </a:solidFill>
                <a:latin typeface="+mn-lt"/>
              </a:rPr>
              <a:t>79 </a:t>
            </a:r>
            <a:r>
              <a:rPr lang="en-US" dirty="0">
                <a:latin typeface="+mn-lt"/>
              </a:rPr>
              <a:t>Characters (if this is a problem, you’re </a:t>
            </a:r>
            <a:br>
              <a:rPr lang="en-US" dirty="0">
                <a:latin typeface="+mn-lt"/>
              </a:rPr>
            </a:br>
            <a:r>
              <a:rPr lang="en-US" dirty="0">
                <a:latin typeface="+mn-lt"/>
              </a:rPr>
              <a:t> doing it wrong!)</a:t>
            </a:r>
          </a:p>
          <a:p>
            <a:endParaRPr lang="en-US" dirty="0">
              <a:latin typeface="+mn-lt"/>
            </a:endParaRPr>
          </a:p>
          <a:p>
            <a:r>
              <a:rPr lang="en-US" dirty="0">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27865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language has a set of reserved words.  And Python is no exception.  A reserved word cannot be used as a variable name.  Best practice is to simply avoid these words altogether.</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8200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u="none" dirty="0">
                <a:latin typeface="+mn-lt"/>
              </a:rPr>
              <a:t>These naming suggests are recommended: </a:t>
            </a:r>
          </a:p>
          <a:p>
            <a:pPr marL="628650" lvl="1" indent="-171450">
              <a:lnSpc>
                <a:spcPct val="120000"/>
              </a:lnSpc>
              <a:buFont typeface="Courier New" panose="02070309020205020404" pitchFamily="49" charset="0"/>
              <a:buChar char="o"/>
            </a:pPr>
            <a:r>
              <a:rPr lang="en-US" dirty="0">
                <a:latin typeface="+mn-lt"/>
              </a:rPr>
              <a:t>Make your names </a:t>
            </a:r>
            <a:r>
              <a:rPr lang="en-US" dirty="0">
                <a:solidFill>
                  <a:srgbClr val="5A5AA8"/>
                </a:solidFill>
                <a:latin typeface="+mn-lt"/>
              </a:rPr>
              <a:t>intuitive, readable, concise, and consistent</a:t>
            </a:r>
            <a:r>
              <a:rPr lang="en-US" dirty="0">
                <a:latin typeface="+mn-lt"/>
              </a:rPr>
              <a:t>!</a:t>
            </a:r>
          </a:p>
          <a:p>
            <a:pPr marL="628650" lvl="1" indent="-171450">
              <a:lnSpc>
                <a:spcPct val="120000"/>
              </a:lnSpc>
              <a:buFont typeface="Courier New" panose="02070309020205020404" pitchFamily="49" charset="0"/>
              <a:buChar char="o"/>
            </a:pPr>
            <a:r>
              <a:rPr lang="en-US" dirty="0">
                <a:latin typeface="+mn-lt"/>
              </a:rPr>
              <a:t>Begin variable names with a letter in lower case  (“</a:t>
            </a:r>
            <a:r>
              <a:rPr lang="en-US" dirty="0">
                <a:solidFill>
                  <a:srgbClr val="5A5AA8"/>
                </a:solidFill>
                <a:latin typeface="+mn-lt"/>
              </a:rPr>
              <a:t>a</a:t>
            </a:r>
            <a:r>
              <a:rPr lang="en-US" dirty="0">
                <a:latin typeface="+mn-lt"/>
              </a:rPr>
              <a:t>” not “</a:t>
            </a:r>
            <a:r>
              <a:rPr lang="en-US" dirty="0">
                <a:solidFill>
                  <a:srgbClr val="5A5AA8"/>
                </a:solidFill>
                <a:latin typeface="+mn-lt"/>
              </a:rPr>
              <a:t>A</a:t>
            </a:r>
            <a:r>
              <a:rPr lang="en-US" dirty="0">
                <a:latin typeface="+mn-lt"/>
              </a:rPr>
              <a:t>”)</a:t>
            </a:r>
          </a:p>
          <a:p>
            <a:pPr marL="628650" lvl="1" indent="-171450">
              <a:lnSpc>
                <a:spcPct val="120000"/>
              </a:lnSpc>
              <a:buFont typeface="Courier New" panose="02070309020205020404" pitchFamily="49" charset="0"/>
              <a:buChar char="o"/>
            </a:pPr>
            <a:r>
              <a:rPr lang="en-US" dirty="0">
                <a:latin typeface="+mn-lt"/>
              </a:rPr>
              <a:t>Use “</a:t>
            </a:r>
            <a:r>
              <a:rPr lang="en-US" dirty="0">
                <a:solidFill>
                  <a:srgbClr val="5A5AA8"/>
                </a:solidFill>
                <a:latin typeface="+mn-lt"/>
              </a:rPr>
              <a:t>camel casing</a:t>
            </a:r>
            <a:r>
              <a:rPr lang="en-US" dirty="0">
                <a:latin typeface="+mn-lt"/>
              </a:rPr>
              <a:t>” – capitalize each new “word”  (</a:t>
            </a:r>
            <a:r>
              <a:rPr lang="en-US" dirty="0" err="1">
                <a:solidFill>
                  <a:srgbClr val="5A5AA8"/>
                </a:solidFill>
                <a:latin typeface="+mn-lt"/>
              </a:rPr>
              <a:t>myVar</a:t>
            </a:r>
            <a:r>
              <a:rPr lang="en-US" dirty="0">
                <a:solidFill>
                  <a:srgbClr val="5A5AA8"/>
                </a:solidFill>
                <a:latin typeface="+mn-lt"/>
              </a:rPr>
              <a:t>, </a:t>
            </a:r>
            <a:r>
              <a:rPr lang="en-US" dirty="0" err="1">
                <a:solidFill>
                  <a:srgbClr val="5A5AA8"/>
                </a:solidFill>
                <a:latin typeface="+mn-lt"/>
              </a:rPr>
              <a:t>sumDollars</a:t>
            </a:r>
            <a:r>
              <a:rPr lang="en-US" dirty="0">
                <a:latin typeface="+mn-lt"/>
              </a:rPr>
              <a:t>)</a:t>
            </a:r>
          </a:p>
          <a:p>
            <a:pPr marL="0" lvl="0" indent="0">
              <a:lnSpc>
                <a:spcPct val="120000"/>
              </a:lnSpc>
              <a:buFont typeface="Courier New" panose="02070309020205020404" pitchFamily="49" charset="0"/>
              <a:buNone/>
            </a:pPr>
            <a:r>
              <a:rPr lang="en-US" b="1" dirty="0">
                <a:latin typeface="+mn-lt"/>
              </a:rPr>
              <a:t>OR</a:t>
            </a:r>
          </a:p>
          <a:p>
            <a:pPr marL="628650" lvl="1" indent="-171450">
              <a:lnSpc>
                <a:spcPct val="120000"/>
              </a:lnSpc>
              <a:buFont typeface="Courier New" panose="02070309020205020404" pitchFamily="49" charset="0"/>
              <a:buChar char="o"/>
            </a:pPr>
            <a:r>
              <a:rPr lang="en-US" dirty="0">
                <a:latin typeface="+mn-lt"/>
              </a:rPr>
              <a:t>Use underscores to separate each “word”  (</a:t>
            </a:r>
            <a:r>
              <a:rPr lang="en-US" dirty="0" err="1">
                <a:solidFill>
                  <a:srgbClr val="5A5AA8"/>
                </a:solidFill>
                <a:latin typeface="+mn-lt"/>
              </a:rPr>
              <a:t>my_var</a:t>
            </a:r>
            <a:r>
              <a:rPr lang="en-US" dirty="0">
                <a:solidFill>
                  <a:srgbClr val="5A5AA8"/>
                </a:solidFill>
                <a:latin typeface="+mn-lt"/>
              </a:rPr>
              <a:t>, </a:t>
            </a:r>
            <a:r>
              <a:rPr lang="en-US" dirty="0" err="1">
                <a:solidFill>
                  <a:srgbClr val="5A5AA8"/>
                </a:solidFill>
                <a:latin typeface="+mn-lt"/>
              </a:rPr>
              <a:t>sum_dollars</a:t>
            </a:r>
            <a:r>
              <a:rPr lang="en-US" dirty="0">
                <a:latin typeface="+mn-lt"/>
              </a:rPr>
              <a:t>)</a:t>
            </a:r>
          </a:p>
          <a:p>
            <a:pPr marL="628650" lvl="1" indent="-171450">
              <a:lnSpc>
                <a:spcPct val="120000"/>
              </a:lnSpc>
              <a:buFont typeface="Courier New" panose="02070309020205020404" pitchFamily="49" charset="0"/>
              <a:buChar char="o"/>
            </a:pPr>
            <a:r>
              <a:rPr lang="en-US" dirty="0">
                <a:latin typeface="+mn-lt"/>
              </a:rPr>
              <a:t>For longer programs, begin variables with prefix indicating </a:t>
            </a:r>
            <a:br>
              <a:rPr lang="en-US" dirty="0">
                <a:latin typeface="+mn-lt"/>
              </a:rPr>
            </a:br>
            <a:r>
              <a:rPr lang="en-US" dirty="0">
                <a:latin typeface="+mn-lt"/>
              </a:rPr>
              <a:t>variable type (</a:t>
            </a:r>
            <a:r>
              <a:rPr lang="en-US" dirty="0" err="1">
                <a:solidFill>
                  <a:srgbClr val="5A5AA8"/>
                </a:solidFill>
                <a:latin typeface="+mn-lt"/>
              </a:rPr>
              <a:t>strName</a:t>
            </a:r>
            <a:r>
              <a:rPr lang="en-US" dirty="0">
                <a:latin typeface="+mn-lt"/>
              </a:rPr>
              <a:t>, </a:t>
            </a:r>
            <a:r>
              <a:rPr lang="en-US" dirty="0" err="1">
                <a:solidFill>
                  <a:srgbClr val="5A5AA8"/>
                </a:solidFill>
                <a:latin typeface="+mn-lt"/>
              </a:rPr>
              <a:t>fltDollars</a:t>
            </a:r>
            <a:r>
              <a:rPr lang="en-US" dirty="0">
                <a:latin typeface="+mn-lt"/>
              </a:rPr>
              <a:t>)</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601314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the AI Trainer / Consultant for Research Computing.</a:t>
            </a:r>
          </a:p>
          <a:p>
            <a:endParaRPr lang="en-US" altLang="en-US" dirty="0">
              <a:ea typeface="ＭＳ Ｐゴシック" charset="-128"/>
            </a:endParaRPr>
          </a:p>
          <a:p>
            <a:r>
              <a:rPr lang="en-US" baseline="0" dirty="0"/>
              <a:t>In this briefing, I will introduce you to the Python operators.</a:t>
            </a:r>
          </a:p>
          <a:p>
            <a:endParaRPr lang="en-US" baseline="0" dirty="0"/>
          </a:p>
          <a:p>
            <a:r>
              <a:rPr lang="en-US" baseline="0" dirty="0"/>
              <a:t>[NEXT SLIDE]</a:t>
            </a:r>
            <a:endParaRPr lang="en-US" dirty="0"/>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55228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Python has a wide variety of arithmetic operators.</a:t>
            </a:r>
          </a:p>
          <a:p>
            <a:endParaRPr lang="en-US" dirty="0">
              <a:latin typeface="+mn-lt"/>
            </a:endParaRPr>
          </a:p>
          <a:p>
            <a:pPr marL="171450" indent="-171450">
              <a:buFont typeface="Courier New" panose="02070309020205020404" pitchFamily="49" charset="0"/>
              <a:buChar char="o"/>
            </a:pPr>
            <a:r>
              <a:rPr lang="en-US" dirty="0">
                <a:latin typeface="+mn-lt"/>
              </a:rPr>
              <a:t>Addition and Subtraction</a:t>
            </a:r>
          </a:p>
          <a:p>
            <a:pPr marL="171450" indent="-171450">
              <a:buFont typeface="Courier New" panose="02070309020205020404" pitchFamily="49" charset="0"/>
              <a:buChar char="o"/>
            </a:pPr>
            <a:r>
              <a:rPr lang="en-US" dirty="0">
                <a:latin typeface="+mn-lt"/>
              </a:rPr>
              <a:t>Multiplication and Division</a:t>
            </a:r>
          </a:p>
          <a:p>
            <a:pPr marL="171450" indent="-171450">
              <a:buFont typeface="Courier New" panose="02070309020205020404" pitchFamily="49" charset="0"/>
              <a:buChar char="o"/>
            </a:pPr>
            <a:r>
              <a:rPr lang="en-US" dirty="0">
                <a:latin typeface="+mn-lt"/>
              </a:rPr>
              <a:t>Exponent and Grouping</a:t>
            </a:r>
          </a:p>
          <a:p>
            <a:pPr marL="171450" indent="-171450">
              <a:buFont typeface="Courier New" panose="02070309020205020404" pitchFamily="49" charset="0"/>
              <a:buChar char="o"/>
            </a:pPr>
            <a:r>
              <a:rPr lang="en-US" dirty="0">
                <a:latin typeface="+mn-lt"/>
              </a:rPr>
              <a:t>Integer (floor) Division and Modulus</a:t>
            </a:r>
          </a:p>
          <a:p>
            <a:pPr marL="171450" indent="-171450">
              <a:buFont typeface="Courier New" panose="02070309020205020404" pitchFamily="49" charset="0"/>
              <a:buChar char="o"/>
            </a:pPr>
            <a:endParaRPr lang="en-US" dirty="0">
              <a:latin typeface="+mn-lt"/>
            </a:endParaRPr>
          </a:p>
          <a:p>
            <a:pPr marL="0" indent="0">
              <a:buFont typeface="Courier New" panose="02070309020205020404" pitchFamily="49" charset="0"/>
              <a:buNone/>
            </a:pPr>
            <a:r>
              <a:rPr lang="en-US" dirty="0">
                <a:latin typeface="+mn-lt"/>
              </a:rPr>
              <a:t>[NEXT SLIDE]</a:t>
            </a:r>
          </a:p>
        </p:txBody>
      </p:sp>
      <p:sp>
        <p:nvSpPr>
          <p:cNvPr id="4" name="Slide Number Placeholder 3"/>
          <p:cNvSpPr>
            <a:spLocks noGrp="1"/>
          </p:cNvSpPr>
          <p:nvPr>
            <p:ph type="sldNum" sz="quarter" idx="10"/>
          </p:nvPr>
        </p:nvSpPr>
        <p:spPr/>
        <p:txBody>
          <a:bodyPr/>
          <a:lstStyle/>
          <a:p>
            <a:fld id="{41700375-1909-4892-9298-6739184E41A7}" type="slidenum">
              <a:rPr lang="en-US" smtClean="0"/>
              <a:t>8</a:t>
            </a:fld>
            <a:endParaRPr lang="en-US"/>
          </a:p>
        </p:txBody>
      </p:sp>
    </p:spTree>
    <p:extLst>
      <p:ext uri="{BB962C8B-B14F-4D97-AF65-F5344CB8AC3E}">
        <p14:creationId xmlns:p14="http://schemas.microsoft.com/office/powerpoint/2010/main" val="110769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latin typeface="Calibri" panose="020F0502020204030204" pitchFamily="34" charset="0"/>
                <a:cs typeface="Calibri" panose="020F0502020204030204" pitchFamily="34" charset="0"/>
              </a:rPr>
              <a:t>Comparison Operators compare 2 numbers or strings.  They always return a </a:t>
            </a:r>
            <a:r>
              <a:rPr lang="en-US" dirty="0">
                <a:solidFill>
                  <a:srgbClr val="5A5AA8"/>
                </a:solidFill>
                <a:latin typeface="Calibri" panose="020F0502020204030204" pitchFamily="34" charset="0"/>
                <a:cs typeface="Calibri" panose="020F0502020204030204" pitchFamily="34" charset="0"/>
              </a:rPr>
              <a:t>Boolean</a:t>
            </a:r>
            <a:r>
              <a:rPr lang="en-US" dirty="0">
                <a:latin typeface="Calibri" panose="020F0502020204030204" pitchFamily="34" charset="0"/>
                <a:cs typeface="Calibri" panose="020F0502020204030204" pitchFamily="34" charset="0"/>
              </a:rPr>
              <a:t> value (</a:t>
            </a:r>
            <a:r>
              <a:rPr lang="en-US" dirty="0">
                <a:solidFill>
                  <a:srgbClr val="5A5AA8"/>
                </a:solidFill>
                <a:latin typeface="Calibri" panose="020F0502020204030204" pitchFamily="34" charset="0"/>
                <a:cs typeface="Calibri" panose="020F0502020204030204" pitchFamily="34" charset="0"/>
              </a:rPr>
              <a:t>True</a:t>
            </a:r>
            <a:r>
              <a:rPr lang="en-US" dirty="0">
                <a:latin typeface="Calibri" panose="020F0502020204030204" pitchFamily="34" charset="0"/>
                <a:cs typeface="Calibri" panose="020F0502020204030204" pitchFamily="34" charset="0"/>
              </a:rPr>
              <a:t> or </a:t>
            </a:r>
            <a:r>
              <a:rPr lang="en-US" dirty="0">
                <a:solidFill>
                  <a:srgbClr val="5A5AA8"/>
                </a:solidFill>
                <a:latin typeface="Calibri" panose="020F0502020204030204" pitchFamily="34" charset="0"/>
                <a:cs typeface="Calibri" panose="020F0502020204030204" pitchFamily="34" charset="0"/>
              </a:rPr>
              <a:t>False</a:t>
            </a:r>
            <a:r>
              <a:rPr lang="en-US" dirty="0">
                <a:latin typeface="Calibri" panose="020F0502020204030204" pitchFamily="34" charset="0"/>
                <a:cs typeface="Calibri" panose="020F0502020204030204" pitchFamily="34" charset="0"/>
              </a:rPr>
              <a:t>).</a:t>
            </a:r>
          </a:p>
          <a:p>
            <a:pPr>
              <a:lnSpc>
                <a:spcPct val="110000"/>
              </a:lnSpc>
            </a:pPr>
            <a:endParaRPr lang="en-US" dirty="0">
              <a:latin typeface="Calibri" panose="020F0502020204030204" pitchFamily="34" charset="0"/>
              <a:cs typeface="Calibri" panose="020F0502020204030204" pitchFamily="34" charset="0"/>
            </a:endParaRPr>
          </a:p>
          <a:p>
            <a:pPr marL="171450" indent="-171450">
              <a:lnSpc>
                <a:spcPct val="11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Equal to – note the double equal signs</a:t>
            </a:r>
          </a:p>
          <a:p>
            <a:pPr marL="171450" indent="-171450">
              <a:lnSpc>
                <a:spcPct val="11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Less than</a:t>
            </a:r>
          </a:p>
          <a:p>
            <a:pPr marL="171450" indent="-171450">
              <a:lnSpc>
                <a:spcPct val="11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Greater than</a:t>
            </a:r>
          </a:p>
          <a:p>
            <a:pPr marL="171450" indent="-171450">
              <a:lnSpc>
                <a:spcPct val="11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Less than or equal to</a:t>
            </a:r>
          </a:p>
          <a:p>
            <a:pPr marL="171450" indent="-171450">
              <a:lnSpc>
                <a:spcPct val="11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Greater than or equal to</a:t>
            </a:r>
          </a:p>
          <a:p>
            <a:pPr marL="171450" indent="-171450">
              <a:lnSpc>
                <a:spcPct val="110000"/>
              </a:lnSpc>
              <a:buFont typeface="Courier New" panose="02070309020205020404" pitchFamily="49" charset="0"/>
              <a:buChar char="o"/>
            </a:pPr>
            <a:r>
              <a:rPr lang="en-US" dirty="0">
                <a:latin typeface="Calibri" panose="020F0502020204030204" pitchFamily="34" charset="0"/>
                <a:cs typeface="Calibri" panose="020F0502020204030204" pitchFamily="34" charset="0"/>
              </a:rPr>
              <a:t>Not equal to</a:t>
            </a:r>
          </a:p>
          <a:p>
            <a:pPr marL="0" indent="0">
              <a:lnSpc>
                <a:spcPct val="110000"/>
              </a:lnSpc>
              <a:buFont typeface="Courier New" panose="02070309020205020404" pitchFamily="49" charset="0"/>
              <a:buNone/>
            </a:pPr>
            <a:endParaRPr lang="en-US" dirty="0">
              <a:latin typeface="Calibri" panose="020F0502020204030204" pitchFamily="34" charset="0"/>
              <a:cs typeface="Calibri" panose="020F0502020204030204" pitchFamily="34" charset="0"/>
            </a:endParaRPr>
          </a:p>
          <a:p>
            <a:pPr marL="0" indent="0">
              <a:lnSpc>
                <a:spcPct val="110000"/>
              </a:lnSpc>
              <a:buFont typeface="Courier New" panose="02070309020205020404" pitchFamily="49" charset="0"/>
              <a:buNone/>
            </a:pPr>
            <a:r>
              <a:rPr lang="en-US" dirty="0">
                <a:latin typeface="Calibri" panose="020F0502020204030204" pitchFamily="34" charset="0"/>
                <a:cs typeface="Calibri" panose="020F0502020204030204" pitchFamily="34" charset="0"/>
              </a:rPr>
              <a:t>[NEXT SLIDE]</a:t>
            </a:r>
          </a:p>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9</a:t>
            </a:fld>
            <a:endParaRPr lang="en-US"/>
          </a:p>
        </p:txBody>
      </p:sp>
    </p:spTree>
    <p:extLst>
      <p:ext uri="{BB962C8B-B14F-4D97-AF65-F5344CB8AC3E}">
        <p14:creationId xmlns:p14="http://schemas.microsoft.com/office/powerpoint/2010/main" val="25759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1/23/2023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1/23/2023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Variables and Memory</a:t>
            </a:r>
          </a:p>
        </p:txBody>
      </p:sp>
      <p:pic>
        <p:nvPicPr>
          <p:cNvPr id="4" name="Graphic 3">
            <a:extLst>
              <a:ext uri="{FF2B5EF4-FFF2-40B4-BE49-F238E27FC236}">
                <a16:creationId xmlns:a16="http://schemas.microsoft.com/office/drawing/2014/main" id="{02B479E2-ED0D-6622-53AE-2707A95A88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3F52BA4D-C5E9-2034-7C68-77DCEC8D16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063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72"/>
            <a:ext cx="10515600" cy="1325563"/>
          </a:xfrm>
        </p:spPr>
        <p:txBody>
          <a:bodyPr>
            <a:normAutofit/>
          </a:bodyPr>
          <a:lstStyle/>
          <a:p>
            <a:pPr algn="ctr"/>
            <a:r>
              <a:rPr lang="en-US" sz="4000" b="1" dirty="0">
                <a:latin typeface="Avenir Black" panose="02000503020000020003" pitchFamily="2" charset="0"/>
              </a:rPr>
              <a:t>Other Operators</a:t>
            </a:r>
          </a:p>
        </p:txBody>
      </p:sp>
      <p:sp>
        <p:nvSpPr>
          <p:cNvPr id="5" name="Content Placeholder 4"/>
          <p:cNvSpPr>
            <a:spLocks noGrp="1"/>
          </p:cNvSpPr>
          <p:nvPr>
            <p:ph idx="1"/>
          </p:nvPr>
        </p:nvSpPr>
        <p:spPr>
          <a:xfrm>
            <a:off x="669036" y="1179450"/>
            <a:ext cx="11181588" cy="5422518"/>
          </a:xfrm>
        </p:spPr>
        <p:txBody>
          <a:bodyPr>
            <a:normAutofit fontScale="92500" lnSpcReduction="10000"/>
          </a:bodyPr>
          <a:lstStyle/>
          <a:p>
            <a:pPr>
              <a:lnSpc>
                <a:spcPct val="110000"/>
              </a:lnSpc>
            </a:pPr>
            <a:r>
              <a:rPr lang="en-US" dirty="0">
                <a:latin typeface="Avenir" panose="02000503020000020003" pitchFamily="2" charset="0"/>
              </a:rPr>
              <a:t>Logical Operators</a:t>
            </a:r>
          </a:p>
          <a:p>
            <a:pPr marL="457200" lvl="1" indent="0">
              <a:lnSpc>
                <a:spcPct val="110000"/>
              </a:lnSpc>
              <a:buNone/>
            </a:pPr>
            <a:r>
              <a:rPr lang="en-US" dirty="0">
                <a:solidFill>
                  <a:srgbClr val="5A5AA8"/>
                </a:solidFill>
                <a:latin typeface="Avenir Medium" panose="02000503020000020003" pitchFamily="2" charset="0"/>
              </a:rPr>
              <a:t>and</a:t>
            </a:r>
            <a:r>
              <a:rPr lang="en-US" dirty="0">
                <a:latin typeface="Avenir" panose="02000503020000020003" pitchFamily="2" charset="0"/>
              </a:rPr>
              <a:t> - evaluates to True if left and right sides are </a:t>
            </a:r>
            <a:r>
              <a:rPr lang="en-US" dirty="0">
                <a:solidFill>
                  <a:srgbClr val="5A5AA8"/>
                </a:solidFill>
                <a:latin typeface="Avenir Medium" panose="02000503020000020003" pitchFamily="2" charset="0"/>
              </a:rPr>
              <a:t>BOTH</a:t>
            </a:r>
            <a:r>
              <a:rPr lang="en-US" dirty="0">
                <a:latin typeface="Avenir" panose="02000503020000020003" pitchFamily="2" charset="0"/>
              </a:rPr>
              <a:t> True  </a:t>
            </a:r>
            <a:r>
              <a:rPr lang="en-US" dirty="0">
                <a:solidFill>
                  <a:srgbClr val="5A5AA8"/>
                </a:solidFill>
                <a:latin typeface="Avenir" panose="02000503020000020003" pitchFamily="2" charset="0"/>
              </a:rPr>
              <a:t>(5 &gt; 2)  and (90 &lt; 100)</a:t>
            </a:r>
          </a:p>
          <a:p>
            <a:pPr marL="457200" lvl="1" indent="0">
              <a:lnSpc>
                <a:spcPct val="110000"/>
              </a:lnSpc>
              <a:buNone/>
            </a:pPr>
            <a:r>
              <a:rPr lang="en-US" dirty="0">
                <a:solidFill>
                  <a:srgbClr val="65BB7B"/>
                </a:solidFill>
                <a:latin typeface="Avenir" panose="02000503020000020003" pitchFamily="2" charset="0"/>
              </a:rPr>
              <a:t> </a:t>
            </a:r>
            <a:r>
              <a:rPr lang="en-US" dirty="0">
                <a:solidFill>
                  <a:srgbClr val="5A5AA8"/>
                </a:solidFill>
                <a:latin typeface="Avenir Medium" panose="02000503020000020003" pitchFamily="2" charset="0"/>
              </a:rPr>
              <a:t>or</a:t>
            </a:r>
            <a:r>
              <a:rPr lang="en-US" dirty="0">
                <a:latin typeface="Avenir" panose="02000503020000020003" pitchFamily="2" charset="0"/>
              </a:rPr>
              <a:t>	 - evaluates to True </a:t>
            </a:r>
            <a:r>
              <a:rPr lang="en-US" dirty="0">
                <a:solidFill>
                  <a:srgbClr val="5A5AA8"/>
                </a:solidFill>
                <a:latin typeface="Avenir Medium" panose="02000503020000020003" pitchFamily="2" charset="0"/>
              </a:rPr>
              <a:t>EITHER</a:t>
            </a:r>
            <a:r>
              <a:rPr lang="en-US" dirty="0">
                <a:latin typeface="Avenir" panose="02000503020000020003" pitchFamily="2" charset="0"/>
              </a:rPr>
              <a:t> left or right sides are True   </a:t>
            </a:r>
            <a:r>
              <a:rPr lang="en-US" dirty="0">
                <a:solidFill>
                  <a:srgbClr val="5A5AA8"/>
                </a:solidFill>
                <a:latin typeface="Avenir" panose="02000503020000020003" pitchFamily="2" charset="0"/>
              </a:rPr>
              <a:t>(5 &lt; 2) or (90 &lt; 100)</a:t>
            </a:r>
          </a:p>
          <a:p>
            <a:pPr marL="457200" lvl="1" indent="0">
              <a:lnSpc>
                <a:spcPct val="110000"/>
              </a:lnSpc>
              <a:buNone/>
            </a:pPr>
            <a:r>
              <a:rPr lang="en-US" dirty="0">
                <a:solidFill>
                  <a:srgbClr val="5A5AA8"/>
                </a:solidFill>
                <a:latin typeface="Avenir Medium" panose="02000503020000020003" pitchFamily="2" charset="0"/>
              </a:rPr>
              <a:t>not </a:t>
            </a:r>
            <a:r>
              <a:rPr lang="en-US" dirty="0">
                <a:latin typeface="Avenir" panose="02000503020000020003" pitchFamily="2" charset="0"/>
              </a:rPr>
              <a:t> - reverses True to False and vice versa</a:t>
            </a:r>
          </a:p>
          <a:p>
            <a:pPr lvl="1">
              <a:lnSpc>
                <a:spcPct val="110000"/>
              </a:lnSpc>
            </a:pPr>
            <a:endParaRPr lang="en-US" dirty="0">
              <a:latin typeface="Avenir" panose="02000503020000020003" pitchFamily="2" charset="0"/>
            </a:endParaRPr>
          </a:p>
          <a:p>
            <a:pPr>
              <a:lnSpc>
                <a:spcPct val="110000"/>
              </a:lnSpc>
            </a:pPr>
            <a:r>
              <a:rPr lang="en-US" dirty="0">
                <a:latin typeface="Avenir" panose="02000503020000020003" pitchFamily="2" charset="0"/>
              </a:rPr>
              <a:t>Identity Operators</a:t>
            </a:r>
          </a:p>
          <a:p>
            <a:pPr marL="457200" lvl="1" indent="0">
              <a:lnSpc>
                <a:spcPct val="110000"/>
              </a:lnSpc>
              <a:buNone/>
            </a:pPr>
            <a:r>
              <a:rPr lang="en-US" dirty="0">
                <a:solidFill>
                  <a:srgbClr val="5A5AA8"/>
                </a:solidFill>
                <a:latin typeface="Avenir Medium" panose="02000503020000020003" pitchFamily="2" charset="0"/>
              </a:rPr>
              <a:t>  is</a:t>
            </a:r>
            <a:r>
              <a:rPr lang="en-US" dirty="0">
                <a:solidFill>
                  <a:srgbClr val="5A5AA8"/>
                </a:solidFill>
                <a:latin typeface="Avenir" panose="02000503020000020003" pitchFamily="2" charset="0"/>
              </a:rPr>
              <a:t> </a:t>
            </a:r>
            <a:r>
              <a:rPr lang="en-US" dirty="0">
                <a:solidFill>
                  <a:schemeClr val="accent5">
                    <a:lumMod val="75000"/>
                  </a:schemeClr>
                </a:solidFill>
                <a:latin typeface="Avenir" panose="02000503020000020003" pitchFamily="2" charset="0"/>
              </a:rPr>
              <a:t>     </a:t>
            </a:r>
            <a:r>
              <a:rPr lang="en-US" dirty="0">
                <a:latin typeface="Avenir" panose="02000503020000020003" pitchFamily="2" charset="0"/>
              </a:rPr>
              <a:t>- returns true if both variables are the same object </a:t>
            </a:r>
            <a:r>
              <a:rPr lang="en-US" dirty="0">
                <a:solidFill>
                  <a:srgbClr val="5A5AA8"/>
                </a:solidFill>
                <a:latin typeface="Avenir" panose="02000503020000020003" pitchFamily="2" charset="0"/>
              </a:rPr>
              <a:t>(more on this next lecture)</a:t>
            </a:r>
          </a:p>
          <a:p>
            <a:pPr marL="457200" lvl="1" indent="0">
              <a:lnSpc>
                <a:spcPct val="110000"/>
              </a:lnSpc>
              <a:buNone/>
            </a:pPr>
            <a:r>
              <a:rPr lang="en-US" dirty="0">
                <a:solidFill>
                  <a:srgbClr val="5A5AA8"/>
                </a:solidFill>
                <a:latin typeface="Avenir Medium" panose="02000503020000020003" pitchFamily="2" charset="0"/>
              </a:rPr>
              <a:t>is not  </a:t>
            </a:r>
            <a:r>
              <a:rPr lang="en-US" dirty="0">
                <a:solidFill>
                  <a:schemeClr val="tx1"/>
                </a:solidFill>
                <a:latin typeface="Avenir" panose="02000503020000020003" pitchFamily="2" charset="0"/>
              </a:rPr>
              <a:t>- returns true if both variables are </a:t>
            </a:r>
            <a:r>
              <a:rPr lang="en-US" dirty="0">
                <a:solidFill>
                  <a:srgbClr val="5A5AA8"/>
                </a:solidFill>
                <a:latin typeface="Avenir" panose="02000503020000020003" pitchFamily="2" charset="0"/>
              </a:rPr>
              <a:t>NOT</a:t>
            </a:r>
            <a:r>
              <a:rPr lang="en-US" dirty="0">
                <a:solidFill>
                  <a:schemeClr val="tx1"/>
                </a:solidFill>
                <a:latin typeface="Avenir" panose="02000503020000020003" pitchFamily="2" charset="0"/>
              </a:rPr>
              <a:t> the same object</a:t>
            </a:r>
          </a:p>
          <a:p>
            <a:pPr lvl="1">
              <a:lnSpc>
                <a:spcPct val="110000"/>
              </a:lnSpc>
            </a:pPr>
            <a:endParaRPr lang="en-US" dirty="0">
              <a:solidFill>
                <a:schemeClr val="tx1"/>
              </a:solidFill>
              <a:latin typeface="Avenir" panose="02000503020000020003" pitchFamily="2" charset="0"/>
            </a:endParaRPr>
          </a:p>
          <a:p>
            <a:pPr>
              <a:lnSpc>
                <a:spcPct val="110000"/>
              </a:lnSpc>
            </a:pPr>
            <a:r>
              <a:rPr lang="en-US" dirty="0">
                <a:solidFill>
                  <a:schemeClr val="tx1"/>
                </a:solidFill>
                <a:latin typeface="Avenir" panose="02000503020000020003" pitchFamily="2" charset="0"/>
              </a:rPr>
              <a:t>Membership Operators</a:t>
            </a:r>
          </a:p>
          <a:p>
            <a:pPr marL="457200" lvl="1" indent="0">
              <a:lnSpc>
                <a:spcPct val="110000"/>
              </a:lnSpc>
              <a:buNone/>
            </a:pPr>
            <a:r>
              <a:rPr lang="en-US" dirty="0">
                <a:solidFill>
                  <a:srgbClr val="5A5AA8"/>
                </a:solidFill>
                <a:latin typeface="Avenir Medium" panose="02000503020000020003" pitchFamily="2" charset="0"/>
              </a:rPr>
              <a:t>  in</a:t>
            </a:r>
            <a:r>
              <a:rPr lang="en-US" dirty="0">
                <a:solidFill>
                  <a:srgbClr val="5A5AA8"/>
                </a:solidFill>
                <a:latin typeface="Avenir" panose="02000503020000020003" pitchFamily="2" charset="0"/>
              </a:rPr>
              <a:t>   </a:t>
            </a:r>
            <a:r>
              <a:rPr lang="en-US" dirty="0">
                <a:latin typeface="Avenir" panose="02000503020000020003" pitchFamily="2" charset="0"/>
              </a:rPr>
              <a:t>    </a:t>
            </a:r>
            <a:r>
              <a:rPr lang="en-US" dirty="0">
                <a:solidFill>
                  <a:schemeClr val="tx1"/>
                </a:solidFill>
                <a:latin typeface="Avenir" panose="02000503020000020003" pitchFamily="2" charset="0"/>
              </a:rPr>
              <a:t>- returns true if specified sequence is present in the object </a:t>
            </a:r>
            <a:r>
              <a:rPr lang="en-US" dirty="0">
                <a:solidFill>
                  <a:srgbClr val="5A5AA8"/>
                </a:solidFill>
                <a:latin typeface="Avenir" panose="02000503020000020003" pitchFamily="2" charset="0"/>
              </a:rPr>
              <a:t>(x in y)</a:t>
            </a:r>
          </a:p>
          <a:p>
            <a:pPr marL="457200" lvl="1" indent="0">
              <a:lnSpc>
                <a:spcPct val="110000"/>
              </a:lnSpc>
              <a:buNone/>
            </a:pPr>
            <a:r>
              <a:rPr lang="en-US" dirty="0">
                <a:solidFill>
                  <a:srgbClr val="5A5AA8"/>
                </a:solidFill>
                <a:latin typeface="Avenir Medium" panose="02000503020000020003" pitchFamily="2" charset="0"/>
              </a:rPr>
              <a:t>not in  </a:t>
            </a:r>
            <a:r>
              <a:rPr lang="en-US" dirty="0">
                <a:solidFill>
                  <a:schemeClr val="tx1"/>
                </a:solidFill>
                <a:latin typeface="Avenir" panose="02000503020000020003" pitchFamily="2" charset="0"/>
              </a:rPr>
              <a:t>- returns true if specified sequence in NOT in the object </a:t>
            </a:r>
            <a:r>
              <a:rPr lang="en-US" dirty="0">
                <a:solidFill>
                  <a:srgbClr val="5A5AA8"/>
                </a:solidFill>
                <a:latin typeface="Avenir" panose="02000503020000020003" pitchFamily="2" charset="0"/>
              </a:rPr>
              <a:t>(x not in y)</a:t>
            </a:r>
          </a:p>
        </p:txBody>
      </p:sp>
      <p:pic>
        <p:nvPicPr>
          <p:cNvPr id="3" name="Picture 2" descr="A picture containing dark, gauge&#10;&#10;Description automatically generated">
            <a:extLst>
              <a:ext uri="{FF2B5EF4-FFF2-40B4-BE49-F238E27FC236}">
                <a16:creationId xmlns:a16="http://schemas.microsoft.com/office/drawing/2014/main" id="{096A985E-9CD2-1BA3-E6D3-E9D2B8B5E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6623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BFF4-20D4-4911-B124-201441D4F8A6}"/>
              </a:ext>
            </a:extLst>
          </p:cNvPr>
          <p:cNvSpPr>
            <a:spLocks noGrp="1"/>
          </p:cNvSpPr>
          <p:nvPr>
            <p:ph type="title"/>
          </p:nvPr>
        </p:nvSpPr>
        <p:spPr/>
        <p:txBody>
          <a:bodyPr>
            <a:normAutofit/>
          </a:bodyPr>
          <a:lstStyle/>
          <a:p>
            <a:pPr algn="ctr"/>
            <a:r>
              <a:rPr lang="en-US" sz="3600" b="1" dirty="0">
                <a:latin typeface="Avenir Black" panose="02000503020000020003" pitchFamily="2" charset="0"/>
              </a:rPr>
              <a:t>Multiple assignment in Python</a:t>
            </a:r>
          </a:p>
        </p:txBody>
      </p:sp>
      <p:sp>
        <p:nvSpPr>
          <p:cNvPr id="3" name="Content Placeholder 2">
            <a:extLst>
              <a:ext uri="{FF2B5EF4-FFF2-40B4-BE49-F238E27FC236}">
                <a16:creationId xmlns:a16="http://schemas.microsoft.com/office/drawing/2014/main" id="{11742BE9-AE91-435E-9630-701F9E92A58A}"/>
              </a:ext>
            </a:extLst>
          </p:cNvPr>
          <p:cNvSpPr>
            <a:spLocks noGrp="1"/>
          </p:cNvSpPr>
          <p:nvPr>
            <p:ph idx="1"/>
          </p:nvPr>
        </p:nvSpPr>
        <p:spPr>
          <a:xfrm>
            <a:off x="838200" y="1690689"/>
            <a:ext cx="10515600" cy="4628580"/>
          </a:xfrm>
        </p:spPr>
        <p:txBody>
          <a:bodyPr>
            <a:normAutofit lnSpcReduction="10000"/>
          </a:bodyPr>
          <a:lstStyle/>
          <a:p>
            <a:pPr marL="0" indent="0">
              <a:lnSpc>
                <a:spcPct val="100000"/>
              </a:lnSpc>
              <a:buNone/>
            </a:pPr>
            <a:r>
              <a:rPr lang="en-US" dirty="0">
                <a:latin typeface="Avenir" panose="02000503020000020003" pitchFamily="2" charset="0"/>
              </a:rPr>
              <a:t>Python allows you to do multiple assignments in one line</a:t>
            </a:r>
          </a:p>
          <a:p>
            <a:pPr marL="0" indent="0">
              <a:lnSpc>
                <a:spcPct val="100000"/>
              </a:lnSpc>
              <a:buNone/>
            </a:pPr>
            <a:endParaRPr lang="en-US" dirty="0">
              <a:latin typeface="Avenir" panose="02000503020000020003" pitchFamily="2" charset="0"/>
            </a:endParaRPr>
          </a:p>
          <a:p>
            <a:pPr lvl="1">
              <a:lnSpc>
                <a:spcPct val="100000"/>
              </a:lnSpc>
            </a:pPr>
            <a:r>
              <a:rPr lang="en-US" dirty="0">
                <a:latin typeface="Avenir" panose="02000503020000020003" pitchFamily="2" charset="0"/>
              </a:rPr>
              <a:t>Assign</a:t>
            </a:r>
            <a:r>
              <a:rPr lang="en-US" dirty="0">
                <a:solidFill>
                  <a:srgbClr val="65BB7B"/>
                </a:solidFill>
                <a:latin typeface="Avenir" panose="02000503020000020003" pitchFamily="2" charset="0"/>
              </a:rPr>
              <a:t> </a:t>
            </a:r>
            <a:r>
              <a:rPr lang="en-US" dirty="0">
                <a:solidFill>
                  <a:srgbClr val="5A5AA8"/>
                </a:solidFill>
                <a:latin typeface="Avenir" panose="02000503020000020003" pitchFamily="2" charset="0"/>
              </a:rPr>
              <a:t>one</a:t>
            </a:r>
            <a:r>
              <a:rPr lang="en-US" dirty="0">
                <a:solidFill>
                  <a:srgbClr val="65BB7B"/>
                </a:solidFill>
                <a:latin typeface="Avenir" panose="02000503020000020003" pitchFamily="2" charset="0"/>
              </a:rPr>
              <a:t> </a:t>
            </a:r>
            <a:r>
              <a:rPr lang="en-US" dirty="0">
                <a:latin typeface="Avenir" panose="02000503020000020003" pitchFamily="2" charset="0"/>
              </a:rPr>
              <a:t>value to </a:t>
            </a:r>
            <a:r>
              <a:rPr lang="en-US" dirty="0">
                <a:solidFill>
                  <a:srgbClr val="5A5AA8"/>
                </a:solidFill>
                <a:latin typeface="Avenir" panose="02000503020000020003" pitchFamily="2" charset="0"/>
              </a:rPr>
              <a:t>multiple</a:t>
            </a:r>
            <a:r>
              <a:rPr lang="en-US" dirty="0">
                <a:latin typeface="Avenir" panose="02000503020000020003" pitchFamily="2" charset="0"/>
              </a:rPr>
              <a:t> variables</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 y = z = 45</a:t>
            </a:r>
          </a:p>
          <a:p>
            <a:pPr lvl="1">
              <a:lnSpc>
                <a:spcPct val="100000"/>
              </a:lnSpc>
            </a:pPr>
            <a:endParaRPr lang="en-US" dirty="0">
              <a:latin typeface="Avenir" panose="02000503020000020003" pitchFamily="2" charset="0"/>
            </a:endParaRPr>
          </a:p>
          <a:p>
            <a:pPr lvl="1">
              <a:lnSpc>
                <a:spcPct val="100000"/>
              </a:lnSpc>
            </a:pPr>
            <a:r>
              <a:rPr lang="en-US" dirty="0">
                <a:latin typeface="Avenir" panose="02000503020000020003" pitchFamily="2" charset="0"/>
              </a:rPr>
              <a:t>Assign </a:t>
            </a:r>
            <a:r>
              <a:rPr lang="en-US" dirty="0">
                <a:solidFill>
                  <a:srgbClr val="5A5AA8"/>
                </a:solidFill>
                <a:latin typeface="Avenir" panose="02000503020000020003" pitchFamily="2" charset="0"/>
              </a:rPr>
              <a:t>multiple</a:t>
            </a:r>
            <a:r>
              <a:rPr lang="en-US" dirty="0">
                <a:latin typeface="Avenir" panose="02000503020000020003" pitchFamily="2" charset="0"/>
              </a:rPr>
              <a:t> values to </a:t>
            </a:r>
            <a:r>
              <a:rPr lang="en-US" dirty="0">
                <a:solidFill>
                  <a:srgbClr val="5A5AA8"/>
                </a:solidFill>
                <a:latin typeface="Avenir" panose="02000503020000020003" pitchFamily="2" charset="0"/>
              </a:rPr>
              <a:t>multiple</a:t>
            </a:r>
            <a:r>
              <a:rPr lang="en-US" dirty="0">
                <a:latin typeface="Avenir" panose="02000503020000020003" pitchFamily="2" charset="0"/>
              </a:rPr>
              <a:t> variables </a:t>
            </a:r>
            <a:r>
              <a:rPr lang="en-US" dirty="0">
                <a:solidFill>
                  <a:srgbClr val="5A5AA8"/>
                </a:solidFill>
                <a:latin typeface="Avenir" panose="02000503020000020003" pitchFamily="2" charset="0"/>
              </a:rPr>
              <a:t>(very pythonic!)</a:t>
            </a:r>
          </a:p>
          <a:p>
            <a:pPr marL="342900" lvl="1" indent="0">
              <a:lnSpc>
                <a:spcPct val="100000"/>
              </a:lnSpc>
              <a:buNone/>
            </a:pPr>
            <a:br>
              <a:rPr lang="en-US" dirty="0">
                <a:latin typeface="Avenir" panose="02000503020000020003" pitchFamily="2" charset="0"/>
              </a:rPr>
            </a:br>
            <a:r>
              <a:rPr lang="en-US" dirty="0">
                <a:solidFill>
                  <a:srgbClr val="5A5AA8"/>
                </a:solidFill>
                <a:latin typeface="Avenir" panose="02000503020000020003" pitchFamily="2" charset="0"/>
              </a:rPr>
              <a:t>x, y, z = 1, 2, 'banana'</a:t>
            </a:r>
          </a:p>
          <a:p>
            <a:pPr lvl="2">
              <a:lnSpc>
                <a:spcPct val="100000"/>
              </a:lnSpc>
            </a:pPr>
            <a:endParaRPr lang="en-US" dirty="0">
              <a:solidFill>
                <a:srgbClr val="92D050"/>
              </a:solidFill>
              <a:latin typeface="Avenir" panose="02000503020000020003" pitchFamily="2" charset="0"/>
            </a:endParaRPr>
          </a:p>
          <a:p>
            <a:pPr lvl="2">
              <a:lnSpc>
                <a:spcPct val="100000"/>
              </a:lnSpc>
            </a:pPr>
            <a:r>
              <a:rPr lang="en-US" dirty="0">
                <a:solidFill>
                  <a:schemeClr val="tx1"/>
                </a:solidFill>
                <a:latin typeface="Avenir" panose="02000503020000020003" pitchFamily="2" charset="0"/>
              </a:rPr>
              <a:t>This is super handy for data structures</a:t>
            </a:r>
            <a:endParaRPr lang="en-US" dirty="0">
              <a:solidFill>
                <a:srgbClr val="FF0000"/>
              </a:solidFill>
              <a:latin typeface="Avenir" panose="02000503020000020003" pitchFamily="2" charset="0"/>
            </a:endParaRPr>
          </a:p>
          <a:p>
            <a:pPr lvl="1">
              <a:lnSpc>
                <a:spcPct val="100000"/>
              </a:lnSpc>
            </a:pPr>
            <a:endParaRPr lang="en-US" dirty="0">
              <a:latin typeface="Avenir" panose="02000503020000020003" pitchFamily="2" charset="0"/>
            </a:endParaRPr>
          </a:p>
          <a:p>
            <a:pPr lvl="1">
              <a:lnSpc>
                <a:spcPct val="100000"/>
              </a:lnSpc>
            </a:pPr>
            <a:endParaRPr lang="en-US" dirty="0">
              <a:latin typeface="Avenir" panose="02000503020000020003" pitchFamily="2" charset="0"/>
            </a:endParaRPr>
          </a:p>
        </p:txBody>
      </p:sp>
      <p:pic>
        <p:nvPicPr>
          <p:cNvPr id="4" name="Picture 3" descr="A picture containing dark, gauge&#10;&#10;Description automatically generated">
            <a:extLst>
              <a:ext uri="{FF2B5EF4-FFF2-40B4-BE49-F238E27FC236}">
                <a16:creationId xmlns:a16="http://schemas.microsoft.com/office/drawing/2014/main" id="{712808EE-9951-9E2D-8475-B384EE9C9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2883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38"/>
            <a:ext cx="10515600" cy="1325563"/>
          </a:xfrm>
        </p:spPr>
        <p:txBody>
          <a:bodyPr>
            <a:normAutofit/>
          </a:bodyPr>
          <a:lstStyle/>
          <a:p>
            <a:pPr algn="ctr"/>
            <a:r>
              <a:rPr lang="en-US" sz="3600" b="1" dirty="0">
                <a:latin typeface="Avenir Black" panose="02000503020000020003" pitchFamily="2" charset="0"/>
              </a:rPr>
              <a:t>Python Assignment Operators</a:t>
            </a:r>
          </a:p>
        </p:txBody>
      </p:sp>
      <p:sp>
        <p:nvSpPr>
          <p:cNvPr id="5" name="Content Placeholder 4"/>
          <p:cNvSpPr>
            <a:spLocks noGrp="1"/>
          </p:cNvSpPr>
          <p:nvPr>
            <p:ph idx="1"/>
          </p:nvPr>
        </p:nvSpPr>
        <p:spPr>
          <a:xfrm>
            <a:off x="838200" y="1476597"/>
            <a:ext cx="10515600" cy="4351338"/>
          </a:xfrm>
        </p:spPr>
        <p:txBody>
          <a:bodyPr/>
          <a:lstStyle/>
          <a:p>
            <a:pPr>
              <a:lnSpc>
                <a:spcPct val="100000"/>
              </a:lnSpc>
            </a:pPr>
            <a:r>
              <a:rPr lang="en-US" sz="2400" dirty="0">
                <a:latin typeface="Avenir" panose="02000503020000020003" pitchFamily="2" charset="0"/>
              </a:rPr>
              <a:t>Python has several augmented operators that allow assignment and operations to be done simultaneously </a:t>
            </a:r>
            <a:r>
              <a:rPr lang="en-US" sz="1600" dirty="0">
                <a:solidFill>
                  <a:srgbClr val="FF0000"/>
                </a:solidFill>
                <a:latin typeface="Avenir" panose="02000503020000020003" pitchFamily="2" charset="0"/>
              </a:rPr>
              <a:t>(but no unary increment or decrement, ++ or -- )</a:t>
            </a:r>
          </a:p>
          <a:p>
            <a:pPr>
              <a:lnSpc>
                <a:spcPct val="100000"/>
              </a:lnSpc>
            </a:pPr>
            <a:endParaRPr lang="en-US" sz="2400" dirty="0">
              <a:latin typeface="Avenir" panose="02000503020000020003" pitchFamily="2" charset="0"/>
            </a:endParaRPr>
          </a:p>
          <a:p>
            <a:pPr marL="0" indent="0">
              <a:lnSpc>
                <a:spcPct val="100000"/>
              </a:lnSpc>
              <a:buNone/>
            </a:pPr>
            <a:endParaRPr lang="en-US" b="1" dirty="0">
              <a:solidFill>
                <a:srgbClr val="FFFF00"/>
              </a:solidFill>
            </a:endParaRPr>
          </a:p>
        </p:txBody>
      </p:sp>
      <p:graphicFrame>
        <p:nvGraphicFramePr>
          <p:cNvPr id="3" name="Table 3">
            <a:extLst>
              <a:ext uri="{FF2B5EF4-FFF2-40B4-BE49-F238E27FC236}">
                <a16:creationId xmlns:a16="http://schemas.microsoft.com/office/drawing/2014/main" id="{0C8ABEAD-5CA2-43F9-9B50-EC857EF2C48F}"/>
              </a:ext>
            </a:extLst>
          </p:cNvPr>
          <p:cNvGraphicFramePr>
            <a:graphicFrameLocks noGrp="1"/>
          </p:cNvGraphicFramePr>
          <p:nvPr>
            <p:extLst>
              <p:ext uri="{D42A27DB-BD31-4B8C-83A1-F6EECF244321}">
                <p14:modId xmlns:p14="http://schemas.microsoft.com/office/powerpoint/2010/main" val="4192006252"/>
              </p:ext>
            </p:extLst>
          </p:nvPr>
        </p:nvGraphicFramePr>
        <p:xfrm>
          <a:off x="2016710" y="2575050"/>
          <a:ext cx="8158579" cy="3566160"/>
        </p:xfrm>
        <a:graphic>
          <a:graphicData uri="http://schemas.openxmlformats.org/drawingml/2006/table">
            <a:tbl>
              <a:tblPr firstRow="1" bandRow="1">
                <a:tableStyleId>{16D9F66E-5EB9-4882-86FB-DCBF35E3C3E4}</a:tableStyleId>
              </a:tblPr>
              <a:tblGrid>
                <a:gridCol w="2401710">
                  <a:extLst>
                    <a:ext uri="{9D8B030D-6E8A-4147-A177-3AD203B41FA5}">
                      <a16:colId xmlns:a16="http://schemas.microsoft.com/office/drawing/2014/main" val="2510028020"/>
                    </a:ext>
                  </a:extLst>
                </a:gridCol>
                <a:gridCol w="2809483">
                  <a:extLst>
                    <a:ext uri="{9D8B030D-6E8A-4147-A177-3AD203B41FA5}">
                      <a16:colId xmlns:a16="http://schemas.microsoft.com/office/drawing/2014/main" val="1398099755"/>
                    </a:ext>
                  </a:extLst>
                </a:gridCol>
                <a:gridCol w="2947386">
                  <a:extLst>
                    <a:ext uri="{9D8B030D-6E8A-4147-A177-3AD203B41FA5}">
                      <a16:colId xmlns:a16="http://schemas.microsoft.com/office/drawing/2014/main" val="582470609"/>
                    </a:ext>
                  </a:extLst>
                </a:gridCol>
              </a:tblGrid>
              <a:tr h="394092">
                <a:tc>
                  <a:txBody>
                    <a:bodyPr/>
                    <a:lstStyle/>
                    <a:p>
                      <a:pPr algn="ctr"/>
                      <a:r>
                        <a:rPr lang="en-US" sz="2000" dirty="0">
                          <a:solidFill>
                            <a:schemeClr val="bg1"/>
                          </a:solidFill>
                        </a:rPr>
                        <a:t>Operator</a:t>
                      </a:r>
                      <a:endParaRPr lang="en-US" sz="2000" dirty="0">
                        <a:solidFill>
                          <a:schemeClr val="bg1"/>
                        </a:solidFill>
                        <a:latin typeface="Consolas" panose="020B0609020204030204" pitchFamily="49" charset="0"/>
                      </a:endParaRPr>
                    </a:p>
                  </a:txBody>
                  <a:tcPr>
                    <a:solidFill>
                      <a:srgbClr val="65BB7B"/>
                    </a:solidFill>
                  </a:tcPr>
                </a:tc>
                <a:tc>
                  <a:txBody>
                    <a:bodyPr/>
                    <a:lstStyle/>
                    <a:p>
                      <a:pPr algn="ctr"/>
                      <a:r>
                        <a:rPr lang="en-US" sz="2000" dirty="0">
                          <a:solidFill>
                            <a:schemeClr val="bg1"/>
                          </a:solidFill>
                        </a:rPr>
                        <a:t>Example</a:t>
                      </a:r>
                      <a:endParaRPr lang="en-US" sz="2000" dirty="0">
                        <a:solidFill>
                          <a:schemeClr val="bg1"/>
                        </a:solidFill>
                        <a:latin typeface="Consolas" panose="020B0609020204030204" pitchFamily="49" charset="0"/>
                      </a:endParaRPr>
                    </a:p>
                  </a:txBody>
                  <a:tcPr>
                    <a:solidFill>
                      <a:srgbClr val="65BB7B"/>
                    </a:solidFill>
                  </a:tcPr>
                </a:tc>
                <a:tc>
                  <a:txBody>
                    <a:bodyPr/>
                    <a:lstStyle/>
                    <a:p>
                      <a:pPr algn="ctr"/>
                      <a:r>
                        <a:rPr lang="en-US" sz="2000" dirty="0">
                          <a:solidFill>
                            <a:schemeClr val="bg1"/>
                          </a:solidFill>
                        </a:rPr>
                        <a:t>Equivalent to</a:t>
                      </a:r>
                      <a:endParaRPr lang="en-US" sz="2000" dirty="0">
                        <a:solidFill>
                          <a:schemeClr val="bg1"/>
                        </a:solidFill>
                        <a:latin typeface="Consolas" panose="020B0609020204030204" pitchFamily="49" charset="0"/>
                      </a:endParaRPr>
                    </a:p>
                  </a:txBody>
                  <a:tcPr>
                    <a:solidFill>
                      <a:srgbClr val="65BB7B"/>
                    </a:solidFill>
                  </a:tcPr>
                </a:tc>
                <a:extLst>
                  <a:ext uri="{0D108BD9-81ED-4DB2-BD59-A6C34878D82A}">
                    <a16:rowId xmlns:a16="http://schemas.microsoft.com/office/drawing/2014/main" val="2916621872"/>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algn="l"/>
                      <a:r>
                        <a:rPr lang="en-US" sz="2000" dirty="0"/>
                        <a:t>x = 5</a:t>
                      </a:r>
                      <a:endParaRPr lang="en-US" sz="2000" dirty="0">
                        <a:latin typeface="Consolas" panose="020B0609020204030204" pitchFamily="49" charset="0"/>
                      </a:endParaRPr>
                    </a:p>
                  </a:txBody>
                  <a:tcPr>
                    <a:solidFill>
                      <a:srgbClr val="D6EECF"/>
                    </a:solidFill>
                  </a:tcPr>
                </a:tc>
                <a:tc>
                  <a:txBody>
                    <a:bodyPr/>
                    <a:lstStyle/>
                    <a:p>
                      <a:pPr algn="l"/>
                      <a:r>
                        <a:rPr lang="en-US" sz="2000" dirty="0"/>
                        <a:t>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4266131656"/>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1385068699"/>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1800730285"/>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3958058785"/>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4015621361"/>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1531922577"/>
                  </a:ext>
                </a:extLst>
              </a:tr>
              <a:tr h="394092">
                <a:tc>
                  <a:txBody>
                    <a:bodyPr/>
                    <a:lstStyle/>
                    <a:p>
                      <a:pPr algn="ctr"/>
                      <a:r>
                        <a:rPr lang="en-US" sz="2000" dirty="0"/>
                        <a:t>//=</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rgbClr val="D6EECF"/>
                    </a:solidFill>
                  </a:tcPr>
                </a:tc>
                <a:extLst>
                  <a:ext uri="{0D108BD9-81ED-4DB2-BD59-A6C34878D82A}">
                    <a16:rowId xmlns:a16="http://schemas.microsoft.com/office/drawing/2014/main" val="2496938971"/>
                  </a:ext>
                </a:extLst>
              </a:tr>
              <a:tr h="394092">
                <a:tc>
                  <a:txBody>
                    <a:bodyPr/>
                    <a:lstStyle/>
                    <a:p>
                      <a:pPr algn="ctr"/>
                      <a:r>
                        <a:rPr lang="en-US" sz="2000" dirty="0"/>
                        <a:t>**=</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5</a:t>
                      </a:r>
                      <a:endParaRPr lang="en-US" sz="2000" dirty="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a:t>x = x ** 5</a:t>
                      </a:r>
                      <a:endParaRPr lang="en-US" sz="2000" dirty="0">
                        <a:latin typeface="Consolas" panose="020B0609020204030204" pitchFamily="49" charset="0"/>
                      </a:endParaRPr>
                    </a:p>
                  </a:txBody>
                  <a:tcPr>
                    <a:solidFill>
                      <a:schemeClr val="bg1"/>
                    </a:solidFill>
                  </a:tcPr>
                </a:tc>
                <a:extLst>
                  <a:ext uri="{0D108BD9-81ED-4DB2-BD59-A6C34878D82A}">
                    <a16:rowId xmlns:a16="http://schemas.microsoft.com/office/drawing/2014/main" val="822907906"/>
                  </a:ext>
                </a:extLst>
              </a:tr>
            </a:tbl>
          </a:graphicData>
        </a:graphic>
      </p:graphicFrame>
      <p:pic>
        <p:nvPicPr>
          <p:cNvPr id="4" name="Picture 3" descr="A picture containing dark, gauge&#10;&#10;Description automatically generated">
            <a:extLst>
              <a:ext uri="{FF2B5EF4-FFF2-40B4-BE49-F238E27FC236}">
                <a16:creationId xmlns:a16="http://schemas.microsoft.com/office/drawing/2014/main" id="{C856EAEF-1BAE-377B-906B-8CB2FA378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1573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58535"/>
            <a:ext cx="12191999" cy="827416"/>
          </a:xfrm>
        </p:spPr>
        <p:txBody>
          <a:bodyPr>
            <a:normAutofit/>
          </a:bodyPr>
          <a:lstStyle/>
          <a:p>
            <a:pPr algn="ctr"/>
            <a:r>
              <a:rPr lang="en-US" sz="3600" b="1" dirty="0">
                <a:latin typeface="Avenir Black" panose="02000503020000020003" pitchFamily="2" charset="0"/>
                <a:cs typeface="Segoe UI Light" panose="020B0502040204020203" pitchFamily="34" charset="0"/>
              </a:rPr>
              <a:t>Architecture (Interpreted Languages)</a:t>
            </a:r>
          </a:p>
        </p:txBody>
      </p:sp>
      <p:sp>
        <p:nvSpPr>
          <p:cNvPr id="3" name="Rounded Rectangle 2">
            <a:extLst>
              <a:ext uri="{FF2B5EF4-FFF2-40B4-BE49-F238E27FC236}">
                <a16:creationId xmlns:a16="http://schemas.microsoft.com/office/drawing/2014/main" id="{50CC5730-5A28-E7C6-AC77-978E88B01450}"/>
              </a:ext>
            </a:extLst>
          </p:cNvPr>
          <p:cNvSpPr/>
          <p:nvPr/>
        </p:nvSpPr>
        <p:spPr>
          <a:xfrm>
            <a:off x="3493762"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EE23EA-5A6A-B717-681F-29DA5336B5CF}"/>
              </a:ext>
            </a:extLst>
          </p:cNvPr>
          <p:cNvSpPr txBox="1"/>
          <p:nvPr/>
        </p:nvSpPr>
        <p:spPr>
          <a:xfrm>
            <a:off x="3493761" y="2278428"/>
            <a:ext cx="1769477" cy="923330"/>
          </a:xfrm>
          <a:prstGeom prst="rect">
            <a:avLst/>
          </a:prstGeom>
          <a:noFill/>
          <a:ln>
            <a:noFill/>
          </a:ln>
        </p:spPr>
        <p:txBody>
          <a:bodyPr wrap="square" rtlCol="0">
            <a:spAutoFit/>
          </a:bodyPr>
          <a:lstStyle/>
          <a:p>
            <a:pPr algn="ctr"/>
            <a:r>
              <a:rPr lang="en-US" dirty="0"/>
              <a:t>Interpreter</a:t>
            </a:r>
          </a:p>
          <a:p>
            <a:pPr algn="ctr"/>
            <a:r>
              <a:rPr lang="en-US" dirty="0"/>
              <a:t>(Often Written in C)</a:t>
            </a:r>
          </a:p>
        </p:txBody>
      </p:sp>
      <p:sp>
        <p:nvSpPr>
          <p:cNvPr id="6" name="Rounded Rectangle 5">
            <a:extLst>
              <a:ext uri="{FF2B5EF4-FFF2-40B4-BE49-F238E27FC236}">
                <a16:creationId xmlns:a16="http://schemas.microsoft.com/office/drawing/2014/main" id="{798D6FA3-3AAE-5F0B-F59C-D2537E9A0FAC}"/>
              </a:ext>
            </a:extLst>
          </p:cNvPr>
          <p:cNvSpPr/>
          <p:nvPr/>
        </p:nvSpPr>
        <p:spPr>
          <a:xfrm>
            <a:off x="6352786"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29AB68-D1DC-7E9C-B295-99ADC292D113}"/>
              </a:ext>
            </a:extLst>
          </p:cNvPr>
          <p:cNvSpPr txBox="1"/>
          <p:nvPr/>
        </p:nvSpPr>
        <p:spPr>
          <a:xfrm>
            <a:off x="6352785" y="2227058"/>
            <a:ext cx="1769477" cy="646331"/>
          </a:xfrm>
          <a:prstGeom prst="rect">
            <a:avLst/>
          </a:prstGeom>
          <a:noFill/>
          <a:ln>
            <a:noFill/>
          </a:ln>
        </p:spPr>
        <p:txBody>
          <a:bodyPr wrap="square" rtlCol="0">
            <a:spAutoFit/>
          </a:bodyPr>
          <a:lstStyle/>
          <a:p>
            <a:pPr algn="ctr"/>
            <a:r>
              <a:rPr lang="en-US" dirty="0"/>
              <a:t>CPU Virtual Machine </a:t>
            </a:r>
          </a:p>
        </p:txBody>
      </p:sp>
      <p:sp>
        <p:nvSpPr>
          <p:cNvPr id="8" name="Rounded Rectangle 7">
            <a:extLst>
              <a:ext uri="{FF2B5EF4-FFF2-40B4-BE49-F238E27FC236}">
                <a16:creationId xmlns:a16="http://schemas.microsoft.com/office/drawing/2014/main" id="{9F493F9C-6FEA-5110-2A02-E8ED9874E1D6}"/>
              </a:ext>
            </a:extLst>
          </p:cNvPr>
          <p:cNvSpPr/>
          <p:nvPr/>
        </p:nvSpPr>
        <p:spPr>
          <a:xfrm>
            <a:off x="9450005" y="2153650"/>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A13EE29-40FE-C065-64C8-ABBDEC8DD793}"/>
              </a:ext>
            </a:extLst>
          </p:cNvPr>
          <p:cNvSpPr txBox="1"/>
          <p:nvPr/>
        </p:nvSpPr>
        <p:spPr>
          <a:xfrm>
            <a:off x="9450004" y="2263634"/>
            <a:ext cx="1769477" cy="923330"/>
          </a:xfrm>
          <a:prstGeom prst="rect">
            <a:avLst/>
          </a:prstGeom>
          <a:noFill/>
          <a:ln>
            <a:noFill/>
          </a:ln>
        </p:spPr>
        <p:txBody>
          <a:bodyPr wrap="square" rtlCol="0">
            <a:spAutoFit/>
          </a:bodyPr>
          <a:lstStyle/>
          <a:p>
            <a:pPr algn="ctr"/>
            <a:r>
              <a:rPr lang="en-US" dirty="0"/>
              <a:t>CPU Speaks </a:t>
            </a:r>
          </a:p>
          <a:p>
            <a:pPr algn="ctr"/>
            <a:r>
              <a:rPr lang="en-US" dirty="0"/>
              <a:t>Binary Bits </a:t>
            </a:r>
          </a:p>
          <a:p>
            <a:pPr algn="ctr"/>
            <a:r>
              <a:rPr lang="en-US" dirty="0"/>
              <a:t>&amp; Bytes</a:t>
            </a:r>
          </a:p>
        </p:txBody>
      </p:sp>
      <p:sp>
        <p:nvSpPr>
          <p:cNvPr id="10" name="TextBox 9">
            <a:extLst>
              <a:ext uri="{FF2B5EF4-FFF2-40B4-BE49-F238E27FC236}">
                <a16:creationId xmlns:a16="http://schemas.microsoft.com/office/drawing/2014/main" id="{A2B37971-EE36-25E0-BDCF-D20B1E4D115F}"/>
              </a:ext>
            </a:extLst>
          </p:cNvPr>
          <p:cNvSpPr txBox="1"/>
          <p:nvPr/>
        </p:nvSpPr>
        <p:spPr>
          <a:xfrm>
            <a:off x="533606" y="2904463"/>
            <a:ext cx="1769477" cy="369332"/>
          </a:xfrm>
          <a:prstGeom prst="rect">
            <a:avLst/>
          </a:prstGeom>
          <a:noFill/>
          <a:ln>
            <a:noFill/>
          </a:ln>
        </p:spPr>
        <p:txBody>
          <a:bodyPr wrap="square" rtlCol="0">
            <a:spAutoFit/>
          </a:bodyPr>
          <a:lstStyle/>
          <a:p>
            <a:pPr algn="ctr"/>
            <a:r>
              <a:rPr lang="en-US" dirty="0"/>
              <a:t>&gt;&gt;&gt; </a:t>
            </a:r>
            <a:r>
              <a:rPr lang="en-US" dirty="0" err="1"/>
              <a:t>Cmd</a:t>
            </a:r>
            <a:r>
              <a:rPr lang="en-US" dirty="0"/>
              <a:t> Line</a:t>
            </a:r>
          </a:p>
        </p:txBody>
      </p:sp>
      <p:sp>
        <p:nvSpPr>
          <p:cNvPr id="11" name="Rounded Rectangle 10">
            <a:extLst>
              <a:ext uri="{FF2B5EF4-FFF2-40B4-BE49-F238E27FC236}">
                <a16:creationId xmlns:a16="http://schemas.microsoft.com/office/drawing/2014/main" id="{026893B1-2E6C-774E-0892-8F12255C0E58}"/>
              </a:ext>
            </a:extLst>
          </p:cNvPr>
          <p:cNvSpPr/>
          <p:nvPr/>
        </p:nvSpPr>
        <p:spPr>
          <a:xfrm>
            <a:off x="6700708" y="2836813"/>
            <a:ext cx="1086725" cy="386984"/>
          </a:xfrm>
          <a:prstGeom prst="roundRect">
            <a:avLst/>
          </a:prstGeom>
          <a:solidFill>
            <a:srgbClr val="D6EECF"/>
          </a:solidFill>
          <a:ln w="1905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C91C611-7E49-1352-0FD7-4866C6477DBE}"/>
              </a:ext>
            </a:extLst>
          </p:cNvPr>
          <p:cNvSpPr txBox="1"/>
          <p:nvPr/>
        </p:nvSpPr>
        <p:spPr>
          <a:xfrm>
            <a:off x="6359331" y="2866995"/>
            <a:ext cx="1769477" cy="338554"/>
          </a:xfrm>
          <a:prstGeom prst="rect">
            <a:avLst/>
          </a:prstGeom>
          <a:noFill/>
          <a:ln>
            <a:noFill/>
          </a:ln>
        </p:spPr>
        <p:txBody>
          <a:bodyPr wrap="square" rtlCol="0">
            <a:spAutoFit/>
          </a:bodyPr>
          <a:lstStyle/>
          <a:p>
            <a:pPr algn="ctr"/>
            <a:r>
              <a:rPr lang="en-US" sz="1600" dirty="0"/>
              <a:t>ByteCode</a:t>
            </a:r>
          </a:p>
        </p:txBody>
      </p:sp>
      <p:sp>
        <p:nvSpPr>
          <p:cNvPr id="14" name="Down Arrow 13">
            <a:extLst>
              <a:ext uri="{FF2B5EF4-FFF2-40B4-BE49-F238E27FC236}">
                <a16:creationId xmlns:a16="http://schemas.microsoft.com/office/drawing/2014/main" id="{19A1D522-D81C-35CF-198B-F9BB4970A3A7}"/>
              </a:ext>
            </a:extLst>
          </p:cNvPr>
          <p:cNvSpPr/>
          <p:nvPr/>
        </p:nvSpPr>
        <p:spPr>
          <a:xfrm rot="16200000">
            <a:off x="5884141" y="2370396"/>
            <a:ext cx="195666" cy="1437468"/>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14">
            <a:extLst>
              <a:ext uri="{FF2B5EF4-FFF2-40B4-BE49-F238E27FC236}">
                <a16:creationId xmlns:a16="http://schemas.microsoft.com/office/drawing/2014/main" id="{B137F2F3-82C1-515A-C7CC-DCCB7EFAEC10}"/>
              </a:ext>
            </a:extLst>
          </p:cNvPr>
          <p:cNvSpPr/>
          <p:nvPr/>
        </p:nvSpPr>
        <p:spPr>
          <a:xfrm rot="16200000">
            <a:off x="8690722" y="2435928"/>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a:extLst>
              <a:ext uri="{FF2B5EF4-FFF2-40B4-BE49-F238E27FC236}">
                <a16:creationId xmlns:a16="http://schemas.microsoft.com/office/drawing/2014/main" id="{CB8040AC-F8CB-2701-B2BC-C3E4C29F48FD}"/>
              </a:ext>
            </a:extLst>
          </p:cNvPr>
          <p:cNvSpPr/>
          <p:nvPr/>
        </p:nvSpPr>
        <p:spPr>
          <a:xfrm rot="16200000">
            <a:off x="2734480" y="2454209"/>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F0C406B0-3511-FADD-9E14-B412E0F14D01}"/>
              </a:ext>
            </a:extLst>
          </p:cNvPr>
          <p:cNvSpPr/>
          <p:nvPr/>
        </p:nvSpPr>
        <p:spPr>
          <a:xfrm>
            <a:off x="3513254" y="3976421"/>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9BD32D-1687-0922-3BC2-1C24D8EE47F2}"/>
              </a:ext>
            </a:extLst>
          </p:cNvPr>
          <p:cNvSpPr txBox="1"/>
          <p:nvPr/>
        </p:nvSpPr>
        <p:spPr>
          <a:xfrm>
            <a:off x="3513253" y="4271303"/>
            <a:ext cx="1769477" cy="646331"/>
          </a:xfrm>
          <a:prstGeom prst="rect">
            <a:avLst/>
          </a:prstGeom>
          <a:noFill/>
          <a:ln>
            <a:noFill/>
          </a:ln>
        </p:spPr>
        <p:txBody>
          <a:bodyPr wrap="square" rtlCol="0">
            <a:spAutoFit/>
          </a:bodyPr>
          <a:lstStyle/>
          <a:p>
            <a:pPr algn="ctr"/>
            <a:r>
              <a:rPr lang="en-US" dirty="0"/>
              <a:t>C / C++ </a:t>
            </a:r>
          </a:p>
          <a:p>
            <a:pPr algn="ctr"/>
            <a:r>
              <a:rPr lang="en-US" dirty="0"/>
              <a:t>Compiler</a:t>
            </a:r>
          </a:p>
        </p:txBody>
      </p:sp>
      <p:sp>
        <p:nvSpPr>
          <p:cNvPr id="19" name="Rounded Rectangle 18">
            <a:extLst>
              <a:ext uri="{FF2B5EF4-FFF2-40B4-BE49-F238E27FC236}">
                <a16:creationId xmlns:a16="http://schemas.microsoft.com/office/drawing/2014/main" id="{8866D8A4-EA95-7890-DCBD-1FE5AEAF81B5}"/>
              </a:ext>
            </a:extLst>
          </p:cNvPr>
          <p:cNvSpPr/>
          <p:nvPr/>
        </p:nvSpPr>
        <p:spPr>
          <a:xfrm>
            <a:off x="6372278" y="3976421"/>
            <a:ext cx="1769477" cy="1143299"/>
          </a:xfrm>
          <a:prstGeom prst="roundRect">
            <a:avLst/>
          </a:prstGeom>
          <a:solidFill>
            <a:srgbClr val="D6EECF"/>
          </a:solidFill>
          <a:ln w="19050">
            <a:solidFill>
              <a:srgbClr val="65BB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E2AA55F-88B7-CA3F-F331-BFF42BADBE68}"/>
              </a:ext>
            </a:extLst>
          </p:cNvPr>
          <p:cNvSpPr txBox="1"/>
          <p:nvPr/>
        </p:nvSpPr>
        <p:spPr>
          <a:xfrm>
            <a:off x="6372278" y="4363404"/>
            <a:ext cx="1769477" cy="369332"/>
          </a:xfrm>
          <a:prstGeom prst="rect">
            <a:avLst/>
          </a:prstGeom>
          <a:noFill/>
          <a:ln>
            <a:noFill/>
          </a:ln>
        </p:spPr>
        <p:txBody>
          <a:bodyPr wrap="square" rtlCol="0">
            <a:spAutoFit/>
          </a:bodyPr>
          <a:lstStyle/>
          <a:p>
            <a:pPr algn="ctr"/>
            <a:r>
              <a:rPr lang="en-US" dirty="0"/>
              <a:t>Executable</a:t>
            </a:r>
          </a:p>
        </p:txBody>
      </p:sp>
      <p:sp>
        <p:nvSpPr>
          <p:cNvPr id="21" name="Rounded Rectangle 20">
            <a:extLst>
              <a:ext uri="{FF2B5EF4-FFF2-40B4-BE49-F238E27FC236}">
                <a16:creationId xmlns:a16="http://schemas.microsoft.com/office/drawing/2014/main" id="{5A66A7DA-B5CC-F417-32A4-3D7DD7E8E641}"/>
              </a:ext>
            </a:extLst>
          </p:cNvPr>
          <p:cNvSpPr/>
          <p:nvPr/>
        </p:nvSpPr>
        <p:spPr>
          <a:xfrm>
            <a:off x="9469497" y="3976421"/>
            <a:ext cx="1769477" cy="1143299"/>
          </a:xfrm>
          <a:prstGeom prst="roundRect">
            <a:avLst/>
          </a:prstGeom>
          <a:solidFill>
            <a:schemeClr val="bg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FE59C1-B24F-089F-73DD-F37AEAF00EC8}"/>
              </a:ext>
            </a:extLst>
          </p:cNvPr>
          <p:cNvSpPr txBox="1"/>
          <p:nvPr/>
        </p:nvSpPr>
        <p:spPr>
          <a:xfrm>
            <a:off x="9469496" y="4086405"/>
            <a:ext cx="1769477" cy="923330"/>
          </a:xfrm>
          <a:prstGeom prst="rect">
            <a:avLst/>
          </a:prstGeom>
          <a:noFill/>
          <a:ln>
            <a:noFill/>
          </a:ln>
        </p:spPr>
        <p:txBody>
          <a:bodyPr wrap="square" rtlCol="0">
            <a:spAutoFit/>
          </a:bodyPr>
          <a:lstStyle/>
          <a:p>
            <a:pPr algn="ctr"/>
            <a:r>
              <a:rPr lang="en-US" dirty="0"/>
              <a:t>CPU Speaks </a:t>
            </a:r>
          </a:p>
          <a:p>
            <a:pPr algn="ctr"/>
            <a:r>
              <a:rPr lang="en-US" dirty="0"/>
              <a:t>Binary Bits </a:t>
            </a:r>
          </a:p>
          <a:p>
            <a:pPr algn="ctr"/>
            <a:r>
              <a:rPr lang="en-US" dirty="0"/>
              <a:t>&amp; Bytes</a:t>
            </a:r>
          </a:p>
        </p:txBody>
      </p:sp>
      <p:sp>
        <p:nvSpPr>
          <p:cNvPr id="23" name="TextBox 22">
            <a:extLst>
              <a:ext uri="{FF2B5EF4-FFF2-40B4-BE49-F238E27FC236}">
                <a16:creationId xmlns:a16="http://schemas.microsoft.com/office/drawing/2014/main" id="{75EF32C9-4822-94CB-AD74-A30959DD1509}"/>
              </a:ext>
            </a:extLst>
          </p:cNvPr>
          <p:cNvSpPr txBox="1"/>
          <p:nvPr/>
        </p:nvSpPr>
        <p:spPr>
          <a:xfrm>
            <a:off x="435674" y="4734631"/>
            <a:ext cx="1769477" cy="369332"/>
          </a:xfrm>
          <a:prstGeom prst="rect">
            <a:avLst/>
          </a:prstGeom>
          <a:noFill/>
          <a:ln>
            <a:noFill/>
          </a:ln>
        </p:spPr>
        <p:txBody>
          <a:bodyPr wrap="square" rtlCol="0">
            <a:spAutoFit/>
          </a:bodyPr>
          <a:lstStyle/>
          <a:p>
            <a:pPr algn="ctr"/>
            <a:r>
              <a:rPr lang="en-US" dirty="0"/>
              <a:t>C Source File(s)</a:t>
            </a:r>
          </a:p>
        </p:txBody>
      </p:sp>
      <p:sp>
        <p:nvSpPr>
          <p:cNvPr id="26" name="Down Arrow 25">
            <a:extLst>
              <a:ext uri="{FF2B5EF4-FFF2-40B4-BE49-F238E27FC236}">
                <a16:creationId xmlns:a16="http://schemas.microsoft.com/office/drawing/2014/main" id="{0F9A18C2-A4E7-BED0-4DB1-DFD9F7A6D460}"/>
              </a:ext>
            </a:extLst>
          </p:cNvPr>
          <p:cNvSpPr/>
          <p:nvPr/>
        </p:nvSpPr>
        <p:spPr>
          <a:xfrm rot="16200000">
            <a:off x="5729671" y="4367128"/>
            <a:ext cx="195667" cy="1089545"/>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own Arrow 26">
            <a:extLst>
              <a:ext uri="{FF2B5EF4-FFF2-40B4-BE49-F238E27FC236}">
                <a16:creationId xmlns:a16="http://schemas.microsoft.com/office/drawing/2014/main" id="{878E7D01-0284-7669-B73C-F433E6E74696}"/>
              </a:ext>
            </a:extLst>
          </p:cNvPr>
          <p:cNvSpPr/>
          <p:nvPr/>
        </p:nvSpPr>
        <p:spPr>
          <a:xfrm rot="16200000">
            <a:off x="8710214" y="4258699"/>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Down Arrow 27">
            <a:extLst>
              <a:ext uri="{FF2B5EF4-FFF2-40B4-BE49-F238E27FC236}">
                <a16:creationId xmlns:a16="http://schemas.microsoft.com/office/drawing/2014/main" id="{5D02E848-836C-5DEF-0541-33ECF2068E61}"/>
              </a:ext>
            </a:extLst>
          </p:cNvPr>
          <p:cNvSpPr/>
          <p:nvPr/>
        </p:nvSpPr>
        <p:spPr>
          <a:xfrm rot="16200000">
            <a:off x="2753972" y="4276980"/>
            <a:ext cx="210462" cy="1321197"/>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dark, gauge&#10;&#10;Description automatically generated">
            <a:extLst>
              <a:ext uri="{FF2B5EF4-FFF2-40B4-BE49-F238E27FC236}">
                <a16:creationId xmlns:a16="http://schemas.microsoft.com/office/drawing/2014/main" id="{BBA9BAE0-A94F-03A3-0249-6F2041D8B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38405" y="5215489"/>
            <a:ext cx="10515600" cy="670560"/>
          </a:xfrm>
        </p:spPr>
        <p:txBody>
          <a:bodyPr>
            <a:normAutofit/>
          </a:bodyPr>
          <a:lstStyle/>
          <a:p>
            <a:r>
              <a:rPr lang="en-US" sz="2800" dirty="0" err="1">
                <a:latin typeface="Avenir" panose="02000503020000020003" pitchFamily="2" charset="0"/>
                <a:cs typeface="Segoe UI" panose="020B0502040204020203" pitchFamily="34" charset="0"/>
              </a:rPr>
              <a:t>DataTypes</a:t>
            </a:r>
            <a:endParaRPr lang="en-US" sz="2800" dirty="0">
              <a:latin typeface="Avenir" panose="02000503020000020003" pitchFamily="2" charset="0"/>
              <a:cs typeface="Segoe UI" panose="020B0502040204020203" pitchFamily="34" charset="0"/>
            </a:endParaRPr>
          </a:p>
        </p:txBody>
      </p:sp>
      <p:pic>
        <p:nvPicPr>
          <p:cNvPr id="4" name="Graphic 3">
            <a:extLst>
              <a:ext uri="{FF2B5EF4-FFF2-40B4-BE49-F238E27FC236}">
                <a16:creationId xmlns:a16="http://schemas.microsoft.com/office/drawing/2014/main" id="{B2A0444D-0A92-54C9-566B-D3AF6833AA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BA357CCD-925C-D7A4-9FBC-60A54148E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78963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 name="Straight Connector 1023">
            <a:extLst>
              <a:ext uri="{FF2B5EF4-FFF2-40B4-BE49-F238E27FC236}">
                <a16:creationId xmlns:a16="http://schemas.microsoft.com/office/drawing/2014/main" id="{B1FDB0DF-ADD1-1BD3-362E-C72BA27CA0C8}"/>
              </a:ext>
            </a:extLst>
          </p:cNvPr>
          <p:cNvCxnSpPr>
            <a:cxnSpLocks/>
          </p:cNvCxnSpPr>
          <p:nvPr/>
        </p:nvCxnSpPr>
        <p:spPr>
          <a:xfrm>
            <a:off x="4621087" y="3438167"/>
            <a:ext cx="616372"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55721248-644C-B83A-0D0B-2DDB9D1629A8}"/>
              </a:ext>
            </a:extLst>
          </p:cNvPr>
          <p:cNvCxnSpPr>
            <a:cxnSpLocks/>
            <a:endCxn id="7" idx="1"/>
          </p:cNvCxnSpPr>
          <p:nvPr/>
        </p:nvCxnSpPr>
        <p:spPr>
          <a:xfrm flipV="1">
            <a:off x="4643293" y="2689285"/>
            <a:ext cx="479449"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BF2223FD-6FB1-9F20-611A-7F45FCB5DD32}"/>
              </a:ext>
            </a:extLst>
          </p:cNvPr>
          <p:cNvGrpSpPr/>
          <p:nvPr/>
        </p:nvGrpSpPr>
        <p:grpSpPr>
          <a:xfrm>
            <a:off x="6422561" y="4053771"/>
            <a:ext cx="539413" cy="1541128"/>
            <a:chOff x="7409794" y="987333"/>
            <a:chExt cx="539413" cy="1541128"/>
          </a:xfrm>
        </p:grpSpPr>
        <p:cxnSp>
          <p:nvCxnSpPr>
            <p:cNvPr id="61" name="Straight Connector 60">
              <a:extLst>
                <a:ext uri="{FF2B5EF4-FFF2-40B4-BE49-F238E27FC236}">
                  <a16:creationId xmlns:a16="http://schemas.microsoft.com/office/drawing/2014/main" id="{DC555271-B91E-3FEC-3DB7-FF4A0C5AAEAA}"/>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51A3ED-504E-D947-536C-893AB5409BA0}"/>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89275F-C0B9-8307-7D79-79DA98F5D315}"/>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9578355-2F39-AB11-BFEF-6C7873913A06}"/>
              </a:ext>
            </a:extLst>
          </p:cNvPr>
          <p:cNvGrpSpPr/>
          <p:nvPr/>
        </p:nvGrpSpPr>
        <p:grpSpPr>
          <a:xfrm>
            <a:off x="6382901" y="1263133"/>
            <a:ext cx="539413" cy="1541128"/>
            <a:chOff x="7409794" y="987333"/>
            <a:chExt cx="539413" cy="1541128"/>
          </a:xfrm>
        </p:grpSpPr>
        <p:cxnSp>
          <p:nvCxnSpPr>
            <p:cNvPr id="51" name="Straight Connector 50">
              <a:extLst>
                <a:ext uri="{FF2B5EF4-FFF2-40B4-BE49-F238E27FC236}">
                  <a16:creationId xmlns:a16="http://schemas.microsoft.com/office/drawing/2014/main" id="{BB7D9168-AA9A-0599-ACE7-487DB1F009CD}"/>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72554E8-F635-7515-4466-451B1C8F203F}"/>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A48073-7216-86B6-D7DF-1CADA3813E38}"/>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96608F5-1CF0-F11E-1138-C686F4249DF6}"/>
              </a:ext>
            </a:extLst>
          </p:cNvPr>
          <p:cNvGrpSpPr/>
          <p:nvPr/>
        </p:nvGrpSpPr>
        <p:grpSpPr>
          <a:xfrm>
            <a:off x="3568027" y="1975956"/>
            <a:ext cx="1589447" cy="2844492"/>
            <a:chOff x="4604347" y="1700156"/>
            <a:chExt cx="1589447" cy="2844492"/>
          </a:xfrm>
        </p:grpSpPr>
        <p:cxnSp>
          <p:nvCxnSpPr>
            <p:cNvPr id="38" name="Straight Connector 37">
              <a:extLst>
                <a:ext uri="{FF2B5EF4-FFF2-40B4-BE49-F238E27FC236}">
                  <a16:creationId xmlns:a16="http://schemas.microsoft.com/office/drawing/2014/main" id="{4286C976-29B7-992E-227F-1F6C6EEA3EB7}"/>
                </a:ext>
              </a:extLst>
            </p:cNvPr>
            <p:cNvCxnSpPr>
              <a:stCxn id="4" idx="3"/>
            </p:cNvCxnSpPr>
            <p:nvPr/>
          </p:nvCxnSpPr>
          <p:spPr>
            <a:xfrm>
              <a:off x="4604347" y="3429000"/>
              <a:ext cx="518393" cy="9834"/>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4170C-F745-40D3-9925-9CD14CF8F192}"/>
                </a:ext>
              </a:extLst>
            </p:cNvPr>
            <p:cNvCxnSpPr>
              <a:cxnSpLocks/>
              <a:endCxn id="7" idx="1"/>
            </p:cNvCxnSpPr>
            <p:nvPr/>
          </p:nvCxnSpPr>
          <p:spPr>
            <a:xfrm flipV="1">
              <a:off x="4621717" y="2689285"/>
              <a:ext cx="501025"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54828C-3EF2-C1E3-3C1C-0E394693AB70}"/>
                </a:ext>
              </a:extLst>
            </p:cNvPr>
            <p:cNvCxnSpPr>
              <a:cxnSpLocks/>
            </p:cNvCxnSpPr>
            <p:nvPr/>
          </p:nvCxnSpPr>
          <p:spPr>
            <a:xfrm flipV="1">
              <a:off x="5658035" y="1700156"/>
              <a:ext cx="528906" cy="144518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C2F0CE-C5BC-33A2-6D70-5C47B9955F34}"/>
                </a:ext>
              </a:extLst>
            </p:cNvPr>
            <p:cNvCxnSpPr>
              <a:cxnSpLocks/>
            </p:cNvCxnSpPr>
            <p:nvPr/>
          </p:nvCxnSpPr>
          <p:spPr>
            <a:xfrm>
              <a:off x="5651174" y="3144355"/>
              <a:ext cx="525253" cy="64610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9BFE61-49B2-1DAA-2C50-B171C198F0E9}"/>
                </a:ext>
              </a:extLst>
            </p:cNvPr>
            <p:cNvCxnSpPr>
              <a:cxnSpLocks/>
            </p:cNvCxnSpPr>
            <p:nvPr/>
          </p:nvCxnSpPr>
          <p:spPr>
            <a:xfrm>
              <a:off x="5643027" y="3134956"/>
              <a:ext cx="550767" cy="1409692"/>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50F8AC9-95AC-1E52-3638-26075703B1A5}"/>
              </a:ext>
            </a:extLst>
          </p:cNvPr>
          <p:cNvGrpSpPr/>
          <p:nvPr/>
        </p:nvGrpSpPr>
        <p:grpSpPr>
          <a:xfrm>
            <a:off x="2834871" y="924314"/>
            <a:ext cx="5349768" cy="4990228"/>
            <a:chOff x="3871191" y="648514"/>
            <a:chExt cx="5349768" cy="4990228"/>
          </a:xfrm>
        </p:grpSpPr>
        <p:sp>
          <p:nvSpPr>
            <p:cNvPr id="2" name="Rounded Rectangle 1">
              <a:extLst>
                <a:ext uri="{FF2B5EF4-FFF2-40B4-BE49-F238E27FC236}">
                  <a16:creationId xmlns:a16="http://schemas.microsoft.com/office/drawing/2014/main" id="{13B60708-A37F-C9BE-AC55-918999C6782A}"/>
                </a:ext>
              </a:extLst>
            </p:cNvPr>
            <p:cNvSpPr/>
            <p:nvPr/>
          </p:nvSpPr>
          <p:spPr>
            <a:xfrm>
              <a:off x="3871191" y="2732091"/>
              <a:ext cx="1769477" cy="830317"/>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0388BAE-D4BD-36D4-623A-10866D235072}"/>
                </a:ext>
              </a:extLst>
            </p:cNvPr>
            <p:cNvSpPr/>
            <p:nvPr/>
          </p:nvSpPr>
          <p:spPr>
            <a:xfrm>
              <a:off x="6159062" y="1457615"/>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B888D2D-3CDD-64D3-A3B0-D1D83A29903A}"/>
                </a:ext>
              </a:extLst>
            </p:cNvPr>
            <p:cNvSpPr/>
            <p:nvPr/>
          </p:nvSpPr>
          <p:spPr>
            <a:xfrm>
              <a:off x="6159062" y="2128351"/>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B98ECA9-1675-892B-9F51-C7E4E81A94AF}"/>
                </a:ext>
              </a:extLst>
            </p:cNvPr>
            <p:cNvSpPr/>
            <p:nvPr/>
          </p:nvSpPr>
          <p:spPr>
            <a:xfrm>
              <a:off x="6159062" y="2799087"/>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2FE2CDD-0955-487E-400C-6DA5B56ACD61}"/>
                </a:ext>
              </a:extLst>
            </p:cNvPr>
            <p:cNvSpPr/>
            <p:nvPr/>
          </p:nvSpPr>
          <p:spPr>
            <a:xfrm>
              <a:off x="6159062" y="3469823"/>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9EDE844-AC26-4EBF-CBBF-6A5DF12197D5}"/>
                </a:ext>
              </a:extLst>
            </p:cNvPr>
            <p:cNvSpPr/>
            <p:nvPr/>
          </p:nvSpPr>
          <p:spPr>
            <a:xfrm>
              <a:off x="6186941" y="4231860"/>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0EDEDC9-3523-C6C9-B2F3-657204CD0247}"/>
                </a:ext>
              </a:extLst>
            </p:cNvPr>
            <p:cNvSpPr/>
            <p:nvPr/>
          </p:nvSpPr>
          <p:spPr>
            <a:xfrm>
              <a:off x="7928539" y="648514"/>
              <a:ext cx="1271752" cy="708633"/>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D13D144-07F7-772C-0C9E-77C1D618BE66}"/>
                </a:ext>
              </a:extLst>
            </p:cNvPr>
            <p:cNvSpPr/>
            <p:nvPr/>
          </p:nvSpPr>
          <p:spPr>
            <a:xfrm>
              <a:off x="7928539" y="1457615"/>
              <a:ext cx="1271752" cy="652614"/>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A242E3B-CD3F-7ADC-64B7-D5883B71BC11}"/>
                </a:ext>
              </a:extLst>
            </p:cNvPr>
            <p:cNvSpPr/>
            <p:nvPr/>
          </p:nvSpPr>
          <p:spPr>
            <a:xfrm>
              <a:off x="7928539" y="2210697"/>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95CC9436-1A6C-1FAF-1671-3A0E9CC13EAE}"/>
                </a:ext>
              </a:extLst>
            </p:cNvPr>
            <p:cNvSpPr/>
            <p:nvPr/>
          </p:nvSpPr>
          <p:spPr>
            <a:xfrm>
              <a:off x="7949207" y="3403522"/>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A16FA9D-568A-E49A-358D-FC19919F9B47}"/>
                </a:ext>
              </a:extLst>
            </p:cNvPr>
            <p:cNvSpPr/>
            <p:nvPr/>
          </p:nvSpPr>
          <p:spPr>
            <a:xfrm>
              <a:off x="7949207" y="4148171"/>
              <a:ext cx="1271752" cy="65534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AF1D5F4E-713A-AE53-09F7-B57D8EC17789}"/>
                </a:ext>
              </a:extLst>
            </p:cNvPr>
            <p:cNvSpPr/>
            <p:nvPr/>
          </p:nvSpPr>
          <p:spPr>
            <a:xfrm>
              <a:off x="7949207" y="4965313"/>
              <a:ext cx="1271752" cy="67342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
        <p:nvSpPr>
          <p:cNvPr id="4" name="TextBox 3">
            <a:extLst>
              <a:ext uri="{FF2B5EF4-FFF2-40B4-BE49-F238E27FC236}">
                <a16:creationId xmlns:a16="http://schemas.microsoft.com/office/drawing/2014/main" id="{CD17AC0A-94C7-E8C3-E294-2EAC35F76350}"/>
              </a:ext>
            </a:extLst>
          </p:cNvPr>
          <p:cNvSpPr txBox="1"/>
          <p:nvPr/>
        </p:nvSpPr>
        <p:spPr>
          <a:xfrm>
            <a:off x="2834870" y="3075057"/>
            <a:ext cx="1769477" cy="707886"/>
          </a:xfrm>
          <a:prstGeom prst="rect">
            <a:avLst/>
          </a:prstGeom>
          <a:noFill/>
          <a:ln>
            <a:noFill/>
          </a:ln>
        </p:spPr>
        <p:txBody>
          <a:bodyPr wrap="square" rtlCol="0">
            <a:spAutoFit/>
          </a:bodyPr>
          <a:lstStyle/>
          <a:p>
            <a:pPr algn="ctr"/>
            <a:r>
              <a:rPr lang="en-US" sz="2000" dirty="0"/>
              <a:t>Python Data</a:t>
            </a:r>
          </a:p>
          <a:p>
            <a:pPr algn="ctr"/>
            <a:r>
              <a:rPr lang="en-US" sz="2000" dirty="0"/>
              <a:t>Types</a:t>
            </a:r>
          </a:p>
        </p:txBody>
      </p:sp>
      <p:sp>
        <p:nvSpPr>
          <p:cNvPr id="6" name="TextBox 5">
            <a:extLst>
              <a:ext uri="{FF2B5EF4-FFF2-40B4-BE49-F238E27FC236}">
                <a16:creationId xmlns:a16="http://schemas.microsoft.com/office/drawing/2014/main" id="{E8ED405A-5484-F6F2-8CAD-49279B9E66E4}"/>
              </a:ext>
            </a:extLst>
          </p:cNvPr>
          <p:cNvSpPr txBox="1"/>
          <p:nvPr/>
        </p:nvSpPr>
        <p:spPr>
          <a:xfrm>
            <a:off x="4873879" y="1823373"/>
            <a:ext cx="1769477" cy="400110"/>
          </a:xfrm>
          <a:prstGeom prst="rect">
            <a:avLst/>
          </a:prstGeom>
          <a:noFill/>
          <a:ln>
            <a:noFill/>
          </a:ln>
        </p:spPr>
        <p:txBody>
          <a:bodyPr wrap="square" rtlCol="0">
            <a:spAutoFit/>
          </a:bodyPr>
          <a:lstStyle/>
          <a:p>
            <a:pPr algn="ctr"/>
            <a:r>
              <a:rPr lang="en-US" sz="2000" dirty="0"/>
              <a:t>Numbers</a:t>
            </a:r>
          </a:p>
        </p:txBody>
      </p:sp>
      <p:sp>
        <p:nvSpPr>
          <p:cNvPr id="8" name="TextBox 7">
            <a:extLst>
              <a:ext uri="{FF2B5EF4-FFF2-40B4-BE49-F238E27FC236}">
                <a16:creationId xmlns:a16="http://schemas.microsoft.com/office/drawing/2014/main" id="{BF801A5F-947B-957D-F7C5-D34B1398E275}"/>
              </a:ext>
            </a:extLst>
          </p:cNvPr>
          <p:cNvSpPr txBox="1"/>
          <p:nvPr/>
        </p:nvSpPr>
        <p:spPr>
          <a:xfrm>
            <a:off x="5150621" y="2389008"/>
            <a:ext cx="1222853" cy="400110"/>
          </a:xfrm>
          <a:prstGeom prst="rect">
            <a:avLst/>
          </a:prstGeom>
          <a:noFill/>
          <a:ln>
            <a:noFill/>
          </a:ln>
        </p:spPr>
        <p:txBody>
          <a:bodyPr wrap="square" rtlCol="0">
            <a:spAutoFit/>
          </a:bodyPr>
          <a:lstStyle/>
          <a:p>
            <a:pPr algn="ctr"/>
            <a:r>
              <a:rPr lang="en-US" sz="2000" dirty="0"/>
              <a:t>Bool</a:t>
            </a:r>
          </a:p>
        </p:txBody>
      </p:sp>
      <p:sp>
        <p:nvSpPr>
          <p:cNvPr id="10" name="TextBox 9">
            <a:extLst>
              <a:ext uri="{FF2B5EF4-FFF2-40B4-BE49-F238E27FC236}">
                <a16:creationId xmlns:a16="http://schemas.microsoft.com/office/drawing/2014/main" id="{B6BF5ED2-3CEC-B312-7F12-80110021DDF4}"/>
              </a:ext>
            </a:extLst>
          </p:cNvPr>
          <p:cNvSpPr txBox="1"/>
          <p:nvPr/>
        </p:nvSpPr>
        <p:spPr>
          <a:xfrm>
            <a:off x="5102072" y="3038724"/>
            <a:ext cx="1301849" cy="400110"/>
          </a:xfrm>
          <a:prstGeom prst="rect">
            <a:avLst/>
          </a:prstGeom>
          <a:noFill/>
          <a:ln>
            <a:noFill/>
          </a:ln>
        </p:spPr>
        <p:txBody>
          <a:bodyPr wrap="square" rtlCol="0">
            <a:spAutoFit/>
          </a:bodyPr>
          <a:lstStyle/>
          <a:p>
            <a:pPr algn="ctr"/>
            <a:r>
              <a:rPr lang="en-US" sz="2000" dirty="0"/>
              <a:t>Set</a:t>
            </a:r>
          </a:p>
        </p:txBody>
      </p:sp>
      <p:sp>
        <p:nvSpPr>
          <p:cNvPr id="12" name="TextBox 11">
            <a:extLst>
              <a:ext uri="{FF2B5EF4-FFF2-40B4-BE49-F238E27FC236}">
                <a16:creationId xmlns:a16="http://schemas.microsoft.com/office/drawing/2014/main" id="{ACEADF1A-A954-0000-12D1-1B99FA01C34D}"/>
              </a:ext>
            </a:extLst>
          </p:cNvPr>
          <p:cNvSpPr txBox="1"/>
          <p:nvPr/>
        </p:nvSpPr>
        <p:spPr>
          <a:xfrm>
            <a:off x="4873879" y="3751500"/>
            <a:ext cx="1769477" cy="400110"/>
          </a:xfrm>
          <a:prstGeom prst="rect">
            <a:avLst/>
          </a:prstGeom>
          <a:noFill/>
          <a:ln>
            <a:noFill/>
          </a:ln>
        </p:spPr>
        <p:txBody>
          <a:bodyPr wrap="square" rtlCol="0">
            <a:spAutoFit/>
          </a:bodyPr>
          <a:lstStyle/>
          <a:p>
            <a:pPr algn="ctr"/>
            <a:r>
              <a:rPr lang="en-US" sz="2000" dirty="0" err="1"/>
              <a:t>Dict</a:t>
            </a:r>
            <a:endParaRPr lang="en-US" sz="2000" dirty="0"/>
          </a:p>
        </p:txBody>
      </p:sp>
      <p:sp>
        <p:nvSpPr>
          <p:cNvPr id="14" name="TextBox 13">
            <a:extLst>
              <a:ext uri="{FF2B5EF4-FFF2-40B4-BE49-F238E27FC236}">
                <a16:creationId xmlns:a16="http://schemas.microsoft.com/office/drawing/2014/main" id="{E2E04876-F810-03ED-DD1F-28EF3F58F852}"/>
              </a:ext>
            </a:extLst>
          </p:cNvPr>
          <p:cNvSpPr txBox="1"/>
          <p:nvPr/>
        </p:nvSpPr>
        <p:spPr>
          <a:xfrm>
            <a:off x="4901758" y="4576598"/>
            <a:ext cx="1769477" cy="400110"/>
          </a:xfrm>
          <a:prstGeom prst="rect">
            <a:avLst/>
          </a:prstGeom>
          <a:noFill/>
          <a:ln>
            <a:noFill/>
          </a:ln>
        </p:spPr>
        <p:txBody>
          <a:bodyPr wrap="square" rtlCol="0">
            <a:spAutoFit/>
          </a:bodyPr>
          <a:lstStyle/>
          <a:p>
            <a:pPr algn="ctr"/>
            <a:r>
              <a:rPr lang="en-US" sz="2000" dirty="0"/>
              <a:t>Sequence</a:t>
            </a:r>
          </a:p>
        </p:txBody>
      </p:sp>
      <p:sp>
        <p:nvSpPr>
          <p:cNvPr id="16" name="TextBox 15">
            <a:extLst>
              <a:ext uri="{FF2B5EF4-FFF2-40B4-BE49-F238E27FC236}">
                <a16:creationId xmlns:a16="http://schemas.microsoft.com/office/drawing/2014/main" id="{A1400643-55FC-5609-8051-EFDEE5D87853}"/>
              </a:ext>
            </a:extLst>
          </p:cNvPr>
          <p:cNvSpPr txBox="1"/>
          <p:nvPr/>
        </p:nvSpPr>
        <p:spPr>
          <a:xfrm>
            <a:off x="6643356" y="932225"/>
            <a:ext cx="1769477" cy="400110"/>
          </a:xfrm>
          <a:prstGeom prst="rect">
            <a:avLst/>
          </a:prstGeom>
          <a:noFill/>
          <a:ln>
            <a:noFill/>
          </a:ln>
        </p:spPr>
        <p:txBody>
          <a:bodyPr wrap="square" rtlCol="0">
            <a:spAutoFit/>
          </a:bodyPr>
          <a:lstStyle/>
          <a:p>
            <a:pPr algn="ctr"/>
            <a:r>
              <a:rPr lang="en-US" sz="2000" dirty="0"/>
              <a:t>Int</a:t>
            </a:r>
          </a:p>
        </p:txBody>
      </p:sp>
      <p:sp>
        <p:nvSpPr>
          <p:cNvPr id="18" name="TextBox 17">
            <a:extLst>
              <a:ext uri="{FF2B5EF4-FFF2-40B4-BE49-F238E27FC236}">
                <a16:creationId xmlns:a16="http://schemas.microsoft.com/office/drawing/2014/main" id="{2BBB7DDF-5137-CEFD-4584-2F3F9E9B9329}"/>
              </a:ext>
            </a:extLst>
          </p:cNvPr>
          <p:cNvSpPr txBox="1"/>
          <p:nvPr/>
        </p:nvSpPr>
        <p:spPr>
          <a:xfrm>
            <a:off x="6643356" y="1718271"/>
            <a:ext cx="1769477" cy="400110"/>
          </a:xfrm>
          <a:prstGeom prst="rect">
            <a:avLst/>
          </a:prstGeom>
          <a:noFill/>
          <a:ln>
            <a:noFill/>
          </a:ln>
        </p:spPr>
        <p:txBody>
          <a:bodyPr wrap="square" rtlCol="0">
            <a:spAutoFit/>
          </a:bodyPr>
          <a:lstStyle/>
          <a:p>
            <a:pPr algn="ctr"/>
            <a:r>
              <a:rPr lang="en-US" sz="2000" dirty="0"/>
              <a:t>Float</a:t>
            </a:r>
          </a:p>
        </p:txBody>
      </p:sp>
      <p:sp>
        <p:nvSpPr>
          <p:cNvPr id="20" name="TextBox 19">
            <a:extLst>
              <a:ext uri="{FF2B5EF4-FFF2-40B4-BE49-F238E27FC236}">
                <a16:creationId xmlns:a16="http://schemas.microsoft.com/office/drawing/2014/main" id="{62A13409-533C-ADC0-6125-530907FA8D23}"/>
              </a:ext>
            </a:extLst>
          </p:cNvPr>
          <p:cNvSpPr txBox="1"/>
          <p:nvPr/>
        </p:nvSpPr>
        <p:spPr>
          <a:xfrm>
            <a:off x="6643356" y="2471353"/>
            <a:ext cx="1769477" cy="400110"/>
          </a:xfrm>
          <a:prstGeom prst="rect">
            <a:avLst/>
          </a:prstGeom>
          <a:noFill/>
          <a:ln>
            <a:noFill/>
          </a:ln>
        </p:spPr>
        <p:txBody>
          <a:bodyPr wrap="square" rtlCol="0">
            <a:spAutoFit/>
          </a:bodyPr>
          <a:lstStyle/>
          <a:p>
            <a:pPr algn="ctr"/>
            <a:r>
              <a:rPr lang="en-US" sz="2000" dirty="0"/>
              <a:t>complex</a:t>
            </a:r>
          </a:p>
        </p:txBody>
      </p:sp>
      <p:sp>
        <p:nvSpPr>
          <p:cNvPr id="22" name="TextBox 21">
            <a:extLst>
              <a:ext uri="{FF2B5EF4-FFF2-40B4-BE49-F238E27FC236}">
                <a16:creationId xmlns:a16="http://schemas.microsoft.com/office/drawing/2014/main" id="{F0707EE2-FE6A-F8A7-772C-AB3A5956D7B8}"/>
              </a:ext>
            </a:extLst>
          </p:cNvPr>
          <p:cNvSpPr txBox="1"/>
          <p:nvPr/>
        </p:nvSpPr>
        <p:spPr>
          <a:xfrm>
            <a:off x="6664024" y="3674196"/>
            <a:ext cx="1769477" cy="400110"/>
          </a:xfrm>
          <a:prstGeom prst="rect">
            <a:avLst/>
          </a:prstGeom>
          <a:noFill/>
          <a:ln>
            <a:noFill/>
          </a:ln>
        </p:spPr>
        <p:txBody>
          <a:bodyPr wrap="square" rtlCol="0">
            <a:spAutoFit/>
          </a:bodyPr>
          <a:lstStyle/>
          <a:p>
            <a:pPr algn="ctr"/>
            <a:r>
              <a:rPr lang="en-US" sz="2000" dirty="0"/>
              <a:t>String</a:t>
            </a:r>
          </a:p>
        </p:txBody>
      </p:sp>
      <p:sp>
        <p:nvSpPr>
          <p:cNvPr id="24" name="TextBox 23">
            <a:extLst>
              <a:ext uri="{FF2B5EF4-FFF2-40B4-BE49-F238E27FC236}">
                <a16:creationId xmlns:a16="http://schemas.microsoft.com/office/drawing/2014/main" id="{5395ED52-913C-2113-B9C2-2CF0B611B6A4}"/>
              </a:ext>
            </a:extLst>
          </p:cNvPr>
          <p:cNvSpPr txBox="1"/>
          <p:nvPr/>
        </p:nvSpPr>
        <p:spPr>
          <a:xfrm>
            <a:off x="6664024" y="4420338"/>
            <a:ext cx="1769477" cy="400110"/>
          </a:xfrm>
          <a:prstGeom prst="rect">
            <a:avLst/>
          </a:prstGeom>
          <a:noFill/>
          <a:ln>
            <a:noFill/>
          </a:ln>
        </p:spPr>
        <p:txBody>
          <a:bodyPr wrap="square" rtlCol="0">
            <a:spAutoFit/>
          </a:bodyPr>
          <a:lstStyle/>
          <a:p>
            <a:pPr algn="ctr"/>
            <a:r>
              <a:rPr lang="en-US" sz="2000" dirty="0"/>
              <a:t>List</a:t>
            </a:r>
          </a:p>
        </p:txBody>
      </p:sp>
      <p:sp>
        <p:nvSpPr>
          <p:cNvPr id="26" name="TextBox 25">
            <a:extLst>
              <a:ext uri="{FF2B5EF4-FFF2-40B4-BE49-F238E27FC236}">
                <a16:creationId xmlns:a16="http://schemas.microsoft.com/office/drawing/2014/main" id="{BAF418CD-56ED-7947-D402-F2B34433A687}"/>
              </a:ext>
            </a:extLst>
          </p:cNvPr>
          <p:cNvSpPr txBox="1"/>
          <p:nvPr/>
        </p:nvSpPr>
        <p:spPr>
          <a:xfrm>
            <a:off x="6664024" y="5225970"/>
            <a:ext cx="1769477" cy="400110"/>
          </a:xfrm>
          <a:prstGeom prst="rect">
            <a:avLst/>
          </a:prstGeom>
          <a:noFill/>
          <a:ln>
            <a:noFill/>
          </a:ln>
        </p:spPr>
        <p:txBody>
          <a:bodyPr wrap="square" rtlCol="0">
            <a:spAutoFit/>
          </a:bodyPr>
          <a:lstStyle/>
          <a:p>
            <a:pPr algn="ctr"/>
            <a:r>
              <a:rPr lang="en-US" sz="2000" dirty="0"/>
              <a:t>Tuple</a:t>
            </a:r>
          </a:p>
        </p:txBody>
      </p:sp>
      <p:sp>
        <p:nvSpPr>
          <p:cNvPr id="28" name="TextBox 27">
            <a:extLst>
              <a:ext uri="{FF2B5EF4-FFF2-40B4-BE49-F238E27FC236}">
                <a16:creationId xmlns:a16="http://schemas.microsoft.com/office/drawing/2014/main" id="{CEECD6C1-700A-49C9-6592-03DB6AB432FC}"/>
              </a:ext>
            </a:extLst>
          </p:cNvPr>
          <p:cNvSpPr txBox="1"/>
          <p:nvPr/>
        </p:nvSpPr>
        <p:spPr>
          <a:xfrm>
            <a:off x="6981354" y="2757770"/>
            <a:ext cx="1134815" cy="369332"/>
          </a:xfrm>
          <a:prstGeom prst="rect">
            <a:avLst/>
          </a:prstGeom>
          <a:noFill/>
          <a:ln>
            <a:noFill/>
          </a:ln>
        </p:spPr>
        <p:txBody>
          <a:bodyPr wrap="square" rtlCol="0">
            <a:spAutoFit/>
          </a:bodyPr>
          <a:lstStyle/>
          <a:p>
            <a:pPr algn="ctr"/>
            <a:r>
              <a:rPr lang="en-US" dirty="0">
                <a:solidFill>
                  <a:srgbClr val="5A5AA8"/>
                </a:solidFill>
              </a:rPr>
              <a:t>1+3j</a:t>
            </a:r>
          </a:p>
        </p:txBody>
      </p:sp>
      <p:sp>
        <p:nvSpPr>
          <p:cNvPr id="29" name="TextBox 28">
            <a:extLst>
              <a:ext uri="{FF2B5EF4-FFF2-40B4-BE49-F238E27FC236}">
                <a16:creationId xmlns:a16="http://schemas.microsoft.com/office/drawing/2014/main" id="{96AAF677-E132-0FB2-A982-89DDE4781DDC}"/>
              </a:ext>
            </a:extLst>
          </p:cNvPr>
          <p:cNvSpPr txBox="1"/>
          <p:nvPr/>
        </p:nvSpPr>
        <p:spPr>
          <a:xfrm>
            <a:off x="6960686" y="2003048"/>
            <a:ext cx="1134815" cy="369332"/>
          </a:xfrm>
          <a:prstGeom prst="rect">
            <a:avLst/>
          </a:prstGeom>
          <a:noFill/>
          <a:ln>
            <a:noFill/>
          </a:ln>
        </p:spPr>
        <p:txBody>
          <a:bodyPr wrap="square" rtlCol="0">
            <a:spAutoFit/>
          </a:bodyPr>
          <a:lstStyle/>
          <a:p>
            <a:pPr algn="ctr"/>
            <a:r>
              <a:rPr lang="en-US" dirty="0">
                <a:solidFill>
                  <a:srgbClr val="5A5AA8"/>
                </a:solidFill>
              </a:rPr>
              <a:t>35.75</a:t>
            </a:r>
          </a:p>
        </p:txBody>
      </p:sp>
      <p:sp>
        <p:nvSpPr>
          <p:cNvPr id="30" name="TextBox 29">
            <a:extLst>
              <a:ext uri="{FF2B5EF4-FFF2-40B4-BE49-F238E27FC236}">
                <a16:creationId xmlns:a16="http://schemas.microsoft.com/office/drawing/2014/main" id="{BC571E2D-844C-01D7-8676-795E15123FD5}"/>
              </a:ext>
            </a:extLst>
          </p:cNvPr>
          <p:cNvSpPr txBox="1"/>
          <p:nvPr/>
        </p:nvSpPr>
        <p:spPr>
          <a:xfrm>
            <a:off x="6960685" y="1240320"/>
            <a:ext cx="1134815" cy="369332"/>
          </a:xfrm>
          <a:prstGeom prst="rect">
            <a:avLst/>
          </a:prstGeom>
          <a:noFill/>
          <a:ln>
            <a:noFill/>
          </a:ln>
        </p:spPr>
        <p:txBody>
          <a:bodyPr wrap="square" rtlCol="0">
            <a:spAutoFit/>
          </a:bodyPr>
          <a:lstStyle/>
          <a:p>
            <a:pPr algn="ctr"/>
            <a:r>
              <a:rPr lang="en-US" dirty="0">
                <a:solidFill>
                  <a:srgbClr val="5A5AA8"/>
                </a:solidFill>
              </a:rPr>
              <a:t>20</a:t>
            </a:r>
          </a:p>
        </p:txBody>
      </p:sp>
      <p:sp>
        <p:nvSpPr>
          <p:cNvPr id="31" name="TextBox 30">
            <a:extLst>
              <a:ext uri="{FF2B5EF4-FFF2-40B4-BE49-F238E27FC236}">
                <a16:creationId xmlns:a16="http://schemas.microsoft.com/office/drawing/2014/main" id="{571698CA-DA5E-8623-9B4D-599CC27BAF2C}"/>
              </a:ext>
            </a:extLst>
          </p:cNvPr>
          <p:cNvSpPr txBox="1"/>
          <p:nvPr/>
        </p:nvSpPr>
        <p:spPr>
          <a:xfrm>
            <a:off x="6981353" y="3972533"/>
            <a:ext cx="1134815" cy="369332"/>
          </a:xfrm>
          <a:prstGeom prst="rect">
            <a:avLst/>
          </a:prstGeom>
          <a:noFill/>
          <a:ln>
            <a:noFill/>
          </a:ln>
        </p:spPr>
        <p:txBody>
          <a:bodyPr wrap="square" rtlCol="0">
            <a:spAutoFit/>
          </a:bodyPr>
          <a:lstStyle/>
          <a:p>
            <a:pPr algn="ctr"/>
            <a:r>
              <a:rPr lang="en-US" dirty="0">
                <a:solidFill>
                  <a:srgbClr val="5A5AA8"/>
                </a:solidFill>
              </a:rPr>
              <a:t>‘Jessa’</a:t>
            </a:r>
          </a:p>
        </p:txBody>
      </p:sp>
      <p:sp>
        <p:nvSpPr>
          <p:cNvPr id="32" name="TextBox 31">
            <a:extLst>
              <a:ext uri="{FF2B5EF4-FFF2-40B4-BE49-F238E27FC236}">
                <a16:creationId xmlns:a16="http://schemas.microsoft.com/office/drawing/2014/main" id="{F81255C1-CB6B-DD8C-5C82-1A4A644C1C1D}"/>
              </a:ext>
            </a:extLst>
          </p:cNvPr>
          <p:cNvSpPr txBox="1"/>
          <p:nvPr/>
        </p:nvSpPr>
        <p:spPr>
          <a:xfrm>
            <a:off x="6981354" y="4703818"/>
            <a:ext cx="1134815" cy="369332"/>
          </a:xfrm>
          <a:prstGeom prst="rect">
            <a:avLst/>
          </a:prstGeom>
          <a:noFill/>
          <a:ln>
            <a:noFill/>
          </a:ln>
        </p:spPr>
        <p:txBody>
          <a:bodyPr wrap="square" rtlCol="0">
            <a:spAutoFit/>
          </a:bodyPr>
          <a:lstStyle/>
          <a:p>
            <a:pPr algn="ctr"/>
            <a:r>
              <a:rPr lang="en-US" dirty="0">
                <a:solidFill>
                  <a:srgbClr val="5A5AA8"/>
                </a:solidFill>
              </a:rPr>
              <a:t>[2, ’a’, 5.7]</a:t>
            </a:r>
          </a:p>
        </p:txBody>
      </p:sp>
      <p:sp>
        <p:nvSpPr>
          <p:cNvPr id="33" name="TextBox 32">
            <a:extLst>
              <a:ext uri="{FF2B5EF4-FFF2-40B4-BE49-F238E27FC236}">
                <a16:creationId xmlns:a16="http://schemas.microsoft.com/office/drawing/2014/main" id="{0419A20F-EDEA-F348-B982-6A26376CE3A5}"/>
              </a:ext>
            </a:extLst>
          </p:cNvPr>
          <p:cNvSpPr txBox="1"/>
          <p:nvPr/>
        </p:nvSpPr>
        <p:spPr>
          <a:xfrm>
            <a:off x="6939665" y="5540681"/>
            <a:ext cx="1223954" cy="369332"/>
          </a:xfrm>
          <a:prstGeom prst="rect">
            <a:avLst/>
          </a:prstGeom>
          <a:noFill/>
          <a:ln>
            <a:noFill/>
          </a:ln>
        </p:spPr>
        <p:txBody>
          <a:bodyPr wrap="square" rtlCol="0">
            <a:spAutoFit/>
          </a:bodyPr>
          <a:lstStyle/>
          <a:p>
            <a:pPr algn="ctr"/>
            <a:r>
              <a:rPr lang="en-US" dirty="0">
                <a:solidFill>
                  <a:srgbClr val="5A5AA8"/>
                </a:solidFill>
              </a:rPr>
              <a:t>[3, 4.5, ‘b’]</a:t>
            </a:r>
          </a:p>
        </p:txBody>
      </p:sp>
      <p:sp>
        <p:nvSpPr>
          <p:cNvPr id="34" name="TextBox 33">
            <a:extLst>
              <a:ext uri="{FF2B5EF4-FFF2-40B4-BE49-F238E27FC236}">
                <a16:creationId xmlns:a16="http://schemas.microsoft.com/office/drawing/2014/main" id="{86DF38E2-64E0-3165-742F-DAAB8F1CB47C}"/>
              </a:ext>
            </a:extLst>
          </p:cNvPr>
          <p:cNvSpPr txBox="1"/>
          <p:nvPr/>
        </p:nvSpPr>
        <p:spPr>
          <a:xfrm>
            <a:off x="5157482" y="2640178"/>
            <a:ext cx="1215992" cy="369332"/>
          </a:xfrm>
          <a:prstGeom prst="rect">
            <a:avLst/>
          </a:prstGeom>
          <a:noFill/>
          <a:ln>
            <a:noFill/>
          </a:ln>
        </p:spPr>
        <p:txBody>
          <a:bodyPr wrap="square" rtlCol="0">
            <a:spAutoFit/>
          </a:bodyPr>
          <a:lstStyle/>
          <a:p>
            <a:pPr algn="ctr"/>
            <a:r>
              <a:rPr lang="en-US" dirty="0">
                <a:solidFill>
                  <a:srgbClr val="5A5AA8"/>
                </a:solidFill>
              </a:rPr>
              <a:t>True, False </a:t>
            </a:r>
          </a:p>
        </p:txBody>
      </p:sp>
      <p:sp>
        <p:nvSpPr>
          <p:cNvPr id="35" name="TextBox 34">
            <a:extLst>
              <a:ext uri="{FF2B5EF4-FFF2-40B4-BE49-F238E27FC236}">
                <a16:creationId xmlns:a16="http://schemas.microsoft.com/office/drawing/2014/main" id="{366D0E13-2CC0-63A7-AA6B-8229A36EF4FA}"/>
              </a:ext>
            </a:extLst>
          </p:cNvPr>
          <p:cNvSpPr txBox="1"/>
          <p:nvPr/>
        </p:nvSpPr>
        <p:spPr>
          <a:xfrm>
            <a:off x="5122740" y="3297844"/>
            <a:ext cx="1215992" cy="369332"/>
          </a:xfrm>
          <a:prstGeom prst="rect">
            <a:avLst/>
          </a:prstGeom>
          <a:noFill/>
          <a:ln>
            <a:noFill/>
          </a:ln>
        </p:spPr>
        <p:txBody>
          <a:bodyPr wrap="square" rtlCol="0">
            <a:spAutoFit/>
          </a:bodyPr>
          <a:lstStyle/>
          <a:p>
            <a:pPr algn="ctr"/>
            <a:r>
              <a:rPr lang="en-US" dirty="0">
                <a:solidFill>
                  <a:srgbClr val="5A5AA8"/>
                </a:solidFill>
              </a:rPr>
              <a:t>{2, 4, 6} </a:t>
            </a:r>
          </a:p>
        </p:txBody>
      </p:sp>
      <p:sp>
        <p:nvSpPr>
          <p:cNvPr id="36" name="TextBox 35">
            <a:extLst>
              <a:ext uri="{FF2B5EF4-FFF2-40B4-BE49-F238E27FC236}">
                <a16:creationId xmlns:a16="http://schemas.microsoft.com/office/drawing/2014/main" id="{0E0CCE12-52D4-BA0B-B0E8-E84FD84F5734}"/>
              </a:ext>
            </a:extLst>
          </p:cNvPr>
          <p:cNvSpPr txBox="1"/>
          <p:nvPr/>
        </p:nvSpPr>
        <p:spPr>
          <a:xfrm>
            <a:off x="5150621" y="4028323"/>
            <a:ext cx="1215992" cy="369332"/>
          </a:xfrm>
          <a:prstGeom prst="rect">
            <a:avLst/>
          </a:prstGeom>
          <a:noFill/>
          <a:ln>
            <a:noFill/>
          </a:ln>
        </p:spPr>
        <p:txBody>
          <a:bodyPr wrap="square" rtlCol="0">
            <a:spAutoFit/>
          </a:bodyPr>
          <a:lstStyle/>
          <a:p>
            <a:pPr algn="ctr"/>
            <a:r>
              <a:rPr lang="en-US" dirty="0">
                <a:solidFill>
                  <a:srgbClr val="5A5AA8"/>
                </a:solidFill>
              </a:rPr>
              <a:t>{1:’a, 2:’b’} </a:t>
            </a:r>
          </a:p>
        </p:txBody>
      </p:sp>
      <p:pic>
        <p:nvPicPr>
          <p:cNvPr id="27" name="Picture 26" descr="A picture containing dark, gauge&#10;&#10;Description automatically generated">
            <a:extLst>
              <a:ext uri="{FF2B5EF4-FFF2-40B4-BE49-F238E27FC236}">
                <a16:creationId xmlns:a16="http://schemas.microsoft.com/office/drawing/2014/main" id="{CB5770C9-0C0C-6593-9654-FCD7CBBB8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0871" y="4577905"/>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2">
            <a:extLst>
              <a:ext uri="{FF2B5EF4-FFF2-40B4-BE49-F238E27FC236}">
                <a16:creationId xmlns:a16="http://schemas.microsoft.com/office/drawing/2014/main" id="{0A91537F-874D-8701-79D8-A7236B792E0B}"/>
              </a:ext>
            </a:extLst>
          </p:cNvPr>
          <p:cNvGraphicFramePr>
            <a:graphicFrameLocks noGrp="1"/>
          </p:cNvGraphicFramePr>
          <p:nvPr>
            <p:extLst>
              <p:ext uri="{D42A27DB-BD31-4B8C-83A1-F6EECF244321}">
                <p14:modId xmlns:p14="http://schemas.microsoft.com/office/powerpoint/2010/main" val="3929971609"/>
              </p:ext>
            </p:extLst>
          </p:nvPr>
        </p:nvGraphicFramePr>
        <p:xfrm>
          <a:off x="2276075" y="2026205"/>
          <a:ext cx="7639850" cy="2551700"/>
        </p:xfrm>
        <a:graphic>
          <a:graphicData uri="http://schemas.openxmlformats.org/drawingml/2006/table">
            <a:tbl>
              <a:tblPr firstRow="1" bandRow="1">
                <a:tableStyleId>{5C22544A-7EE6-4342-B048-85BDC9FD1C3A}</a:tableStyleId>
              </a:tblPr>
              <a:tblGrid>
                <a:gridCol w="1366516">
                  <a:extLst>
                    <a:ext uri="{9D8B030D-6E8A-4147-A177-3AD203B41FA5}">
                      <a16:colId xmlns:a16="http://schemas.microsoft.com/office/drawing/2014/main" val="3211576592"/>
                    </a:ext>
                  </a:extLst>
                </a:gridCol>
                <a:gridCol w="6273334">
                  <a:extLst>
                    <a:ext uri="{9D8B030D-6E8A-4147-A177-3AD203B41FA5}">
                      <a16:colId xmlns:a16="http://schemas.microsoft.com/office/drawing/2014/main" val="3930761887"/>
                    </a:ext>
                  </a:extLst>
                </a:gridCol>
              </a:tblGrid>
              <a:tr h="510340">
                <a:tc>
                  <a:txBody>
                    <a:bodyPr/>
                    <a:lstStyle/>
                    <a:p>
                      <a:pPr algn="l"/>
                      <a:r>
                        <a:rPr lang="en-US" sz="2400" b="0" i="0" dirty="0">
                          <a:solidFill>
                            <a:schemeClr val="tx1"/>
                          </a:solidFill>
                          <a:latin typeface="Avenir" panose="02000503020000020003" pitchFamily="2" charset="0"/>
                        </a:rPr>
                        <a:t>int()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solidFill>
                            <a:schemeClr val="tx1"/>
                          </a:solidFill>
                          <a:latin typeface="Avenir" panose="02000503020000020003" pitchFamily="2" charset="0"/>
                        </a:rPr>
                        <a:t>string, floating point to Integer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510340">
                <a:tc>
                  <a:txBody>
                    <a:bodyPr/>
                    <a:lstStyle/>
                    <a:p>
                      <a:pPr algn="l"/>
                      <a:r>
                        <a:rPr lang="en-US" sz="2400" b="0" i="0" dirty="0">
                          <a:latin typeface="Avenir" panose="02000503020000020003" pitchFamily="2" charset="0"/>
                        </a:rPr>
                        <a:t>float()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integer to floating point number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r h="510340">
                <a:tc>
                  <a:txBody>
                    <a:bodyPr/>
                    <a:lstStyle/>
                    <a:p>
                      <a:pPr algn="l"/>
                      <a:r>
                        <a:rPr lang="en-US" sz="2400" b="0" i="0" dirty="0">
                          <a:latin typeface="Avenir" panose="02000503020000020003" pitchFamily="2" charset="0"/>
                        </a:rPr>
                        <a:t>str()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integer, float, list, tuple, dictionary to string</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0495695"/>
                  </a:ext>
                </a:extLst>
              </a:tr>
              <a:tr h="510340">
                <a:tc>
                  <a:txBody>
                    <a:bodyPr/>
                    <a:lstStyle/>
                    <a:p>
                      <a:pPr algn="l"/>
                      <a:r>
                        <a:rPr lang="en-US" sz="2400" b="0" i="0" dirty="0">
                          <a:latin typeface="Avenir" panose="02000503020000020003" pitchFamily="2" charset="0"/>
                        </a:rPr>
                        <a:t>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tuple, dictionary to list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285571"/>
                  </a:ext>
                </a:extLst>
              </a:tr>
              <a:tr h="510340">
                <a:tc>
                  <a:txBody>
                    <a:bodyPr/>
                    <a:lstStyle/>
                    <a:p>
                      <a:pPr algn="l"/>
                      <a:r>
                        <a:rPr lang="en-US" sz="2400" b="0" i="0" dirty="0">
                          <a:latin typeface="Avenir" panose="02000503020000020003" pitchFamily="2" charset="0"/>
                        </a:rPr>
                        <a:t>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dirty="0">
                          <a:latin typeface="Avenir" panose="02000503020000020003" pitchFamily="2" charset="0"/>
                        </a:rPr>
                        <a:t>string, list to 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126331"/>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2EC63B5D-CA11-0F1D-8AD8-E08606A252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961279" y="5150691"/>
            <a:ext cx="10515600" cy="670560"/>
          </a:xfrm>
        </p:spPr>
        <p:txBody>
          <a:bodyPr>
            <a:normAutofit/>
          </a:bodyPr>
          <a:lstStyle/>
          <a:p>
            <a:r>
              <a:rPr lang="en-US" sz="2800" dirty="0">
                <a:latin typeface="Avenir" panose="02000503020000020003" pitchFamily="2" charset="0"/>
                <a:cs typeface="Segoe UI" panose="020B0502040204020203" pitchFamily="34" charset="0"/>
              </a:rPr>
              <a:t>Coding Style and Documentation</a:t>
            </a:r>
          </a:p>
        </p:txBody>
      </p:sp>
      <p:pic>
        <p:nvPicPr>
          <p:cNvPr id="4" name="Graphic 3">
            <a:extLst>
              <a:ext uri="{FF2B5EF4-FFF2-40B4-BE49-F238E27FC236}">
                <a16:creationId xmlns:a16="http://schemas.microsoft.com/office/drawing/2014/main" id="{759F6C9E-3FC1-5CCD-8422-A972A566BC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90DDC8E3-7199-C25B-297E-2E64EA64D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39792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pic>
        <p:nvPicPr>
          <p:cNvPr id="2" name="Picture 1" descr="A picture containing dark, gauge&#10;&#10;Description automatically generated">
            <a:extLst>
              <a:ext uri="{FF2B5EF4-FFF2-40B4-BE49-F238E27FC236}">
                <a16:creationId xmlns:a16="http://schemas.microsoft.com/office/drawing/2014/main" id="{CAA29E41-4720-7328-A225-2BE364442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91E-5F46-4B36-8120-04F180260EF8}"/>
              </a:ext>
            </a:extLst>
          </p:cNvPr>
          <p:cNvSpPr>
            <a:spLocks noGrp="1"/>
          </p:cNvSpPr>
          <p:nvPr>
            <p:ph type="title"/>
          </p:nvPr>
        </p:nvSpPr>
        <p:spPr/>
        <p:txBody>
          <a:bodyPr/>
          <a:lstStyle/>
          <a:p>
            <a:pPr algn="ctr"/>
            <a:r>
              <a:rPr lang="en-US" dirty="0">
                <a:solidFill>
                  <a:schemeClr val="tx1">
                    <a:lumMod val="65000"/>
                    <a:lumOff val="35000"/>
                  </a:schemeClr>
                </a:solidFill>
                <a:latin typeface="Avenir Medium" panose="02000503020000020003" pitchFamily="2" charset="0"/>
              </a:rPr>
              <a:t>Python Comments</a:t>
            </a:r>
          </a:p>
        </p:txBody>
      </p:sp>
      <p:sp>
        <p:nvSpPr>
          <p:cNvPr id="3" name="Content Placeholder 2">
            <a:extLst>
              <a:ext uri="{FF2B5EF4-FFF2-40B4-BE49-F238E27FC236}">
                <a16:creationId xmlns:a16="http://schemas.microsoft.com/office/drawing/2014/main" id="{1E86C963-755D-4715-8118-D4601D47AAD3}"/>
              </a:ext>
            </a:extLst>
          </p:cNvPr>
          <p:cNvSpPr>
            <a:spLocks noGrp="1"/>
          </p:cNvSpPr>
          <p:nvPr>
            <p:ph idx="1"/>
          </p:nvPr>
        </p:nvSpPr>
        <p:spPr>
          <a:xfrm>
            <a:off x="838200" y="1314450"/>
            <a:ext cx="10515600" cy="5178424"/>
          </a:xfrm>
        </p:spPr>
        <p:txBody>
          <a:bodyPr>
            <a:normAutofit/>
          </a:bodyPr>
          <a:lstStyle/>
          <a:p>
            <a:pPr marL="0" indent="0">
              <a:lnSpc>
                <a:spcPct val="110000"/>
              </a:lnSpc>
              <a:buNone/>
            </a:pPr>
            <a:r>
              <a:rPr lang="en-US" dirty="0">
                <a:solidFill>
                  <a:srgbClr val="5A5AA8"/>
                </a:solidFill>
                <a:latin typeface="Avenir" panose="02000503020000020003" pitchFamily="2" charset="0"/>
              </a:rPr>
              <a:t>Inline comments </a:t>
            </a:r>
          </a:p>
          <a:p>
            <a:pPr lvl="1">
              <a:lnSpc>
                <a:spcPct val="110000"/>
              </a:lnSpc>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marL="0" indent="0">
              <a:lnSpc>
                <a:spcPct val="110000"/>
              </a:lnSpc>
              <a:buNone/>
            </a:pPr>
            <a:r>
              <a:rPr lang="en-US" dirty="0">
                <a:solidFill>
                  <a:srgbClr val="5A5AA8"/>
                </a:solidFill>
                <a:latin typeface="Avenir" panose="02000503020000020003" pitchFamily="2" charset="0"/>
              </a:rPr>
              <a:t>Multiline comments</a:t>
            </a:r>
          </a:p>
          <a:p>
            <a:pPr lvl="1">
              <a:lnSpc>
                <a:spcPct val="110000"/>
              </a:lnSpc>
            </a:pPr>
            <a:r>
              <a:rPr lang="en-US" dirty="0">
                <a:solidFill>
                  <a:schemeClr val="tx1"/>
                </a:solidFill>
                <a:latin typeface="Avenir" panose="02000503020000020003" pitchFamily="2" charset="0"/>
              </a:rPr>
              <a:t>Precede and end with triple single or double quotes – </a:t>
            </a:r>
            <a:r>
              <a:rPr lang="en-US" dirty="0">
                <a:solidFill>
                  <a:srgbClr val="65BB7B"/>
                </a:solidFill>
                <a:latin typeface="Avenir" panose="02000503020000020003" pitchFamily="2" charset="0"/>
              </a:rPr>
              <a:t>""" </a:t>
            </a:r>
          </a:p>
          <a:p>
            <a:pPr lvl="2">
              <a:lnSpc>
                <a:spcPct val="110000"/>
              </a:lnSpc>
            </a:pPr>
            <a:r>
              <a:rPr lang="en-US" dirty="0">
                <a:solidFill>
                  <a:schemeClr val="tx1"/>
                </a:solidFill>
                <a:latin typeface="Avenir" panose="02000503020000020003" pitchFamily="2" charset="0"/>
              </a:rPr>
              <a:t>This is really a multiline string, but it works!</a:t>
            </a: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lvl="1">
              <a:lnSpc>
                <a:spcPct val="110000"/>
              </a:lnSpc>
            </a:pPr>
            <a:r>
              <a:rPr lang="en-US" dirty="0">
                <a:latin typeface="Avenir" panose="02000503020000020003" pitchFamily="2" charset="0"/>
              </a:rPr>
              <a:t>Comments are for the future you</a:t>
            </a:r>
            <a:r>
              <a:rPr lang="en-US" dirty="0">
                <a:solidFill>
                  <a:schemeClr val="tx1"/>
                </a:solidFill>
                <a:latin typeface="Avenir" panose="02000503020000020003" pitchFamily="2" charset="0"/>
              </a:rPr>
              <a:t>!</a:t>
            </a:r>
          </a:p>
          <a:p>
            <a:pPr lvl="1">
              <a:lnSpc>
                <a:spcPct val="110000"/>
              </a:lnSpc>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br>
              <a:rPr lang="en-US" dirty="0">
                <a:solidFill>
                  <a:schemeClr val="tx1"/>
                </a:solidFill>
                <a:latin typeface="Avenir" panose="02000503020000020003" pitchFamily="2" charset="0"/>
              </a:rPr>
            </a:b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of your code</a:t>
            </a:r>
          </a:p>
        </p:txBody>
      </p:sp>
      <p:pic>
        <p:nvPicPr>
          <p:cNvPr id="4" name="Picture 3" descr="A picture containing dark, gauge&#10;&#10;Description automatically generated">
            <a:extLst>
              <a:ext uri="{FF2B5EF4-FFF2-40B4-BE49-F238E27FC236}">
                <a16:creationId xmlns:a16="http://schemas.microsoft.com/office/drawing/2014/main" id="{32B8FE80-AABA-D8D6-2DF1-C909AE13D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958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29250"/>
            <a:ext cx="12191999" cy="827416"/>
          </a:xfrm>
        </p:spPr>
        <p:txBody>
          <a:bodyPr>
            <a:normAutofit/>
          </a:bodyPr>
          <a:lstStyle/>
          <a:p>
            <a:pPr algn="ctr"/>
            <a:r>
              <a:rPr lang="en-US" sz="4000" b="1" dirty="0">
                <a:solidFill>
                  <a:schemeClr val="tx1">
                    <a:lumMod val="75000"/>
                    <a:lumOff val="25000"/>
                  </a:schemeClr>
                </a:solidFill>
                <a:latin typeface="Avenir Black" panose="02000503020000020003" pitchFamily="2"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pic>
        <p:nvPicPr>
          <p:cNvPr id="3" name="Picture 2" descr="A picture containing dark, gauge&#10;&#10;Description automatically generated">
            <a:extLst>
              <a:ext uri="{FF2B5EF4-FFF2-40B4-BE49-F238E27FC236}">
                <a16:creationId xmlns:a16="http://schemas.microsoft.com/office/drawing/2014/main" id="{D746B46A-4F8F-08B3-1D79-7FD788402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75007" y="5055603"/>
            <a:ext cx="10936079" cy="670560"/>
          </a:xfrm>
        </p:spPr>
        <p:txBody>
          <a:bodyPr>
            <a:normAutofit/>
          </a:bodyPr>
          <a:lstStyle/>
          <a:p>
            <a:r>
              <a:rPr lang="en-US" sz="2800" dirty="0">
                <a:latin typeface="Avenir" panose="02000503020000020003" pitchFamily="2" charset="0"/>
                <a:cs typeface="Segoe UI" panose="020B0502040204020203" pitchFamily="34" charset="0"/>
              </a:rPr>
              <a:t>Strings</a:t>
            </a:r>
          </a:p>
        </p:txBody>
      </p:sp>
      <p:pic>
        <p:nvPicPr>
          <p:cNvPr id="4" name="Graphic 3">
            <a:extLst>
              <a:ext uri="{FF2B5EF4-FFF2-40B4-BE49-F238E27FC236}">
                <a16:creationId xmlns:a16="http://schemas.microsoft.com/office/drawing/2014/main" id="{2F01B283-CD92-FAD3-C807-422A55480C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0F59774A-2E1A-8D93-7AF5-7BA24F3C4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296757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72F96F-48DD-3C95-FA90-B2335DDE67C5}"/>
              </a:ext>
            </a:extLst>
          </p:cNvPr>
          <p:cNvSpPr/>
          <p:nvPr/>
        </p:nvSpPr>
        <p:spPr>
          <a:xfrm>
            <a:off x="1766886" y="2743200"/>
            <a:ext cx="8658225"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64EBA926-FE47-9B7F-FC6C-95E91BEDDA29}"/>
              </a:ext>
            </a:extLst>
          </p:cNvPr>
          <p:cNvGraphicFramePr>
            <a:graphicFrameLocks noGrp="1"/>
          </p:cNvGraphicFramePr>
          <p:nvPr>
            <p:extLst>
              <p:ext uri="{D42A27DB-BD31-4B8C-83A1-F6EECF244321}">
                <p14:modId xmlns:p14="http://schemas.microsoft.com/office/powerpoint/2010/main" val="1526852513"/>
              </p:ext>
            </p:extLst>
          </p:nvPr>
        </p:nvGraphicFramePr>
        <p:xfrm>
          <a:off x="2032005" y="3243580"/>
          <a:ext cx="8127989" cy="370840"/>
        </p:xfrm>
        <a:graphic>
          <a:graphicData uri="http://schemas.openxmlformats.org/drawingml/2006/table">
            <a:tbl>
              <a:tblPr firstRow="1" bandRow="1">
                <a:tableStyleId>{5C22544A-7EE6-4342-B048-85BDC9FD1C3A}</a:tableStyleId>
              </a:tblPr>
              <a:tblGrid>
                <a:gridCol w="478117">
                  <a:extLst>
                    <a:ext uri="{9D8B030D-6E8A-4147-A177-3AD203B41FA5}">
                      <a16:colId xmlns:a16="http://schemas.microsoft.com/office/drawing/2014/main" val="3930638399"/>
                    </a:ext>
                  </a:extLst>
                </a:gridCol>
                <a:gridCol w="478117">
                  <a:extLst>
                    <a:ext uri="{9D8B030D-6E8A-4147-A177-3AD203B41FA5}">
                      <a16:colId xmlns:a16="http://schemas.microsoft.com/office/drawing/2014/main" val="687900450"/>
                    </a:ext>
                  </a:extLst>
                </a:gridCol>
                <a:gridCol w="478117">
                  <a:extLst>
                    <a:ext uri="{9D8B030D-6E8A-4147-A177-3AD203B41FA5}">
                      <a16:colId xmlns:a16="http://schemas.microsoft.com/office/drawing/2014/main" val="2420070306"/>
                    </a:ext>
                  </a:extLst>
                </a:gridCol>
                <a:gridCol w="478117">
                  <a:extLst>
                    <a:ext uri="{9D8B030D-6E8A-4147-A177-3AD203B41FA5}">
                      <a16:colId xmlns:a16="http://schemas.microsoft.com/office/drawing/2014/main" val="2330815887"/>
                    </a:ext>
                  </a:extLst>
                </a:gridCol>
                <a:gridCol w="478117">
                  <a:extLst>
                    <a:ext uri="{9D8B030D-6E8A-4147-A177-3AD203B41FA5}">
                      <a16:colId xmlns:a16="http://schemas.microsoft.com/office/drawing/2014/main" val="2585079722"/>
                    </a:ext>
                  </a:extLst>
                </a:gridCol>
                <a:gridCol w="478117">
                  <a:extLst>
                    <a:ext uri="{9D8B030D-6E8A-4147-A177-3AD203B41FA5}">
                      <a16:colId xmlns:a16="http://schemas.microsoft.com/office/drawing/2014/main" val="3113342854"/>
                    </a:ext>
                  </a:extLst>
                </a:gridCol>
                <a:gridCol w="478117">
                  <a:extLst>
                    <a:ext uri="{9D8B030D-6E8A-4147-A177-3AD203B41FA5}">
                      <a16:colId xmlns:a16="http://schemas.microsoft.com/office/drawing/2014/main" val="3488320293"/>
                    </a:ext>
                  </a:extLst>
                </a:gridCol>
                <a:gridCol w="478117">
                  <a:extLst>
                    <a:ext uri="{9D8B030D-6E8A-4147-A177-3AD203B41FA5}">
                      <a16:colId xmlns:a16="http://schemas.microsoft.com/office/drawing/2014/main" val="3495646232"/>
                    </a:ext>
                  </a:extLst>
                </a:gridCol>
                <a:gridCol w="478117">
                  <a:extLst>
                    <a:ext uri="{9D8B030D-6E8A-4147-A177-3AD203B41FA5}">
                      <a16:colId xmlns:a16="http://schemas.microsoft.com/office/drawing/2014/main" val="2467830224"/>
                    </a:ext>
                  </a:extLst>
                </a:gridCol>
                <a:gridCol w="478117">
                  <a:extLst>
                    <a:ext uri="{9D8B030D-6E8A-4147-A177-3AD203B41FA5}">
                      <a16:colId xmlns:a16="http://schemas.microsoft.com/office/drawing/2014/main" val="3314696994"/>
                    </a:ext>
                  </a:extLst>
                </a:gridCol>
                <a:gridCol w="478117">
                  <a:extLst>
                    <a:ext uri="{9D8B030D-6E8A-4147-A177-3AD203B41FA5}">
                      <a16:colId xmlns:a16="http://schemas.microsoft.com/office/drawing/2014/main" val="1799510374"/>
                    </a:ext>
                  </a:extLst>
                </a:gridCol>
                <a:gridCol w="478117">
                  <a:extLst>
                    <a:ext uri="{9D8B030D-6E8A-4147-A177-3AD203B41FA5}">
                      <a16:colId xmlns:a16="http://schemas.microsoft.com/office/drawing/2014/main" val="3052777654"/>
                    </a:ext>
                  </a:extLst>
                </a:gridCol>
                <a:gridCol w="478117">
                  <a:extLst>
                    <a:ext uri="{9D8B030D-6E8A-4147-A177-3AD203B41FA5}">
                      <a16:colId xmlns:a16="http://schemas.microsoft.com/office/drawing/2014/main" val="2110292120"/>
                    </a:ext>
                  </a:extLst>
                </a:gridCol>
                <a:gridCol w="478117">
                  <a:extLst>
                    <a:ext uri="{9D8B030D-6E8A-4147-A177-3AD203B41FA5}">
                      <a16:colId xmlns:a16="http://schemas.microsoft.com/office/drawing/2014/main" val="3548892146"/>
                    </a:ext>
                  </a:extLst>
                </a:gridCol>
                <a:gridCol w="478117">
                  <a:extLst>
                    <a:ext uri="{9D8B030D-6E8A-4147-A177-3AD203B41FA5}">
                      <a16:colId xmlns:a16="http://schemas.microsoft.com/office/drawing/2014/main" val="816929173"/>
                    </a:ext>
                  </a:extLst>
                </a:gridCol>
                <a:gridCol w="478117">
                  <a:extLst>
                    <a:ext uri="{9D8B030D-6E8A-4147-A177-3AD203B41FA5}">
                      <a16:colId xmlns:a16="http://schemas.microsoft.com/office/drawing/2014/main" val="2768481006"/>
                    </a:ext>
                  </a:extLst>
                </a:gridCol>
                <a:gridCol w="478117">
                  <a:extLst>
                    <a:ext uri="{9D8B030D-6E8A-4147-A177-3AD203B41FA5}">
                      <a16:colId xmlns:a16="http://schemas.microsoft.com/office/drawing/2014/main" val="1880841124"/>
                    </a:ext>
                  </a:extLst>
                </a:gridCol>
              </a:tblGrid>
              <a:tr h="370840">
                <a:tc>
                  <a:txBody>
                    <a:bodyPr/>
                    <a:lstStyle/>
                    <a:p>
                      <a:r>
                        <a:rPr lang="en-US" b="1" i="0" dirty="0">
                          <a:solidFill>
                            <a:schemeClr val="tx1"/>
                          </a:solidFill>
                          <a:latin typeface="Courier New" panose="02070309020205020404" pitchFamily="49" charset="0"/>
                          <a:cs typeface="Courier New" panose="020703090202050204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h</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US" b="1" i="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s</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r</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i</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n</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en-US" b="1" i="0" dirty="0">
                          <a:solidFill>
                            <a:schemeClr val="tx1"/>
                          </a:solidFill>
                          <a:latin typeface="Courier New" panose="02070309020205020404" pitchFamily="49" charset="0"/>
                          <a:cs typeface="Courier New" panose="020703090202050204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75141391"/>
                  </a:ext>
                </a:extLst>
              </a:tr>
            </a:tbl>
          </a:graphicData>
        </a:graphic>
      </p:graphicFrame>
      <p:sp>
        <p:nvSpPr>
          <p:cNvPr id="9" name="Text Placeholder 2">
            <a:extLst>
              <a:ext uri="{FF2B5EF4-FFF2-40B4-BE49-F238E27FC236}">
                <a16:creationId xmlns:a16="http://schemas.microsoft.com/office/drawing/2014/main" id="{F8D3FF55-ABB6-1712-EE28-52D1FD5671F5}"/>
              </a:ext>
            </a:extLst>
          </p:cNvPr>
          <p:cNvSpPr txBox="1">
            <a:spLocks/>
          </p:cNvSpPr>
          <p:nvPr/>
        </p:nvSpPr>
        <p:spPr>
          <a:xfrm>
            <a:off x="5202239" y="2153602"/>
            <a:ext cx="1212850" cy="67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Avenir" panose="02000503020000020003" pitchFamily="2" charset="0"/>
                <a:cs typeface="Segoe UI" panose="020B0502040204020203" pitchFamily="34" charset="0"/>
              </a:rPr>
              <a:t>String</a:t>
            </a:r>
          </a:p>
        </p:txBody>
      </p:sp>
      <p:sp>
        <p:nvSpPr>
          <p:cNvPr id="10" name="Text Placeholder 2">
            <a:extLst>
              <a:ext uri="{FF2B5EF4-FFF2-40B4-BE49-F238E27FC236}">
                <a16:creationId xmlns:a16="http://schemas.microsoft.com/office/drawing/2014/main" id="{022C2307-F5FB-2C61-E6A7-C312799CA075}"/>
              </a:ext>
            </a:extLst>
          </p:cNvPr>
          <p:cNvSpPr txBox="1">
            <a:spLocks/>
          </p:cNvSpPr>
          <p:nvPr/>
        </p:nvSpPr>
        <p:spPr>
          <a:xfrm>
            <a:off x="4656933" y="4696778"/>
            <a:ext cx="2303461" cy="670560"/>
          </a:xfrm>
          <a:prstGeom prst="halfFrame">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Avenir" panose="02000503020000020003" pitchFamily="2" charset="0"/>
                <a:cs typeface="Segoe UI" panose="020B0502040204020203" pitchFamily="34" charset="0"/>
              </a:rPr>
              <a:t>Character</a:t>
            </a:r>
          </a:p>
        </p:txBody>
      </p:sp>
      <p:grpSp>
        <p:nvGrpSpPr>
          <p:cNvPr id="20" name="Group 19">
            <a:extLst>
              <a:ext uri="{FF2B5EF4-FFF2-40B4-BE49-F238E27FC236}">
                <a16:creationId xmlns:a16="http://schemas.microsoft.com/office/drawing/2014/main" id="{85ED7992-6BE9-FDCD-982B-DC4916566776}"/>
              </a:ext>
            </a:extLst>
          </p:cNvPr>
          <p:cNvGrpSpPr/>
          <p:nvPr/>
        </p:nvGrpSpPr>
        <p:grpSpPr>
          <a:xfrm>
            <a:off x="4672013" y="3609976"/>
            <a:ext cx="5243512" cy="918844"/>
            <a:chOff x="4672013" y="3609976"/>
            <a:chExt cx="5243512" cy="918844"/>
          </a:xfrm>
        </p:grpSpPr>
        <p:cxnSp>
          <p:nvCxnSpPr>
            <p:cNvPr id="13" name="Straight Connector 12">
              <a:extLst>
                <a:ext uri="{FF2B5EF4-FFF2-40B4-BE49-F238E27FC236}">
                  <a16:creationId xmlns:a16="http://schemas.microsoft.com/office/drawing/2014/main" id="{B0EC923D-99F1-522D-102E-EA1999C4E664}"/>
                </a:ext>
              </a:extLst>
            </p:cNvPr>
            <p:cNvCxnSpPr/>
            <p:nvPr/>
          </p:nvCxnSpPr>
          <p:spPr>
            <a:xfrm>
              <a:off x="4672013" y="3614420"/>
              <a:ext cx="914400" cy="914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D2B3FD-05AE-CC7F-F40B-5B1CCFC64060}"/>
                </a:ext>
              </a:extLst>
            </p:cNvPr>
            <p:cNvCxnSpPr>
              <a:cxnSpLocks/>
            </p:cNvCxnSpPr>
            <p:nvPr/>
          </p:nvCxnSpPr>
          <p:spPr>
            <a:xfrm flipH="1">
              <a:off x="5586413" y="3609976"/>
              <a:ext cx="1019176" cy="918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2C989F-9DCD-437E-7BCC-8B9779B70D12}"/>
                </a:ext>
              </a:extLst>
            </p:cNvPr>
            <p:cNvCxnSpPr>
              <a:cxnSpLocks/>
            </p:cNvCxnSpPr>
            <p:nvPr/>
          </p:nvCxnSpPr>
          <p:spPr>
            <a:xfrm flipH="1">
              <a:off x="5586413" y="3618864"/>
              <a:ext cx="4329112" cy="9099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 name="Picture 2" descr="A picture containing dark, gauge&#10;&#10;Description automatically generated">
            <a:extLst>
              <a:ext uri="{FF2B5EF4-FFF2-40B4-BE49-F238E27FC236}">
                <a16:creationId xmlns:a16="http://schemas.microsoft.com/office/drawing/2014/main" id="{0BB5F8AF-85A4-BA70-8B43-61510FCC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412D3C-0740-0C6C-4CDE-0D4ECB74F8A1}"/>
              </a:ext>
            </a:extLst>
          </p:cNvPr>
          <p:cNvGraphicFramePr>
            <a:graphicFrameLocks noGrp="1"/>
          </p:cNvGraphicFramePr>
          <p:nvPr>
            <p:extLst>
              <p:ext uri="{D42A27DB-BD31-4B8C-83A1-F6EECF244321}">
                <p14:modId xmlns:p14="http://schemas.microsoft.com/office/powerpoint/2010/main" val="3743688196"/>
              </p:ext>
            </p:extLst>
          </p:nvPr>
        </p:nvGraphicFramePr>
        <p:xfrm>
          <a:off x="2276074" y="2910840"/>
          <a:ext cx="7639851" cy="1036320"/>
        </p:xfrm>
        <a:graphic>
          <a:graphicData uri="http://schemas.openxmlformats.org/drawingml/2006/table">
            <a:tbl>
              <a:tblPr firstRow="1" bandRow="1">
                <a:tableStyleId>{5C22544A-7EE6-4342-B048-85BDC9FD1C3A}</a:tableStyleId>
              </a:tblPr>
              <a:tblGrid>
                <a:gridCol w="3386002">
                  <a:extLst>
                    <a:ext uri="{9D8B030D-6E8A-4147-A177-3AD203B41FA5}">
                      <a16:colId xmlns:a16="http://schemas.microsoft.com/office/drawing/2014/main" val="3211576592"/>
                    </a:ext>
                  </a:extLst>
                </a:gridCol>
                <a:gridCol w="1410237">
                  <a:extLst>
                    <a:ext uri="{9D8B030D-6E8A-4147-A177-3AD203B41FA5}">
                      <a16:colId xmlns:a16="http://schemas.microsoft.com/office/drawing/2014/main" val="3930761887"/>
                    </a:ext>
                  </a:extLst>
                </a:gridCol>
                <a:gridCol w="1514475">
                  <a:extLst>
                    <a:ext uri="{9D8B030D-6E8A-4147-A177-3AD203B41FA5}">
                      <a16:colId xmlns:a16="http://schemas.microsoft.com/office/drawing/2014/main" val="704287676"/>
                    </a:ext>
                  </a:extLst>
                </a:gridCol>
                <a:gridCol w="1329137">
                  <a:extLst>
                    <a:ext uri="{9D8B030D-6E8A-4147-A177-3AD203B41FA5}">
                      <a16:colId xmlns:a16="http://schemas.microsoft.com/office/drawing/2014/main" val="2914202009"/>
                    </a:ext>
                  </a:extLst>
                </a:gridCol>
              </a:tblGrid>
              <a:tr h="510340">
                <a:tc>
                  <a:txBody>
                    <a:bodyPr/>
                    <a:lstStyle/>
                    <a:p>
                      <a:pPr algn="l"/>
                      <a:r>
                        <a:rPr lang="en-US" sz="2800" b="0" i="0" dirty="0">
                          <a:solidFill>
                            <a:schemeClr val="tx1"/>
                          </a:solidFill>
                          <a:latin typeface="Avenir" panose="02000503020000020003" pitchFamily="2" charset="0"/>
                        </a:rPr>
                        <a:t>Character Value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a</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solidFill>
                            <a:schemeClr val="tx1"/>
                          </a:solidFill>
                          <a:latin typeface="Avenir" panose="02000503020000020003" pitchFamily="2" charset="0"/>
                        </a:rPr>
                        <a:t>n</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255823">
                <a:tc>
                  <a:txBody>
                    <a:bodyPr/>
                    <a:lstStyle/>
                    <a:p>
                      <a:pPr algn="l"/>
                      <a:r>
                        <a:rPr lang="en-US" sz="2800" b="0" i="0" dirty="0">
                          <a:latin typeface="Avenir" panose="02000503020000020003" pitchFamily="2" charset="0"/>
                        </a:rPr>
                        <a:t>Index Count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800" b="0" i="0" dirty="0">
                          <a:latin typeface="Avenir" panose="02000503020000020003" pitchFamily="2" charset="0"/>
                        </a:rPr>
                        <a:t>2</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C4C3E613-01DC-D8B1-33C3-44D28ACAB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1EB21EA-0A16-8D1B-6EBF-9F87A6D7E9F0}"/>
              </a:ext>
            </a:extLst>
          </p:cNvPr>
          <p:cNvGraphicFramePr>
            <a:graphicFrameLocks noGrp="1"/>
          </p:cNvGraphicFramePr>
          <p:nvPr>
            <p:extLst>
              <p:ext uri="{D42A27DB-BD31-4B8C-83A1-F6EECF244321}">
                <p14:modId xmlns:p14="http://schemas.microsoft.com/office/powerpoint/2010/main" val="3037900035"/>
              </p:ext>
            </p:extLst>
          </p:nvPr>
        </p:nvGraphicFramePr>
        <p:xfrm>
          <a:off x="2833687" y="683671"/>
          <a:ext cx="6524625" cy="5490657"/>
        </p:xfrm>
        <a:graphic>
          <a:graphicData uri="http://schemas.openxmlformats.org/drawingml/2006/table">
            <a:tbl>
              <a:tblPr firstRow="1" bandRow="1">
                <a:tableStyleId>{5C22544A-7EE6-4342-B048-85BDC9FD1C3A}</a:tableStyleId>
              </a:tblPr>
              <a:tblGrid>
                <a:gridCol w="2449142">
                  <a:extLst>
                    <a:ext uri="{9D8B030D-6E8A-4147-A177-3AD203B41FA5}">
                      <a16:colId xmlns:a16="http://schemas.microsoft.com/office/drawing/2014/main" val="3211576592"/>
                    </a:ext>
                  </a:extLst>
                </a:gridCol>
                <a:gridCol w="4075483">
                  <a:extLst>
                    <a:ext uri="{9D8B030D-6E8A-4147-A177-3AD203B41FA5}">
                      <a16:colId xmlns:a16="http://schemas.microsoft.com/office/drawing/2014/main" val="3930761887"/>
                    </a:ext>
                  </a:extLst>
                </a:gridCol>
              </a:tblGrid>
              <a:tr h="465208">
                <a:tc>
                  <a:txBody>
                    <a:bodyPr/>
                    <a:lstStyle/>
                    <a:p>
                      <a:pPr algn="ctr"/>
                      <a:r>
                        <a:rPr lang="en-US" sz="1800" b="1" i="0" dirty="0">
                          <a:solidFill>
                            <a:schemeClr val="tx1"/>
                          </a:solidFill>
                          <a:latin typeface="Avenir Black" panose="02000503020000020003" pitchFamily="2" charset="0"/>
                        </a:rPr>
                        <a:t>Escape 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tc>
                  <a:txBody>
                    <a:bodyPr/>
                    <a:lstStyle/>
                    <a:p>
                      <a:pPr algn="ctr"/>
                      <a:r>
                        <a:rPr lang="en-US" sz="1800" b="1" i="0" dirty="0">
                          <a:solidFill>
                            <a:schemeClr val="tx1"/>
                          </a:solidFill>
                          <a:latin typeface="Avenir Black" panose="02000503020000020003" pitchFamily="2" charset="0"/>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extLst>
                  <a:ext uri="{0D108BD9-81ED-4DB2-BD59-A6C34878D82A}">
                    <a16:rowId xmlns:a16="http://schemas.microsoft.com/office/drawing/2014/main" val="856425074"/>
                  </a:ext>
                </a:extLst>
              </a:tr>
              <a:tr h="386573">
                <a:tc>
                  <a:txBody>
                    <a:bodyPr/>
                    <a:lstStyle/>
                    <a:p>
                      <a:pPr algn="l"/>
                      <a:r>
                        <a:rPr lang="en-US" sz="1800" b="0" i="0" dirty="0">
                          <a:latin typeface="Avenir" panose="02000503020000020003" pitchFamily="2" charset="0"/>
                        </a:rPr>
                        <a:t>\newline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Ignored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736385"/>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Backslash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697911"/>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Single quote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827052"/>
                  </a:ext>
                </a:extLst>
              </a:tr>
              <a:tr h="386573">
                <a:tc>
                  <a:txBody>
                    <a:bodyPr/>
                    <a:lstStyle/>
                    <a:p>
                      <a:pPr algn="l"/>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Double Quote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0495695"/>
                  </a:ext>
                </a:extLst>
              </a:tr>
              <a:tr h="386573">
                <a:tc>
                  <a:txBody>
                    <a:bodyPr/>
                    <a:lstStyle/>
                    <a:p>
                      <a:pPr algn="l"/>
                      <a:r>
                        <a:rPr lang="en-US" sz="1800" b="0" i="0" dirty="0">
                          <a:latin typeface="Avenir" panose="02000503020000020003" pitchFamily="2"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Bell (BEL)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26331"/>
                  </a:ext>
                </a:extLst>
              </a:tr>
              <a:tr h="386573">
                <a:tc>
                  <a:txBody>
                    <a:bodyPr/>
                    <a:lstStyle/>
                    <a:p>
                      <a:pPr algn="l"/>
                      <a:r>
                        <a:rPr lang="en-US" sz="1800" b="0" i="0" dirty="0">
                          <a:latin typeface="Avenir" panose="02000503020000020003" pitchFamily="2"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Backspace (BS)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7441"/>
                  </a:ext>
                </a:extLst>
              </a:tr>
              <a:tr h="386573">
                <a:tc>
                  <a:txBody>
                    <a:bodyPr/>
                    <a:lstStyle/>
                    <a:p>
                      <a:pPr algn="l"/>
                      <a:r>
                        <a:rPr lang="en-US" sz="1800" b="0" i="0" dirty="0">
                          <a:latin typeface="Avenir" panose="02000503020000020003" pitchFamily="2" charset="0"/>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a:t>
                      </a:r>
                      <a:r>
                        <a:rPr lang="en-US" sz="1800" b="0" i="0" dirty="0" err="1">
                          <a:latin typeface="Avenir" panose="02000503020000020003" pitchFamily="2" charset="0"/>
                        </a:rPr>
                        <a:t>Formfeed</a:t>
                      </a:r>
                      <a:r>
                        <a:rPr lang="en-US" sz="1800" b="0" i="0" dirty="0">
                          <a:latin typeface="Avenir" panose="02000503020000020003" pitchFamily="2" charset="0"/>
                        </a:rPr>
                        <a:t> (FF)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114781"/>
                  </a:ext>
                </a:extLst>
              </a:tr>
              <a:tr h="386573">
                <a:tc>
                  <a:txBody>
                    <a:bodyPr/>
                    <a:lstStyle/>
                    <a:p>
                      <a:pPr algn="l"/>
                      <a:r>
                        <a:rPr lang="en-US" sz="1800" b="0" i="0" dirty="0">
                          <a:latin typeface="Avenir" panose="02000503020000020003" pitchFamily="2"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Linefeed (LF)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6943091"/>
                  </a:ext>
                </a:extLst>
              </a:tr>
              <a:tr h="386573">
                <a:tc>
                  <a:txBody>
                    <a:bodyPr/>
                    <a:lstStyle/>
                    <a:p>
                      <a:pPr algn="l"/>
                      <a:r>
                        <a:rPr lang="en-US" sz="1800" b="0" i="0" dirty="0">
                          <a:latin typeface="Avenir" panose="02000503020000020003" pitchFamily="2"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Carriage Return (CR)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4580001"/>
                  </a:ext>
                </a:extLst>
              </a:tr>
              <a:tr h="386573">
                <a:tc>
                  <a:txBody>
                    <a:bodyPr/>
                    <a:lstStyle/>
                    <a:p>
                      <a:pPr algn="l"/>
                      <a:r>
                        <a:rPr lang="en-US" sz="1800" b="0" i="0" dirty="0">
                          <a:latin typeface="Avenir" panose="02000503020000020003" pitchFamily="2"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Horizontal Tab (TAB)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0912313"/>
                  </a:ext>
                </a:extLst>
              </a:tr>
              <a:tr h="386573">
                <a:tc>
                  <a:txBody>
                    <a:bodyPr/>
                    <a:lstStyle/>
                    <a:p>
                      <a:pPr algn="l"/>
                      <a:r>
                        <a:rPr lang="en-US" sz="1800" b="0" i="0" dirty="0">
                          <a:latin typeface="Avenir" panose="02000503020000020003" pitchFamily="2" charset="0"/>
                        </a:rPr>
                        <a:t>\v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Vertical Tab (VT)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363057"/>
                  </a:ext>
                </a:extLst>
              </a:tr>
              <a:tr h="386573">
                <a:tc>
                  <a:txBody>
                    <a:bodyPr/>
                    <a:lstStyle/>
                    <a:p>
                      <a:pPr algn="l"/>
                      <a:r>
                        <a:rPr lang="en-US" sz="1800" b="0" i="0" dirty="0">
                          <a:latin typeface="Avenir" panose="02000503020000020003" pitchFamily="2" charset="0"/>
                        </a:rPr>
                        <a:t>\</a:t>
                      </a:r>
                      <a:r>
                        <a:rPr lang="en-US" sz="1800" b="0" i="0" dirty="0" err="1">
                          <a:latin typeface="Avenir" panose="02000503020000020003" pitchFamily="2" charset="0"/>
                        </a:rPr>
                        <a:t>ooo</a:t>
                      </a:r>
                      <a:endParaRPr lang="en-US" sz="1800" b="0" i="0" dirty="0">
                        <a:latin typeface="Avenir" panose="02000503020000020003"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character with octal value </a:t>
                      </a:r>
                      <a:r>
                        <a:rPr lang="en-US" sz="1800" b="0" i="0" dirty="0" err="1">
                          <a:latin typeface="Avenir" panose="02000503020000020003" pitchFamily="2" charset="0"/>
                        </a:rPr>
                        <a:t>ooo</a:t>
                      </a:r>
                      <a:endParaRPr lang="en-US" sz="1800" b="0" i="0" dirty="0">
                        <a:latin typeface="Avenir" panose="02000503020000020003"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7807002"/>
                  </a:ext>
                </a:extLst>
              </a:tr>
              <a:tr h="386573">
                <a:tc>
                  <a:txBody>
                    <a:bodyPr/>
                    <a:lstStyle/>
                    <a:p>
                      <a:pPr algn="l"/>
                      <a:r>
                        <a:rPr lang="en-US" sz="1800" b="0" i="0" dirty="0">
                          <a:latin typeface="Avenir" panose="02000503020000020003" pitchFamily="2" charset="0"/>
                        </a:rPr>
                        <a:t>\</a:t>
                      </a:r>
                      <a:r>
                        <a:rPr lang="en-US" sz="1800" b="0" i="0" dirty="0" err="1">
                          <a:latin typeface="Avenir" panose="02000503020000020003" pitchFamily="2" charset="0"/>
                        </a:rPr>
                        <a:t>xhh</a:t>
                      </a: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b="0" i="0" dirty="0">
                          <a:latin typeface="Avenir" panose="02000503020000020003" pitchFamily="2" charset="0"/>
                        </a:rPr>
                        <a:t>ASCII character with hex value </a:t>
                      </a:r>
                      <a:r>
                        <a:rPr lang="en-US" sz="1800" b="0" i="0" dirty="0" err="1">
                          <a:latin typeface="Avenir" panose="02000503020000020003" pitchFamily="2" charset="0"/>
                        </a:rPr>
                        <a:t>hh</a:t>
                      </a: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6182468"/>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F2D8DBCB-0A23-91B1-3D62-EA42C7234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151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picture containing dark, gauge&#10;&#10;Description automatically generated">
            <a:extLst>
              <a:ext uri="{FF2B5EF4-FFF2-40B4-BE49-F238E27FC236}">
                <a16:creationId xmlns:a16="http://schemas.microsoft.com/office/drawing/2014/main" id="{6E79D03A-2383-DB19-4565-4BD4C5E8E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40FF6A9-DDBF-A07B-9687-3D9272F2B443}"/>
              </a:ext>
            </a:extLst>
          </p:cNvPr>
          <p:cNvGraphicFramePr>
            <a:graphicFrameLocks noGrp="1"/>
          </p:cNvGraphicFramePr>
          <p:nvPr>
            <p:extLst>
              <p:ext uri="{D42A27DB-BD31-4B8C-83A1-F6EECF244321}">
                <p14:modId xmlns:p14="http://schemas.microsoft.com/office/powerpoint/2010/main" val="796081443"/>
              </p:ext>
            </p:extLst>
          </p:nvPr>
        </p:nvGraphicFramePr>
        <p:xfrm>
          <a:off x="4197350" y="1488544"/>
          <a:ext cx="3797300" cy="3880912"/>
        </p:xfrm>
        <a:graphic>
          <a:graphicData uri="http://schemas.openxmlformats.org/drawingml/2006/table">
            <a:tbl>
              <a:tblPr firstRow="1" bandRow="1">
                <a:tableStyleId>{5C22544A-7EE6-4342-B048-85BDC9FD1C3A}</a:tableStyleId>
              </a:tblPr>
              <a:tblGrid>
                <a:gridCol w="2701819">
                  <a:extLst>
                    <a:ext uri="{9D8B030D-6E8A-4147-A177-3AD203B41FA5}">
                      <a16:colId xmlns:a16="http://schemas.microsoft.com/office/drawing/2014/main" val="3211576592"/>
                    </a:ext>
                  </a:extLst>
                </a:gridCol>
                <a:gridCol w="1095481">
                  <a:extLst>
                    <a:ext uri="{9D8B030D-6E8A-4147-A177-3AD203B41FA5}">
                      <a16:colId xmlns:a16="http://schemas.microsoft.com/office/drawing/2014/main" val="3930761887"/>
                    </a:ext>
                  </a:extLst>
                </a:gridCol>
              </a:tblGrid>
              <a:tr h="485114">
                <a:tc>
                  <a:txBody>
                    <a:bodyPr/>
                    <a:lstStyle/>
                    <a:p>
                      <a:pPr algn="ctr"/>
                      <a:r>
                        <a:rPr lang="en-US" sz="1800" b="1" i="0" dirty="0">
                          <a:solidFill>
                            <a:schemeClr val="tx1"/>
                          </a:solidFill>
                          <a:latin typeface="Avenir Black" panose="02000503020000020003" pitchFamily="2" charset="0"/>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tc>
                  <a:txBody>
                    <a:bodyPr/>
                    <a:lstStyle/>
                    <a:p>
                      <a:pPr algn="ctr"/>
                      <a:r>
                        <a:rPr lang="en-US" sz="1800" b="1" i="0" dirty="0">
                          <a:solidFill>
                            <a:schemeClr val="tx1"/>
                          </a:solidFill>
                          <a:latin typeface="Avenir Black" panose="02000503020000020003" pitchFamily="2" charset="0"/>
                        </a:rPr>
                        <a:t>Symbol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EECF"/>
                    </a:solidFill>
                  </a:tcPr>
                </a:tc>
                <a:extLst>
                  <a:ext uri="{0D108BD9-81ED-4DB2-BD59-A6C34878D82A}">
                    <a16:rowId xmlns:a16="http://schemas.microsoft.com/office/drawing/2014/main" val="856425074"/>
                  </a:ext>
                </a:extLst>
              </a:tr>
              <a:tr h="485114">
                <a:tc>
                  <a:txBody>
                    <a:bodyPr/>
                    <a:lstStyle/>
                    <a:p>
                      <a:pPr algn="l"/>
                      <a:r>
                        <a:rPr lang="en-US" sz="1800" b="0" i="0" dirty="0">
                          <a:latin typeface="Avenir" panose="02000503020000020003" pitchFamily="2" charset="0"/>
                        </a:rPr>
                        <a:t>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3736385"/>
                  </a:ext>
                </a:extLst>
              </a:tr>
              <a:tr h="485114">
                <a:tc>
                  <a:txBody>
                    <a:bodyPr/>
                    <a:lstStyle/>
                    <a:p>
                      <a:pPr algn="l"/>
                      <a:r>
                        <a:rPr lang="en-US" sz="1800" b="0" i="0" dirty="0">
                          <a:latin typeface="Avenir" panose="02000503020000020003" pitchFamily="2" charset="0"/>
                        </a:rPr>
                        <a:t>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9697911"/>
                  </a:ext>
                </a:extLst>
              </a:tr>
              <a:tr h="485114">
                <a:tc>
                  <a:txBody>
                    <a:bodyPr/>
                    <a:lstStyle/>
                    <a:p>
                      <a:pPr algn="l"/>
                      <a:r>
                        <a:rPr lang="en-US" sz="1800" b="0" i="0" dirty="0">
                          <a:latin typeface="Avenir" panose="02000503020000020003" pitchFamily="2" charset="0"/>
                        </a:rPr>
                        <a:t>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4827052"/>
                  </a:ext>
                </a:extLst>
              </a:tr>
              <a:tr h="485114">
                <a:tc>
                  <a:txBody>
                    <a:bodyPr/>
                    <a:lstStyle/>
                    <a:p>
                      <a:pPr algn="l"/>
                      <a:r>
                        <a:rPr lang="en-US" sz="1800" b="0" i="0" dirty="0">
                          <a:latin typeface="Avenir" panose="02000503020000020003" pitchFamily="2" charset="0"/>
                        </a:rPr>
                        <a:t>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0495695"/>
                  </a:ext>
                </a:extLst>
              </a:tr>
              <a:tr h="485114">
                <a:tc>
                  <a:txBody>
                    <a:bodyPr/>
                    <a:lstStyle/>
                    <a:p>
                      <a:pPr algn="l"/>
                      <a:r>
                        <a:rPr lang="en-US" sz="1800" b="0" i="0" dirty="0">
                          <a:latin typeface="Avenir" panose="02000503020000020003" pitchFamily="2" charset="0"/>
                        </a:rPr>
                        <a:t>Integer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126331"/>
                  </a:ext>
                </a:extLst>
              </a:tr>
              <a:tr h="485114">
                <a:tc>
                  <a:txBody>
                    <a:bodyPr/>
                    <a:lstStyle/>
                    <a:p>
                      <a:pPr algn="l"/>
                      <a:r>
                        <a:rPr lang="en-US" sz="1800" b="0" i="0" dirty="0">
                          <a:latin typeface="Avenir" panose="02000503020000020003" pitchFamily="2" charset="0"/>
                        </a:rPr>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937441"/>
                  </a:ext>
                </a:extLst>
              </a:tr>
              <a:tr h="485114">
                <a:tc>
                  <a:txBody>
                    <a:bodyPr/>
                    <a:lstStyle/>
                    <a:p>
                      <a:pPr algn="l"/>
                      <a:r>
                        <a:rPr lang="en-US" sz="1800" b="0" i="0" dirty="0">
                          <a:latin typeface="Avenir" panose="02000503020000020003" pitchFamily="2" charset="0"/>
                        </a:rPr>
                        <a:t>Modulo/Remainder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venir" panose="02000503020000020003" pitchFamily="2"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5114781"/>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9CF09021-5426-EBA7-6080-7C821C863C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nchor="ctr">
            <a:normAutofit/>
          </a:bodyPr>
          <a:lstStyle/>
          <a:p>
            <a:pPr algn="ctr"/>
            <a:r>
              <a:rPr lang="en-US" sz="4000" b="1" dirty="0">
                <a:solidFill>
                  <a:schemeClr val="tx1">
                    <a:lumMod val="75000"/>
                    <a:lumOff val="25000"/>
                  </a:schemeClr>
                </a:solidFill>
                <a:latin typeface="Avenir Black" panose="02000503020000020003" pitchFamily="2" charset="0"/>
              </a:rPr>
              <a:t>Python Variables</a:t>
            </a:r>
          </a:p>
        </p:txBody>
      </p:sp>
      <p:sp>
        <p:nvSpPr>
          <p:cNvPr id="5" name="Content Placeholder 4"/>
          <p:cNvSpPr>
            <a:spLocks noGrp="1"/>
          </p:cNvSpPr>
          <p:nvPr>
            <p:ph sz="half" idx="1"/>
          </p:nvPr>
        </p:nvSpPr>
        <p:spPr>
          <a:xfrm>
            <a:off x="1218033" y="1410556"/>
            <a:ext cx="7212545" cy="5082317"/>
          </a:xfrm>
        </p:spPr>
        <p:txBody>
          <a:bodyPr>
            <a:noAutofit/>
          </a:bodyPr>
          <a:lstStyle/>
          <a:p>
            <a:pPr>
              <a:lnSpc>
                <a:spcPct val="120000"/>
              </a:lnSpc>
            </a:pPr>
            <a:r>
              <a:rPr lang="en-US" sz="2400" dirty="0">
                <a:latin typeface="Avenir" panose="02000503020000020003" pitchFamily="2" charset="0"/>
              </a:rPr>
              <a:t>Python variables are </a:t>
            </a:r>
            <a:r>
              <a:rPr lang="en-US" sz="2400" dirty="0">
                <a:solidFill>
                  <a:srgbClr val="5A5AA8"/>
                </a:solidFill>
                <a:latin typeface="Avenir" panose="02000503020000020003" pitchFamily="2" charset="0"/>
              </a:rPr>
              <a:t>dynamically </a:t>
            </a:r>
            <a:r>
              <a:rPr lang="en-US" sz="2400" dirty="0">
                <a:latin typeface="Avenir" panose="02000503020000020003" pitchFamily="2" charset="0"/>
              </a:rPr>
              <a:t>declared</a:t>
            </a:r>
          </a:p>
          <a:p>
            <a:pPr>
              <a:lnSpc>
                <a:spcPct val="120000"/>
              </a:lnSpc>
            </a:pPr>
            <a:r>
              <a:rPr lang="en-US" sz="2400" dirty="0">
                <a:latin typeface="Avenir" panose="02000503020000020003" pitchFamily="2" charset="0"/>
              </a:rPr>
              <a:t>The data type is inferred by the data that is assigned </a:t>
            </a:r>
            <a:r>
              <a:rPr lang="en-US" sz="2400" dirty="0">
                <a:solidFill>
                  <a:srgbClr val="5A5AA8"/>
                </a:solidFill>
                <a:latin typeface="Avenir" panose="02000503020000020003" pitchFamily="2" charset="0"/>
              </a:rPr>
              <a:t>(unless specifically defined)</a:t>
            </a:r>
          </a:p>
          <a:p>
            <a:pPr marL="457200" lvl="1" indent="0">
              <a:lnSpc>
                <a:spcPct val="120000"/>
              </a:lnSpc>
              <a:buNone/>
            </a:pPr>
            <a:r>
              <a:rPr lang="en-US" dirty="0">
                <a:latin typeface="Avenir" panose="02000503020000020003" pitchFamily="2" charset="0"/>
              </a:rPr>
              <a:t>	</a:t>
            </a:r>
            <a:r>
              <a:rPr lang="en-US" dirty="0">
                <a:solidFill>
                  <a:srgbClr val="5A5AA8"/>
                </a:solidFill>
                <a:latin typeface="Avenir Medium" panose="02000503020000020003" pitchFamily="2" charset="0"/>
              </a:rPr>
              <a:t>Pros</a:t>
            </a:r>
            <a:r>
              <a:rPr lang="en-US" dirty="0">
                <a:solidFill>
                  <a:srgbClr val="64BA7F"/>
                </a:solidFill>
                <a:latin typeface="Avenir Medium" panose="02000503020000020003" pitchFamily="2" charset="0"/>
              </a:rPr>
              <a:t> </a:t>
            </a:r>
          </a:p>
          <a:p>
            <a:pPr lvl="2">
              <a:lnSpc>
                <a:spcPct val="120000"/>
              </a:lnSpc>
            </a:pPr>
            <a:r>
              <a:rPr lang="en-US" sz="2400" dirty="0">
                <a:latin typeface="Avenir" panose="02000503020000020003" pitchFamily="2" charset="0"/>
              </a:rPr>
              <a:t>Quick</a:t>
            </a:r>
          </a:p>
          <a:p>
            <a:pPr lvl="2">
              <a:lnSpc>
                <a:spcPct val="120000"/>
              </a:lnSpc>
            </a:pPr>
            <a:r>
              <a:rPr lang="en-US" sz="2400" dirty="0">
                <a:latin typeface="Avenir" panose="02000503020000020003" pitchFamily="2" charset="0"/>
              </a:rPr>
              <a:t>Usually correct</a:t>
            </a:r>
          </a:p>
          <a:p>
            <a:pPr marL="457200" lvl="1" indent="0">
              <a:lnSpc>
                <a:spcPct val="120000"/>
              </a:lnSpc>
              <a:buNone/>
            </a:pPr>
            <a:r>
              <a:rPr lang="en-US" dirty="0">
                <a:solidFill>
                  <a:srgbClr val="64BA7F"/>
                </a:solidFill>
                <a:latin typeface="Avenir" panose="02000503020000020003" pitchFamily="2" charset="0"/>
              </a:rPr>
              <a:t>	</a:t>
            </a:r>
            <a:r>
              <a:rPr lang="en-US" dirty="0">
                <a:solidFill>
                  <a:srgbClr val="5A5AA8"/>
                </a:solidFill>
                <a:latin typeface="Avenir Medium" panose="02000503020000020003" pitchFamily="2" charset="0"/>
              </a:rPr>
              <a:t>Cons </a:t>
            </a:r>
          </a:p>
          <a:p>
            <a:pPr lvl="2">
              <a:lnSpc>
                <a:spcPct val="120000"/>
              </a:lnSpc>
            </a:pPr>
            <a:r>
              <a:rPr lang="en-US" sz="2400" dirty="0">
                <a:latin typeface="Avenir" panose="02000503020000020003" pitchFamily="2" charset="0"/>
              </a:rPr>
              <a:t>May get unintended </a:t>
            </a:r>
            <a:br>
              <a:rPr lang="en-US" sz="2400" dirty="0">
                <a:latin typeface="Avenir" panose="02000503020000020003" pitchFamily="2" charset="0"/>
              </a:rPr>
            </a:br>
            <a:r>
              <a:rPr lang="en-US" sz="2400" dirty="0">
                <a:latin typeface="Avenir" panose="02000503020000020003" pitchFamily="2" charset="0"/>
              </a:rPr>
              <a:t>results</a:t>
            </a:r>
          </a:p>
          <a:p>
            <a:pPr lvl="2">
              <a:lnSpc>
                <a:spcPct val="120000"/>
              </a:lnSpc>
            </a:pPr>
            <a:r>
              <a:rPr lang="en-US" sz="2400" dirty="0">
                <a:latin typeface="Avenir" panose="02000503020000020003" pitchFamily="2" charset="0"/>
              </a:rPr>
              <a:t>Doesn't flag errors</a:t>
            </a:r>
          </a:p>
        </p:txBody>
      </p:sp>
      <p:graphicFrame>
        <p:nvGraphicFramePr>
          <p:cNvPr id="2" name="Table 2">
            <a:extLst>
              <a:ext uri="{FF2B5EF4-FFF2-40B4-BE49-F238E27FC236}">
                <a16:creationId xmlns:a16="http://schemas.microsoft.com/office/drawing/2014/main" id="{1773070C-40DB-E62C-80E7-F054FED36EAB}"/>
              </a:ext>
            </a:extLst>
          </p:cNvPr>
          <p:cNvGraphicFramePr>
            <a:graphicFrameLocks noGrp="1"/>
          </p:cNvGraphicFramePr>
          <p:nvPr>
            <p:extLst>
              <p:ext uri="{D42A27DB-BD31-4B8C-83A1-F6EECF244321}">
                <p14:modId xmlns:p14="http://schemas.microsoft.com/office/powerpoint/2010/main" val="553954900"/>
              </p:ext>
            </p:extLst>
          </p:nvPr>
        </p:nvGraphicFramePr>
        <p:xfrm>
          <a:off x="5544368" y="3102045"/>
          <a:ext cx="2432494" cy="2920284"/>
        </p:xfrm>
        <a:graphic>
          <a:graphicData uri="http://schemas.openxmlformats.org/drawingml/2006/table">
            <a:tbl>
              <a:tblPr firstRow="1" bandRow="1">
                <a:tableStyleId>{5C22544A-7EE6-4342-B048-85BDC9FD1C3A}</a:tableStyleId>
              </a:tblPr>
              <a:tblGrid>
                <a:gridCol w="481860">
                  <a:extLst>
                    <a:ext uri="{9D8B030D-6E8A-4147-A177-3AD203B41FA5}">
                      <a16:colId xmlns:a16="http://schemas.microsoft.com/office/drawing/2014/main" val="3816193919"/>
                    </a:ext>
                  </a:extLst>
                </a:gridCol>
                <a:gridCol w="1950634">
                  <a:extLst>
                    <a:ext uri="{9D8B030D-6E8A-4147-A177-3AD203B41FA5}">
                      <a16:colId xmlns:a16="http://schemas.microsoft.com/office/drawing/2014/main" val="3001205242"/>
                    </a:ext>
                  </a:extLst>
                </a:gridCol>
              </a:tblGrid>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1</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EEEEEE"/>
                    </a:solidFill>
                  </a:tcPr>
                </a:tc>
                <a:tc>
                  <a:txBody>
                    <a:bodyPr/>
                    <a:lstStyle/>
                    <a:p>
                      <a:r>
                        <a:rPr lang="en-US" sz="1600" b="0" i="0" dirty="0">
                          <a:solidFill>
                            <a:schemeClr val="tx1"/>
                          </a:solidFill>
                          <a:latin typeface="Consolas" panose="020B0609020204030204" pitchFamily="49" charset="0"/>
                          <a:cs typeface="Consolas" panose="020B0609020204030204" pitchFamily="49" charset="0"/>
                        </a:rPr>
                        <a:t>a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solidFill>
                            <a:schemeClr val="tx1"/>
                          </a:solidFill>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123</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3359344"/>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2</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1386049"/>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3</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EEE"/>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latin typeface="Consolas" panose="020B0609020204030204" pitchFamily="49" charset="0"/>
                          <a:cs typeface="Consolas" panose="020B0609020204030204" pitchFamily="49" charset="0"/>
                        </a:rPr>
                        <a:t>b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3.1415 </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0838462"/>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4</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038097"/>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5</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c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0" dirty="0">
                          <a:solidFill>
                            <a:srgbClr val="3D991F"/>
                          </a:solidFill>
                          <a:latin typeface="Consolas" panose="020B0609020204030204" pitchFamily="49" charset="0"/>
                          <a:cs typeface="Consolas" panose="020B0609020204030204" pitchFamily="49" charset="0"/>
                        </a:rPr>
                        <a:t>4</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7114312"/>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6</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2777645"/>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7</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d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c / </a:t>
                      </a:r>
                      <a:r>
                        <a:rPr lang="en-US" sz="1600" b="0" i="0" dirty="0">
                          <a:solidFill>
                            <a:srgbClr val="3D991F"/>
                          </a:solidFill>
                          <a:latin typeface="Consolas" panose="020B0609020204030204" pitchFamily="49" charset="0"/>
                          <a:cs typeface="Consolas" panose="020B0609020204030204" pitchFamily="49" charset="0"/>
                        </a:rPr>
                        <a:t>2</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6396021"/>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8</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endParaRPr lang="en-US" sz="1600" b="0" i="0" dirty="0">
                        <a:latin typeface="Consolas" panose="020B0609020204030204" pitchFamily="49" charset="0"/>
                        <a:cs typeface="Consolas" panose="020B0609020204030204" pitchFamily="49" charset="0"/>
                      </a:endParaRP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062461"/>
                  </a:ext>
                </a:extLst>
              </a:tr>
              <a:tr h="249630">
                <a:tc>
                  <a:txBody>
                    <a:bodyPr/>
                    <a:lstStyle/>
                    <a:p>
                      <a:pPr algn="r"/>
                      <a:r>
                        <a:rPr lang="en-US" sz="1600" b="0" i="0" dirty="0">
                          <a:solidFill>
                            <a:schemeClr val="bg1">
                              <a:lumMod val="65000"/>
                            </a:schemeClr>
                          </a:solidFill>
                          <a:latin typeface="Consolas" panose="020B0609020204030204" pitchFamily="49" charset="0"/>
                          <a:cs typeface="Consolas" panose="020B0609020204030204" pitchFamily="49" charset="0"/>
                        </a:rPr>
                        <a:t>9</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EEEEE"/>
                    </a:solidFill>
                  </a:tcPr>
                </a:tc>
                <a:tc>
                  <a:txBody>
                    <a:bodyPr/>
                    <a:lstStyle/>
                    <a:p>
                      <a:r>
                        <a:rPr lang="en-US" sz="1600" b="0" i="0" dirty="0">
                          <a:latin typeface="Consolas" panose="020B0609020204030204" pitchFamily="49" charset="0"/>
                          <a:cs typeface="Consolas" panose="020B0609020204030204" pitchFamily="49" charset="0"/>
                        </a:rPr>
                        <a:t>e </a:t>
                      </a:r>
                      <a:r>
                        <a:rPr lang="en-US" sz="1600" b="0" i="0" dirty="0">
                          <a:solidFill>
                            <a:srgbClr val="AB29FF"/>
                          </a:solidFill>
                          <a:latin typeface="Consolas" panose="020B0609020204030204" pitchFamily="49" charset="0"/>
                          <a:cs typeface="Consolas" panose="020B0609020204030204" pitchFamily="49" charset="0"/>
                        </a:rPr>
                        <a:t>=</a:t>
                      </a:r>
                      <a:r>
                        <a:rPr lang="en-US" sz="1600" b="0" i="0" dirty="0">
                          <a:latin typeface="Consolas" panose="020B0609020204030204" pitchFamily="49" charset="0"/>
                          <a:cs typeface="Consolas" panose="020B0609020204030204" pitchFamily="49" charset="0"/>
                        </a:rPr>
                        <a:t> </a:t>
                      </a:r>
                      <a:r>
                        <a:rPr lang="en-US" sz="1600" b="0" i="1" dirty="0">
                          <a:solidFill>
                            <a:srgbClr val="C73629"/>
                          </a:solidFill>
                          <a:latin typeface="Consolas" panose="020B0609020204030204" pitchFamily="49" charset="0"/>
                          <a:cs typeface="Consolas" panose="020B0609020204030204" pitchFamily="49" charset="0"/>
                        </a:rPr>
                        <a:t>‘Hello!’</a:t>
                      </a:r>
                    </a:p>
                  </a:txBody>
                  <a:tcPr marL="80636" marR="80636" marT="40318" marB="40318">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mpd="sng">
                      <a:noFill/>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6682392"/>
                  </a:ext>
                </a:extLst>
              </a:tr>
            </a:tbl>
          </a:graphicData>
        </a:graphic>
      </p:graphicFrame>
      <p:graphicFrame>
        <p:nvGraphicFramePr>
          <p:cNvPr id="6" name="Table 6">
            <a:extLst>
              <a:ext uri="{FF2B5EF4-FFF2-40B4-BE49-F238E27FC236}">
                <a16:creationId xmlns:a16="http://schemas.microsoft.com/office/drawing/2014/main" id="{1EAB3EF0-EE31-3F46-207C-3B2DEA6AEA35}"/>
              </a:ext>
            </a:extLst>
          </p:cNvPr>
          <p:cNvGraphicFramePr>
            <a:graphicFrameLocks noGrp="1"/>
          </p:cNvGraphicFramePr>
          <p:nvPr>
            <p:extLst>
              <p:ext uri="{D42A27DB-BD31-4B8C-83A1-F6EECF244321}">
                <p14:modId xmlns:p14="http://schemas.microsoft.com/office/powerpoint/2010/main" val="2658538106"/>
              </p:ext>
            </p:extLst>
          </p:nvPr>
        </p:nvGraphicFramePr>
        <p:xfrm>
          <a:off x="8072554" y="2799136"/>
          <a:ext cx="3193256" cy="3223193"/>
        </p:xfrm>
        <a:graphic>
          <a:graphicData uri="http://schemas.openxmlformats.org/drawingml/2006/table">
            <a:tbl>
              <a:tblPr firstRow="1" bandRow="1">
                <a:tableStyleId>{5C22544A-7EE6-4342-B048-85BDC9FD1C3A}</a:tableStyleId>
              </a:tblPr>
              <a:tblGrid>
                <a:gridCol w="803625">
                  <a:extLst>
                    <a:ext uri="{9D8B030D-6E8A-4147-A177-3AD203B41FA5}">
                      <a16:colId xmlns:a16="http://schemas.microsoft.com/office/drawing/2014/main" val="3045399146"/>
                    </a:ext>
                  </a:extLst>
                </a:gridCol>
                <a:gridCol w="743712">
                  <a:extLst>
                    <a:ext uri="{9D8B030D-6E8A-4147-A177-3AD203B41FA5}">
                      <a16:colId xmlns:a16="http://schemas.microsoft.com/office/drawing/2014/main" val="1126208195"/>
                    </a:ext>
                  </a:extLst>
                </a:gridCol>
                <a:gridCol w="1645919">
                  <a:extLst>
                    <a:ext uri="{9D8B030D-6E8A-4147-A177-3AD203B41FA5}">
                      <a16:colId xmlns:a16="http://schemas.microsoft.com/office/drawing/2014/main" val="4072514216"/>
                    </a:ext>
                  </a:extLst>
                </a:gridCol>
              </a:tblGrid>
              <a:tr h="333203">
                <a:tc>
                  <a:txBody>
                    <a:bodyPr/>
                    <a:lstStyle/>
                    <a:p>
                      <a:r>
                        <a:rPr lang="en-US" sz="1400" b="0" i="0" dirty="0">
                          <a:solidFill>
                            <a:schemeClr val="tx1"/>
                          </a:solidFill>
                          <a:latin typeface="Avenir Light" panose="020B0402020203020204" pitchFamily="34" charset="77"/>
                        </a:rPr>
                        <a:t>Name</a:t>
                      </a:r>
                    </a:p>
                  </a:txBody>
                  <a:tcPr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400" b="0" i="0" dirty="0">
                          <a:solidFill>
                            <a:schemeClr val="tx1"/>
                          </a:solidFill>
                          <a:latin typeface="Avenir Light" panose="020B0402020203020204" pitchFamily="34" charset="77"/>
                        </a:rPr>
                        <a:t>Type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400" b="0" i="0" dirty="0">
                          <a:solidFill>
                            <a:schemeClr val="tx1"/>
                          </a:solidFill>
                          <a:latin typeface="Avenir Light" panose="020B0402020203020204" pitchFamily="34" charset="77"/>
                        </a:rPr>
                        <a:t>Value</a:t>
                      </a:r>
                    </a:p>
                  </a:txBody>
                  <a:tcPr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extLst>
                  <a:ext uri="{0D108BD9-81ED-4DB2-BD59-A6C34878D82A}">
                    <a16:rowId xmlns:a16="http://schemas.microsoft.com/office/drawing/2014/main" val="2265091754"/>
                  </a:ext>
                </a:extLst>
              </a:tr>
              <a:tr h="577998">
                <a:tc>
                  <a:txBody>
                    <a:bodyPr/>
                    <a:lstStyle/>
                    <a:p>
                      <a:r>
                        <a:rPr lang="en-US" sz="1600" b="0" i="0" dirty="0">
                          <a:latin typeface="Consolas" panose="020B0609020204030204" pitchFamily="49" charset="0"/>
                          <a:cs typeface="Consolas" panose="020B0609020204030204" pitchFamily="49" charset="0"/>
                        </a:rPr>
                        <a:t>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123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8495291"/>
                  </a:ext>
                </a:extLst>
              </a:tr>
              <a:tr h="577998">
                <a:tc>
                  <a:txBody>
                    <a:bodyPr/>
                    <a:lstStyle/>
                    <a:p>
                      <a:r>
                        <a:rPr lang="en-US" sz="1600" b="0" i="0" dirty="0">
                          <a:latin typeface="Consolas" panose="020B0609020204030204" pitchFamily="49" charset="0"/>
                          <a:cs typeface="Consolas" panose="020B0609020204030204" pitchFamily="49" charset="0"/>
                        </a:rPr>
                        <a:t>b</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3.1415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2539639"/>
                  </a:ext>
                </a:extLst>
              </a:tr>
              <a:tr h="577998">
                <a:tc>
                  <a:txBody>
                    <a:bodyPr/>
                    <a:lstStyle/>
                    <a:p>
                      <a:r>
                        <a:rPr lang="en-US" sz="1600" b="0" i="0" dirty="0">
                          <a:latin typeface="Consolas" panose="020B0609020204030204" pitchFamily="49" charset="0"/>
                          <a:cs typeface="Consolas" panose="020B0609020204030204" pitchFamily="49" charset="0"/>
                        </a:rPr>
                        <a:t>c</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9218465"/>
                  </a:ext>
                </a:extLst>
              </a:tr>
              <a:tr h="577998">
                <a:tc>
                  <a:txBody>
                    <a:bodyPr/>
                    <a:lstStyle/>
                    <a:p>
                      <a:r>
                        <a:rPr lang="en-US" sz="1600" b="0" i="0" dirty="0">
                          <a:latin typeface="Consolas" panose="020B0609020204030204" pitchFamily="49" charset="0"/>
                          <a:cs typeface="Consolas" panose="020B0609020204030204" pitchFamily="49" charset="0"/>
                        </a:rPr>
                        <a:t>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2.0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099587"/>
                  </a:ext>
                </a:extLst>
              </a:tr>
              <a:tr h="577998">
                <a:tc>
                  <a:txBody>
                    <a:bodyPr/>
                    <a:lstStyle/>
                    <a:p>
                      <a:r>
                        <a:rPr lang="en-US" sz="1600" b="0" i="0" dirty="0">
                          <a:latin typeface="Consolas" panose="020B0609020204030204" pitchFamily="49" charset="0"/>
                          <a:cs typeface="Consolas" panose="020B0609020204030204" pitchFamily="49" charset="0"/>
                        </a:rPr>
                        <a:t>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b="0" i="0" dirty="0">
                          <a:latin typeface="Consolas" panose="020B0609020204030204" pitchFamily="49" charset="0"/>
                          <a:cs typeface="Consolas" panose="020B0609020204030204" pitchFamily="49" charset="0"/>
                        </a:rPr>
                        <a:t>str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1600" b="0" i="0" dirty="0">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8670979"/>
                  </a:ext>
                </a:extLst>
              </a:tr>
            </a:tbl>
          </a:graphicData>
        </a:graphic>
      </p:graphicFrame>
      <p:pic>
        <p:nvPicPr>
          <p:cNvPr id="3" name="Picture 2" descr="A picture containing dark, gauge&#10;&#10;Description automatically generated">
            <a:extLst>
              <a:ext uri="{FF2B5EF4-FFF2-40B4-BE49-F238E27FC236}">
                <a16:creationId xmlns:a16="http://schemas.microsoft.com/office/drawing/2014/main" id="{10C6BEB4-CE54-1A4A-5D72-7A52EBC66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4978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tx1">
                    <a:lumMod val="75000"/>
                    <a:lumOff val="25000"/>
                  </a:schemeClr>
                </a:solidFill>
                <a:latin typeface="Avenir Black" panose="02000503020000020003" pitchFamily="2" charset="0"/>
              </a:rPr>
              <a:t>Variable name rules</a:t>
            </a:r>
          </a:p>
        </p:txBody>
      </p:sp>
      <p:sp>
        <p:nvSpPr>
          <p:cNvPr id="3" name="Content Placeholder 2"/>
          <p:cNvSpPr>
            <a:spLocks noGrp="1"/>
          </p:cNvSpPr>
          <p:nvPr>
            <p:ph idx="1"/>
          </p:nvPr>
        </p:nvSpPr>
        <p:spPr>
          <a:xfrm>
            <a:off x="838200" y="1690689"/>
            <a:ext cx="10515600" cy="4351338"/>
          </a:xfrm>
        </p:spPr>
        <p:txBody>
          <a:bodyPr>
            <a:normAutofit/>
          </a:bodyPr>
          <a:lstStyle/>
          <a:p>
            <a:pPr marL="0" indent="0">
              <a:lnSpc>
                <a:spcPct val="100000"/>
              </a:lnSpc>
              <a:buNone/>
            </a:pPr>
            <a:r>
              <a:rPr lang="en-US" dirty="0">
                <a:latin typeface="Avenir" panose="02000503020000020003" pitchFamily="2" charset="0"/>
              </a:rPr>
              <a:t>Variable names (in Python) are </a:t>
            </a:r>
            <a:r>
              <a:rPr lang="en-US" u="sng" dirty="0">
                <a:solidFill>
                  <a:srgbClr val="5A5AA8"/>
                </a:solidFill>
                <a:latin typeface="Avenir" panose="02000503020000020003" pitchFamily="2" charset="0"/>
              </a:rPr>
              <a:t>case sensitive</a:t>
            </a:r>
            <a:r>
              <a:rPr lang="en-US" dirty="0">
                <a:solidFill>
                  <a:srgbClr val="5A5AA8"/>
                </a:solidFill>
                <a:latin typeface="Avenir" panose="02000503020000020003" pitchFamily="2" charset="0"/>
              </a:rPr>
              <a:t> </a:t>
            </a:r>
            <a:r>
              <a:rPr lang="en-US" dirty="0">
                <a:latin typeface="Avenir" panose="02000503020000020003" pitchFamily="2" charset="0"/>
              </a:rPr>
              <a:t>and </a:t>
            </a:r>
            <a:r>
              <a:rPr lang="en-US" dirty="0">
                <a:solidFill>
                  <a:srgbClr val="5A5AA8"/>
                </a:solidFill>
                <a:latin typeface="Avenir" panose="02000503020000020003" pitchFamily="2" charset="0"/>
              </a:rPr>
              <a:t>MUST</a:t>
            </a:r>
          </a:p>
          <a:p>
            <a:pPr lvl="1">
              <a:lnSpc>
                <a:spcPct val="100000"/>
              </a:lnSpc>
            </a:pPr>
            <a:r>
              <a:rPr lang="en-US" dirty="0">
                <a:latin typeface="Avenir" panose="02000503020000020003" pitchFamily="2" charset="0"/>
              </a:rPr>
              <a:t> Begin with a </a:t>
            </a:r>
            <a:r>
              <a:rPr lang="en-US" dirty="0">
                <a:solidFill>
                  <a:srgbClr val="5A5AA8"/>
                </a:solidFill>
                <a:latin typeface="Avenir" panose="02000503020000020003" pitchFamily="2" charset="0"/>
              </a:rPr>
              <a:t>letter</a:t>
            </a:r>
            <a:r>
              <a:rPr lang="en-US" dirty="0">
                <a:latin typeface="Avenir" panose="02000503020000020003" pitchFamily="2" charset="0"/>
              </a:rPr>
              <a:t> (or an</a:t>
            </a:r>
            <a:r>
              <a:rPr lang="en-US" dirty="0">
                <a:solidFill>
                  <a:schemeClr val="accent5">
                    <a:lumMod val="75000"/>
                  </a:schemeClr>
                </a:solidFill>
                <a:latin typeface="Avenir" panose="02000503020000020003" pitchFamily="2" charset="0"/>
              </a:rPr>
              <a:t> </a:t>
            </a:r>
            <a:r>
              <a:rPr lang="en-US" dirty="0">
                <a:solidFill>
                  <a:srgbClr val="5A5AA8"/>
                </a:solidFill>
                <a:latin typeface="Avenir" panose="02000503020000020003" pitchFamily="2" charset="0"/>
              </a:rPr>
              <a:t>underscore</a:t>
            </a:r>
            <a:r>
              <a:rPr lang="en-US" dirty="0">
                <a:latin typeface="Avenir" panose="02000503020000020003" pitchFamily="2" charset="0"/>
              </a:rPr>
              <a:t>)</a:t>
            </a:r>
          </a:p>
          <a:p>
            <a:pPr lvl="1">
              <a:lnSpc>
                <a:spcPct val="100000"/>
              </a:lnSpc>
            </a:pPr>
            <a:r>
              <a:rPr lang="en-US" dirty="0">
                <a:latin typeface="Avenir" panose="02000503020000020003" pitchFamily="2" charset="0"/>
              </a:rPr>
              <a:t> </a:t>
            </a:r>
            <a:r>
              <a:rPr lang="en-US" dirty="0">
                <a:solidFill>
                  <a:srgbClr val="5A5AA8"/>
                </a:solidFill>
                <a:latin typeface="Avenir" panose="02000503020000020003" pitchFamily="2" charset="0"/>
              </a:rPr>
              <a:t>Not</a:t>
            </a:r>
            <a:r>
              <a:rPr lang="en-US" dirty="0">
                <a:solidFill>
                  <a:srgbClr val="64BA7F"/>
                </a:solidFill>
                <a:latin typeface="Avenir" panose="02000503020000020003" pitchFamily="2" charset="0"/>
              </a:rPr>
              <a:t> </a:t>
            </a:r>
            <a:r>
              <a:rPr lang="en-US" dirty="0">
                <a:latin typeface="Avenir" panose="02000503020000020003" pitchFamily="2" charset="0"/>
              </a:rPr>
              <a:t>contain a space or a period (.)</a:t>
            </a:r>
          </a:p>
          <a:p>
            <a:pPr lvl="1">
              <a:lnSpc>
                <a:spcPct val="100000"/>
              </a:lnSpc>
            </a:pPr>
            <a:r>
              <a:rPr lang="en-US" dirty="0">
                <a:latin typeface="Avenir" panose="02000503020000020003" pitchFamily="2" charset="0"/>
              </a:rPr>
              <a:t> </a:t>
            </a:r>
            <a:r>
              <a:rPr lang="en-US" dirty="0">
                <a:solidFill>
                  <a:srgbClr val="5A5AA8"/>
                </a:solidFill>
                <a:latin typeface="Avenir" panose="02000503020000020003" pitchFamily="2" charset="0"/>
              </a:rPr>
              <a:t>Not</a:t>
            </a:r>
            <a:r>
              <a:rPr lang="en-US" dirty="0">
                <a:latin typeface="Avenir" panose="02000503020000020003" pitchFamily="2" charset="0"/>
              </a:rPr>
              <a:t> be the same as a reserved keyword</a:t>
            </a:r>
          </a:p>
          <a:p>
            <a:pPr lvl="2">
              <a:lnSpc>
                <a:spcPct val="100000"/>
              </a:lnSpc>
            </a:pPr>
            <a:r>
              <a:rPr lang="en-US" dirty="0">
                <a:latin typeface="Avenir" panose="02000503020000020003" pitchFamily="2" charset="0"/>
              </a:rPr>
              <a:t>But be careful these can </a:t>
            </a:r>
            <a:r>
              <a:rPr lang="en-US" dirty="0">
                <a:solidFill>
                  <a:srgbClr val="5A5AA8"/>
                </a:solidFill>
                <a:latin typeface="Avenir" panose="02000503020000020003" pitchFamily="2" charset="0"/>
              </a:rPr>
              <a:t>override</a:t>
            </a:r>
            <a:r>
              <a:rPr lang="en-US" dirty="0">
                <a:latin typeface="Avenir" panose="02000503020000020003" pitchFamily="2" charset="0"/>
              </a:rPr>
              <a:t> other functions!</a:t>
            </a:r>
          </a:p>
          <a:p>
            <a:pPr lvl="1">
              <a:lnSpc>
                <a:spcPct val="100000"/>
              </a:lnSpc>
            </a:pPr>
            <a:r>
              <a:rPr lang="en-US" dirty="0">
                <a:latin typeface="Avenir" panose="02000503020000020003" pitchFamily="2" charset="0"/>
              </a:rPr>
              <a:t> Be</a:t>
            </a:r>
            <a:r>
              <a:rPr lang="en-US" dirty="0">
                <a:solidFill>
                  <a:srgbClr val="5A5AA8"/>
                </a:solidFill>
                <a:latin typeface="Avenir" panose="02000503020000020003" pitchFamily="2" charset="0"/>
              </a:rPr>
              <a:t> unique </a:t>
            </a:r>
            <a:r>
              <a:rPr lang="en-US" dirty="0">
                <a:latin typeface="Avenir" panose="02000503020000020003" pitchFamily="2" charset="0"/>
              </a:rPr>
              <a:t>(can’t be the same as another variable, function, </a:t>
            </a:r>
            <a:br>
              <a:rPr lang="en-US" dirty="0">
                <a:latin typeface="Avenir" panose="02000503020000020003" pitchFamily="2" charset="0"/>
              </a:rPr>
            </a:br>
            <a:r>
              <a:rPr lang="en-US" dirty="0">
                <a:latin typeface="Avenir" panose="02000503020000020003" pitchFamily="2" charset="0"/>
              </a:rPr>
              <a:t> or subroutine name)</a:t>
            </a:r>
          </a:p>
          <a:p>
            <a:pPr lvl="1">
              <a:lnSpc>
                <a:spcPct val="100000"/>
              </a:lnSpc>
            </a:pPr>
            <a:r>
              <a:rPr lang="en-US" dirty="0">
                <a:latin typeface="Avenir" panose="02000503020000020003" pitchFamily="2" charset="0"/>
              </a:rPr>
              <a:t> Not more than </a:t>
            </a:r>
            <a:r>
              <a:rPr lang="en-US" dirty="0">
                <a:solidFill>
                  <a:srgbClr val="5A5AA8"/>
                </a:solidFill>
                <a:latin typeface="Avenir" panose="02000503020000020003" pitchFamily="2" charset="0"/>
              </a:rPr>
              <a:t>79 </a:t>
            </a:r>
            <a:r>
              <a:rPr lang="en-US" dirty="0">
                <a:latin typeface="Avenir" panose="02000503020000020003" pitchFamily="2" charset="0"/>
              </a:rPr>
              <a:t>Characters (if this is a problem, you’re </a:t>
            </a:r>
            <a:br>
              <a:rPr lang="en-US" dirty="0">
                <a:latin typeface="Avenir" panose="02000503020000020003" pitchFamily="2" charset="0"/>
              </a:rPr>
            </a:br>
            <a:r>
              <a:rPr lang="en-US" dirty="0">
                <a:latin typeface="Avenir" panose="02000503020000020003" pitchFamily="2" charset="0"/>
              </a:rPr>
              <a:t> doing it wrong!)</a:t>
            </a:r>
          </a:p>
          <a:p>
            <a:pPr lvl="1">
              <a:lnSpc>
                <a:spcPct val="100000"/>
              </a:lnSpc>
            </a:pPr>
            <a:endParaRPr lang="en-US" dirty="0">
              <a:latin typeface="Avenir" panose="02000503020000020003" pitchFamily="2" charset="0"/>
            </a:endParaRPr>
          </a:p>
        </p:txBody>
      </p:sp>
      <p:pic>
        <p:nvPicPr>
          <p:cNvPr id="4" name="Picture 3" descr="A picture containing dark, gauge&#10;&#10;Description automatically generated">
            <a:extLst>
              <a:ext uri="{FF2B5EF4-FFF2-40B4-BE49-F238E27FC236}">
                <a16:creationId xmlns:a16="http://schemas.microsoft.com/office/drawing/2014/main" id="{AE5CD5B6-FEDB-51EA-0F91-6F5B4E87C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4238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F51612-7747-6906-5EE5-E981DA3D2725}"/>
              </a:ext>
            </a:extLst>
          </p:cNvPr>
          <p:cNvSpPr txBox="1"/>
          <p:nvPr/>
        </p:nvSpPr>
        <p:spPr>
          <a:xfrm>
            <a:off x="0" y="707642"/>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latin typeface="Avenir Black" panose="02000503020000020003" pitchFamily="2" charset="0"/>
              </a:rPr>
              <a:t>Reserved words</a:t>
            </a:r>
          </a:p>
        </p:txBody>
      </p:sp>
      <p:graphicFrame>
        <p:nvGraphicFramePr>
          <p:cNvPr id="6" name="Table 6">
            <a:extLst>
              <a:ext uri="{FF2B5EF4-FFF2-40B4-BE49-F238E27FC236}">
                <a16:creationId xmlns:a16="http://schemas.microsoft.com/office/drawing/2014/main" id="{473EDA6D-62EA-9A7C-FE7C-4BA08842B005}"/>
              </a:ext>
            </a:extLst>
          </p:cNvPr>
          <p:cNvGraphicFramePr>
            <a:graphicFrameLocks noGrp="1"/>
          </p:cNvGraphicFramePr>
          <p:nvPr>
            <p:extLst>
              <p:ext uri="{D42A27DB-BD31-4B8C-83A1-F6EECF244321}">
                <p14:modId xmlns:p14="http://schemas.microsoft.com/office/powerpoint/2010/main" val="3798363130"/>
              </p:ext>
            </p:extLst>
          </p:nvPr>
        </p:nvGraphicFramePr>
        <p:xfrm>
          <a:off x="2032000" y="1991255"/>
          <a:ext cx="8128000" cy="3123673"/>
        </p:xfrm>
        <a:graphic>
          <a:graphicData uri="http://schemas.openxmlformats.org/drawingml/2006/table">
            <a:tbl>
              <a:tblPr firstRow="1" bandRow="1">
                <a:solidFill>
                  <a:srgbClr val="D6EECF"/>
                </a:solidFill>
                <a:effectLst>
                  <a:outerShdw blurRad="50800" dist="38100" dir="2700000" algn="tl" rotWithShape="0">
                    <a:prstClr val="black">
                      <a:alpha val="40000"/>
                    </a:prstClr>
                  </a:outerShdw>
                </a:effectLst>
                <a:tableStyleId>{16D9F66E-5EB9-4882-86FB-DCBF35E3C3E4}</a:tableStyleId>
              </a:tblPr>
              <a:tblGrid>
                <a:gridCol w="1625600">
                  <a:extLst>
                    <a:ext uri="{9D8B030D-6E8A-4147-A177-3AD203B41FA5}">
                      <a16:colId xmlns:a16="http://schemas.microsoft.com/office/drawing/2014/main" val="2703301831"/>
                    </a:ext>
                  </a:extLst>
                </a:gridCol>
                <a:gridCol w="1625600">
                  <a:extLst>
                    <a:ext uri="{9D8B030D-6E8A-4147-A177-3AD203B41FA5}">
                      <a16:colId xmlns:a16="http://schemas.microsoft.com/office/drawing/2014/main" val="973530873"/>
                    </a:ext>
                  </a:extLst>
                </a:gridCol>
                <a:gridCol w="1625600">
                  <a:extLst>
                    <a:ext uri="{9D8B030D-6E8A-4147-A177-3AD203B41FA5}">
                      <a16:colId xmlns:a16="http://schemas.microsoft.com/office/drawing/2014/main" val="1946926595"/>
                    </a:ext>
                  </a:extLst>
                </a:gridCol>
                <a:gridCol w="1625600">
                  <a:extLst>
                    <a:ext uri="{9D8B030D-6E8A-4147-A177-3AD203B41FA5}">
                      <a16:colId xmlns:a16="http://schemas.microsoft.com/office/drawing/2014/main" val="1633248280"/>
                    </a:ext>
                  </a:extLst>
                </a:gridCol>
                <a:gridCol w="1625600">
                  <a:extLst>
                    <a:ext uri="{9D8B030D-6E8A-4147-A177-3AD203B41FA5}">
                      <a16:colId xmlns:a16="http://schemas.microsoft.com/office/drawing/2014/main" val="4191816903"/>
                    </a:ext>
                  </a:extLst>
                </a:gridCol>
              </a:tblGrid>
              <a:tr h="446239">
                <a:tc>
                  <a:txBody>
                    <a:bodyPr/>
                    <a:lstStyle/>
                    <a:p>
                      <a:pPr algn="ctr"/>
                      <a:r>
                        <a:rPr lang="en-US" b="0" i="0" dirty="0">
                          <a:latin typeface="Consolas" panose="020B0609020204030204" pitchFamily="49" charset="0"/>
                          <a:cs typeface="Consolas" panose="020B0609020204030204" pitchFamily="49" charset="0"/>
                        </a:rPr>
                        <a:t>False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await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else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import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pass</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624317033"/>
                  </a:ext>
                </a:extLst>
              </a:tr>
              <a:tr h="446239">
                <a:tc>
                  <a:txBody>
                    <a:bodyPr/>
                    <a:lstStyle/>
                    <a:p>
                      <a:pPr algn="ctr"/>
                      <a:r>
                        <a:rPr lang="en-US" b="0" i="0" dirty="0">
                          <a:latin typeface="Consolas" panose="020B0609020204030204" pitchFamily="49" charset="0"/>
                          <a:cs typeface="Consolas" panose="020B0609020204030204" pitchFamily="49" charset="0"/>
                        </a:rPr>
                        <a:t>None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break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except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in</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raise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107760986"/>
                  </a:ext>
                </a:extLst>
              </a:tr>
              <a:tr h="446239">
                <a:tc>
                  <a:txBody>
                    <a:bodyPr/>
                    <a:lstStyle/>
                    <a:p>
                      <a:pPr algn="ctr"/>
                      <a:r>
                        <a:rPr lang="en-US" b="0" i="0" dirty="0">
                          <a:latin typeface="Consolas" panose="020B0609020204030204" pitchFamily="49" charset="0"/>
                          <a:cs typeface="Consolas" panose="020B0609020204030204" pitchFamily="49" charset="0"/>
                        </a:rPr>
                        <a:t>True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class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finally</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return</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372185978"/>
                  </a:ext>
                </a:extLst>
              </a:tr>
              <a:tr h="446239">
                <a:tc>
                  <a:txBody>
                    <a:bodyPr/>
                    <a:lstStyle/>
                    <a:p>
                      <a:pPr algn="ctr"/>
                      <a:r>
                        <a:rPr lang="en-US" b="0" i="0" dirty="0">
                          <a:latin typeface="Consolas" panose="020B0609020204030204" pitchFamily="49" charset="0"/>
                          <a:cs typeface="Consolas" panose="020B0609020204030204" pitchFamily="49" charset="0"/>
                        </a:rPr>
                        <a:t>and</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continue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lambda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try</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049102"/>
                  </a:ext>
                </a:extLst>
              </a:tr>
              <a:tr h="446239">
                <a:tc>
                  <a:txBody>
                    <a:bodyPr/>
                    <a:lstStyle/>
                    <a:p>
                      <a:pPr algn="ctr"/>
                      <a:r>
                        <a:rPr lang="en-US" b="0" i="0" dirty="0">
                          <a:latin typeface="Consolas" panose="020B0609020204030204" pitchFamily="49" charset="0"/>
                          <a:cs typeface="Consolas" panose="020B0609020204030204" pitchFamily="49" charset="0"/>
                        </a:rPr>
                        <a:t>as</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def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from</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nonlocal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while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83621033"/>
                  </a:ext>
                </a:extLst>
              </a:tr>
              <a:tr h="446239">
                <a:tc>
                  <a:txBody>
                    <a:bodyPr/>
                    <a:lstStyle/>
                    <a:p>
                      <a:pPr algn="ctr"/>
                      <a:r>
                        <a:rPr lang="en-US" b="0" i="0" dirty="0">
                          <a:latin typeface="Consolas" panose="020B0609020204030204" pitchFamily="49" charset="0"/>
                          <a:cs typeface="Consolas" panose="020B0609020204030204" pitchFamily="49" charset="0"/>
                        </a:rPr>
                        <a:t>assert</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del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global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not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with</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013644477"/>
                  </a:ext>
                </a:extLst>
              </a:tr>
              <a:tr h="446239">
                <a:tc>
                  <a:txBody>
                    <a:bodyPr/>
                    <a:lstStyle/>
                    <a:p>
                      <a:pPr algn="ctr"/>
                      <a:r>
                        <a:rPr lang="en-US" b="0" i="0" dirty="0">
                          <a:latin typeface="Consolas" panose="020B0609020204030204" pitchFamily="49" charset="0"/>
                          <a:cs typeface="Consolas" panose="020B0609020204030204" pitchFamily="49" charset="0"/>
                        </a:rPr>
                        <a:t>async</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err="1">
                          <a:latin typeface="Consolas" panose="020B0609020204030204" pitchFamily="49" charset="0"/>
                          <a:cs typeface="Consolas" panose="020B0609020204030204" pitchFamily="49" charset="0"/>
                        </a:rPr>
                        <a:t>elif</a:t>
                      </a:r>
                      <a:endParaRPr lang="en-US" b="0" i="0" dirty="0">
                        <a:latin typeface="Consolas" panose="020B0609020204030204" pitchFamily="49" charset="0"/>
                        <a:cs typeface="Consolas" panose="020B0609020204030204" pitchFamily="49"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if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dirty="0">
                          <a:latin typeface="Consolas" panose="020B0609020204030204" pitchFamily="49" charset="0"/>
                          <a:cs typeface="Consolas" panose="020B0609020204030204" pitchFamily="49" charset="0"/>
                        </a:rPr>
                        <a:t>yield</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17737274"/>
                  </a:ext>
                </a:extLst>
              </a:tr>
            </a:tbl>
          </a:graphicData>
        </a:graphic>
      </p:graphicFrame>
      <p:pic>
        <p:nvPicPr>
          <p:cNvPr id="2" name="Picture 1" descr="A picture containing dark, gauge&#10;&#10;Description automatically generated">
            <a:extLst>
              <a:ext uri="{FF2B5EF4-FFF2-40B4-BE49-F238E27FC236}">
                <a16:creationId xmlns:a16="http://schemas.microsoft.com/office/drawing/2014/main" id="{5549A68B-888F-8206-6151-FEDF7A078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82349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lumMod val="75000"/>
                    <a:lumOff val="25000"/>
                  </a:schemeClr>
                </a:solidFill>
                <a:latin typeface="Avenir Black" panose="02000503020000020003" pitchFamily="2" charset="0"/>
              </a:rPr>
              <a:t>Variable Naming Conventions</a:t>
            </a:r>
          </a:p>
        </p:txBody>
      </p:sp>
      <p:sp>
        <p:nvSpPr>
          <p:cNvPr id="3" name="Content Placeholder 2"/>
          <p:cNvSpPr>
            <a:spLocks noGrp="1"/>
          </p:cNvSpPr>
          <p:nvPr>
            <p:ph idx="1"/>
          </p:nvPr>
        </p:nvSpPr>
        <p:spPr>
          <a:xfrm>
            <a:off x="581025" y="1652590"/>
            <a:ext cx="11234738" cy="4486275"/>
          </a:xfrm>
        </p:spPr>
        <p:txBody>
          <a:bodyPr>
            <a:normAutofit fontScale="92500" lnSpcReduction="10000"/>
          </a:bodyPr>
          <a:lstStyle/>
          <a:p>
            <a:pPr marL="0" indent="0">
              <a:lnSpc>
                <a:spcPct val="120000"/>
              </a:lnSpc>
              <a:buNone/>
            </a:pPr>
            <a:r>
              <a:rPr lang="en-US" u="sng" dirty="0">
                <a:latin typeface="Avenir Medium" panose="02000503020000020003" pitchFamily="2" charset="0"/>
              </a:rPr>
              <a:t>Naming conventions are suggested, not required</a:t>
            </a:r>
            <a:endParaRPr lang="en-US" dirty="0">
              <a:latin typeface="Avenir Medium" panose="02000503020000020003" pitchFamily="2" charset="0"/>
            </a:endParaRPr>
          </a:p>
          <a:p>
            <a:pPr>
              <a:lnSpc>
                <a:spcPct val="120000"/>
              </a:lnSpc>
            </a:pPr>
            <a:r>
              <a:rPr lang="en-US" dirty="0">
                <a:latin typeface="Avenir" panose="02000503020000020003" pitchFamily="2" charset="0"/>
              </a:rPr>
              <a:t>Make your names </a:t>
            </a:r>
            <a:r>
              <a:rPr lang="en-US" dirty="0">
                <a:solidFill>
                  <a:srgbClr val="5A5AA8"/>
                </a:solidFill>
                <a:latin typeface="Avenir" panose="02000503020000020003" pitchFamily="2" charset="0"/>
              </a:rPr>
              <a:t>intuitive, readable, concise, and consistent</a:t>
            </a:r>
            <a:r>
              <a:rPr lang="en-US" dirty="0">
                <a:latin typeface="Avenir" panose="02000503020000020003" pitchFamily="2" charset="0"/>
              </a:rPr>
              <a:t>!</a:t>
            </a:r>
          </a:p>
          <a:p>
            <a:pPr>
              <a:lnSpc>
                <a:spcPct val="120000"/>
              </a:lnSpc>
            </a:pPr>
            <a:r>
              <a:rPr lang="en-US" dirty="0">
                <a:latin typeface="Avenir" panose="02000503020000020003" pitchFamily="2" charset="0"/>
              </a:rPr>
              <a:t>Begin variable names with a letter in lower case  (“</a:t>
            </a:r>
            <a:r>
              <a:rPr lang="en-US" dirty="0">
                <a:solidFill>
                  <a:srgbClr val="5A5AA8"/>
                </a:solidFill>
                <a:latin typeface="Avenir" panose="02000503020000020003" pitchFamily="2" charset="0"/>
              </a:rPr>
              <a:t>a</a:t>
            </a:r>
            <a:r>
              <a:rPr lang="en-US" dirty="0">
                <a:latin typeface="Avenir" panose="02000503020000020003" pitchFamily="2" charset="0"/>
              </a:rPr>
              <a:t>” not “</a:t>
            </a:r>
            <a:r>
              <a:rPr lang="en-US" dirty="0">
                <a:solidFill>
                  <a:srgbClr val="5A5AA8"/>
                </a:solidFill>
                <a:latin typeface="Avenir" panose="02000503020000020003" pitchFamily="2" charset="0"/>
              </a:rPr>
              <a:t>A</a:t>
            </a:r>
            <a:r>
              <a:rPr lang="en-US" dirty="0">
                <a:latin typeface="Avenir" panose="02000503020000020003" pitchFamily="2" charset="0"/>
              </a:rPr>
              <a:t>”)</a:t>
            </a:r>
          </a:p>
          <a:p>
            <a:pPr>
              <a:lnSpc>
                <a:spcPct val="120000"/>
              </a:lnSpc>
            </a:pPr>
            <a:r>
              <a:rPr lang="en-US" dirty="0">
                <a:latin typeface="Avenir" panose="02000503020000020003" pitchFamily="2" charset="0"/>
              </a:rPr>
              <a:t>Use “</a:t>
            </a:r>
            <a:r>
              <a:rPr lang="en-US" dirty="0">
                <a:solidFill>
                  <a:srgbClr val="5A5AA8"/>
                </a:solidFill>
                <a:latin typeface="Avenir" panose="02000503020000020003" pitchFamily="2" charset="0"/>
              </a:rPr>
              <a:t>camel casing</a:t>
            </a:r>
            <a:r>
              <a:rPr lang="en-US" dirty="0">
                <a:latin typeface="Avenir" panose="02000503020000020003" pitchFamily="2" charset="0"/>
              </a:rPr>
              <a:t>” – capitalize each new “word”  (</a:t>
            </a:r>
            <a:r>
              <a:rPr lang="en-US" dirty="0" err="1">
                <a:solidFill>
                  <a:srgbClr val="5A5AA8"/>
                </a:solidFill>
                <a:latin typeface="Avenir" panose="02000503020000020003" pitchFamily="2" charset="0"/>
              </a:rPr>
              <a:t>myVar</a:t>
            </a:r>
            <a:r>
              <a:rPr lang="en-US" dirty="0">
                <a:solidFill>
                  <a:srgbClr val="5A5AA8"/>
                </a:solidFill>
                <a:latin typeface="Avenir" panose="02000503020000020003" pitchFamily="2" charset="0"/>
              </a:rPr>
              <a:t>, </a:t>
            </a:r>
            <a:r>
              <a:rPr lang="en-US" dirty="0" err="1">
                <a:solidFill>
                  <a:srgbClr val="5A5AA8"/>
                </a:solidFill>
                <a:latin typeface="Avenir" panose="02000503020000020003" pitchFamily="2" charset="0"/>
              </a:rPr>
              <a:t>sumDollars</a:t>
            </a:r>
            <a:r>
              <a:rPr lang="en-US" dirty="0">
                <a:latin typeface="Avenir" panose="02000503020000020003" pitchFamily="2" charset="0"/>
              </a:rPr>
              <a:t>)</a:t>
            </a:r>
          </a:p>
          <a:p>
            <a:pPr marL="0" indent="0" algn="ctr">
              <a:lnSpc>
                <a:spcPct val="120000"/>
              </a:lnSpc>
              <a:buNone/>
            </a:pPr>
            <a:r>
              <a:rPr lang="en-US" b="1" dirty="0">
                <a:latin typeface="Avenir Black" panose="02000503020000020003" pitchFamily="2" charset="0"/>
              </a:rPr>
              <a:t>OR</a:t>
            </a:r>
          </a:p>
          <a:p>
            <a:pPr>
              <a:lnSpc>
                <a:spcPct val="120000"/>
              </a:lnSpc>
            </a:pPr>
            <a:r>
              <a:rPr lang="en-US" dirty="0">
                <a:latin typeface="Avenir" panose="02000503020000020003" pitchFamily="2" charset="0"/>
              </a:rPr>
              <a:t>Use underscores to separate each “word”  (</a:t>
            </a:r>
            <a:r>
              <a:rPr lang="en-US" dirty="0" err="1">
                <a:solidFill>
                  <a:srgbClr val="5A5AA8"/>
                </a:solidFill>
                <a:latin typeface="Avenir" panose="02000503020000020003" pitchFamily="2" charset="0"/>
              </a:rPr>
              <a:t>my_var</a:t>
            </a:r>
            <a:r>
              <a:rPr lang="en-US" dirty="0">
                <a:solidFill>
                  <a:srgbClr val="5A5AA8"/>
                </a:solidFill>
                <a:latin typeface="Avenir" panose="02000503020000020003" pitchFamily="2" charset="0"/>
              </a:rPr>
              <a:t>, </a:t>
            </a:r>
            <a:r>
              <a:rPr lang="en-US" dirty="0" err="1">
                <a:solidFill>
                  <a:srgbClr val="5A5AA8"/>
                </a:solidFill>
                <a:latin typeface="Avenir" panose="02000503020000020003" pitchFamily="2" charset="0"/>
              </a:rPr>
              <a:t>sum_dollars</a:t>
            </a:r>
            <a:r>
              <a:rPr lang="en-US" dirty="0">
                <a:latin typeface="Avenir" panose="02000503020000020003" pitchFamily="2" charset="0"/>
              </a:rPr>
              <a:t>)</a:t>
            </a:r>
          </a:p>
          <a:p>
            <a:pPr>
              <a:lnSpc>
                <a:spcPct val="120000"/>
              </a:lnSpc>
            </a:pPr>
            <a:r>
              <a:rPr lang="en-US" dirty="0">
                <a:latin typeface="Avenir" panose="02000503020000020003" pitchFamily="2" charset="0"/>
              </a:rPr>
              <a:t>For longer programs, begin variables with prefix indicating </a:t>
            </a:r>
            <a:br>
              <a:rPr lang="en-US" dirty="0">
                <a:latin typeface="Avenir" panose="02000503020000020003" pitchFamily="2" charset="0"/>
              </a:rPr>
            </a:br>
            <a:r>
              <a:rPr lang="en-US" dirty="0">
                <a:latin typeface="Avenir" panose="02000503020000020003" pitchFamily="2" charset="0"/>
              </a:rPr>
              <a:t>variable type (</a:t>
            </a:r>
            <a:r>
              <a:rPr lang="en-US" dirty="0" err="1">
                <a:solidFill>
                  <a:srgbClr val="5A5AA8"/>
                </a:solidFill>
                <a:latin typeface="Avenir" panose="02000503020000020003" pitchFamily="2" charset="0"/>
              </a:rPr>
              <a:t>strName</a:t>
            </a:r>
            <a:r>
              <a:rPr lang="en-US" dirty="0">
                <a:latin typeface="Avenir" panose="02000503020000020003" pitchFamily="2" charset="0"/>
              </a:rPr>
              <a:t>, </a:t>
            </a:r>
            <a:r>
              <a:rPr lang="en-US" dirty="0" err="1">
                <a:solidFill>
                  <a:srgbClr val="5A5AA8"/>
                </a:solidFill>
                <a:latin typeface="Avenir" panose="02000503020000020003" pitchFamily="2" charset="0"/>
              </a:rPr>
              <a:t>fltDollars</a:t>
            </a:r>
            <a:r>
              <a:rPr lang="en-US" dirty="0">
                <a:latin typeface="Avenir" panose="02000503020000020003" pitchFamily="2" charset="0"/>
              </a:rPr>
              <a:t>)</a:t>
            </a:r>
          </a:p>
        </p:txBody>
      </p:sp>
      <p:pic>
        <p:nvPicPr>
          <p:cNvPr id="4" name="Picture 3" descr="A picture containing dark, gauge&#10;&#10;Description automatically generated">
            <a:extLst>
              <a:ext uri="{FF2B5EF4-FFF2-40B4-BE49-F238E27FC236}">
                <a16:creationId xmlns:a16="http://schemas.microsoft.com/office/drawing/2014/main" id="{C262321A-BC5B-D3BC-E71D-94E5D2827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4965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latin typeface="Avenir" panose="02000503020000020003" pitchFamily="2" charset="0"/>
                <a:cs typeface="Segoe UI" panose="020B0502040204020203" pitchFamily="34" charset="0"/>
              </a:rPr>
              <a:t>Operators</a:t>
            </a:r>
          </a:p>
        </p:txBody>
      </p:sp>
      <p:pic>
        <p:nvPicPr>
          <p:cNvPr id="4" name="Graphic 3">
            <a:extLst>
              <a:ext uri="{FF2B5EF4-FFF2-40B4-BE49-F238E27FC236}">
                <a16:creationId xmlns:a16="http://schemas.microsoft.com/office/drawing/2014/main" id="{0ED974F0-D5C2-2095-260C-6CCDB18ED3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Logo&#10;&#10;Description automatically generated">
            <a:extLst>
              <a:ext uri="{FF2B5EF4-FFF2-40B4-BE49-F238E27FC236}">
                <a16:creationId xmlns:a16="http://schemas.microsoft.com/office/drawing/2014/main" id="{1E454013-0B09-C7EB-1B29-6B84ADFD4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27940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Black" panose="02000503020000020003" pitchFamily="2" charset="0"/>
              </a:rPr>
              <a:t>Python Arithmetic Operators</a:t>
            </a:r>
          </a:p>
        </p:txBody>
      </p:sp>
      <p:sp>
        <p:nvSpPr>
          <p:cNvPr id="3" name="Content Placeholder 2"/>
          <p:cNvSpPr>
            <a:spLocks noGrp="1"/>
          </p:cNvSpPr>
          <p:nvPr>
            <p:ph sz="half" idx="1"/>
          </p:nvPr>
        </p:nvSpPr>
        <p:spPr>
          <a:xfrm>
            <a:off x="1959864" y="1798068"/>
            <a:ext cx="4059937" cy="4351338"/>
          </a:xfrm>
        </p:spPr>
        <p:txBody>
          <a:bodyPr>
            <a:normAutofit/>
          </a:bodyPr>
          <a:lstStyle/>
          <a:p>
            <a:r>
              <a:rPr lang="en-US" dirty="0">
                <a:latin typeface="Avenir" panose="02000503020000020003" pitchFamily="2" charset="0"/>
              </a:rPr>
              <a:t>Addition  		</a:t>
            </a:r>
            <a:r>
              <a:rPr lang="en-US" sz="3600" b="1" dirty="0">
                <a:solidFill>
                  <a:srgbClr val="5A5AA8"/>
                </a:solidFill>
                <a:latin typeface="Avenir Black" panose="02000503020000020003" pitchFamily="2" charset="0"/>
              </a:rPr>
              <a:t>+</a:t>
            </a:r>
          </a:p>
          <a:p>
            <a:endParaRPr lang="en-US" dirty="0">
              <a:latin typeface="Avenir" panose="02000503020000020003" pitchFamily="2" charset="0"/>
            </a:endParaRPr>
          </a:p>
          <a:p>
            <a:r>
              <a:rPr lang="en-US" dirty="0">
                <a:latin typeface="Avenir" panose="02000503020000020003" pitchFamily="2" charset="0"/>
              </a:rPr>
              <a:t>Subtraction  	</a:t>
            </a:r>
            <a:r>
              <a:rPr lang="en-US" b="1" dirty="0">
                <a:solidFill>
                  <a:srgbClr val="64BA7F"/>
                </a:solidFill>
                <a:latin typeface="Avenir Black" panose="02000503020000020003" pitchFamily="2" charset="0"/>
              </a:rPr>
              <a:t> </a:t>
            </a:r>
            <a:r>
              <a:rPr lang="en-US" sz="3600" b="1" dirty="0">
                <a:solidFill>
                  <a:srgbClr val="5A5AA8"/>
                </a:solidFill>
                <a:latin typeface="Avenir Black" panose="02000503020000020003" pitchFamily="2" charset="0"/>
              </a:rPr>
              <a:t>-</a:t>
            </a:r>
            <a:r>
              <a:rPr lang="en-US" b="1" dirty="0">
                <a:solidFill>
                  <a:srgbClr val="64BA7F"/>
                </a:solidFill>
                <a:latin typeface="Avenir Black" panose="02000503020000020003" pitchFamily="2" charset="0"/>
              </a:rPr>
              <a:t> </a:t>
            </a:r>
          </a:p>
          <a:p>
            <a:endParaRPr lang="en-US" dirty="0">
              <a:latin typeface="Avenir" panose="02000503020000020003" pitchFamily="2" charset="0"/>
            </a:endParaRPr>
          </a:p>
          <a:p>
            <a:r>
              <a:rPr lang="en-US" dirty="0">
                <a:latin typeface="Avenir" panose="02000503020000020003" pitchFamily="2" charset="0"/>
              </a:rPr>
              <a:t>Multiplication       </a:t>
            </a:r>
            <a:r>
              <a:rPr lang="en-US" b="1" dirty="0">
                <a:solidFill>
                  <a:srgbClr val="5A5AA8"/>
                </a:solidFill>
                <a:latin typeface="Avenir Black" panose="02000503020000020003" pitchFamily="2" charset="0"/>
              </a:rPr>
              <a:t>*</a:t>
            </a:r>
          </a:p>
          <a:p>
            <a:endParaRPr lang="en-US" dirty="0">
              <a:latin typeface="Avenir" panose="02000503020000020003" pitchFamily="2" charset="0"/>
            </a:endParaRPr>
          </a:p>
          <a:p>
            <a:r>
              <a:rPr lang="en-US" dirty="0">
                <a:latin typeface="Avenir" panose="02000503020000020003" pitchFamily="2" charset="0"/>
              </a:rPr>
              <a:t>Division   		</a:t>
            </a:r>
            <a:r>
              <a:rPr lang="en-US" b="1" dirty="0">
                <a:solidFill>
                  <a:srgbClr val="5A5AA8"/>
                </a:solidFill>
                <a:latin typeface="Avenir Black" panose="02000503020000020003" pitchFamily="2" charset="0"/>
              </a:rPr>
              <a:t>/</a:t>
            </a:r>
          </a:p>
          <a:p>
            <a:endParaRPr lang="en-US" dirty="0"/>
          </a:p>
        </p:txBody>
      </p:sp>
      <p:sp>
        <p:nvSpPr>
          <p:cNvPr id="4" name="Content Placeholder 3"/>
          <p:cNvSpPr>
            <a:spLocks noGrp="1"/>
          </p:cNvSpPr>
          <p:nvPr>
            <p:ph sz="half" idx="2"/>
          </p:nvPr>
        </p:nvSpPr>
        <p:spPr/>
        <p:txBody>
          <a:bodyPr>
            <a:normAutofit/>
          </a:bodyPr>
          <a:lstStyle/>
          <a:p>
            <a:r>
              <a:rPr lang="en-US" dirty="0">
                <a:latin typeface="Avenir" panose="02000503020000020003" pitchFamily="2" charset="0"/>
              </a:rPr>
              <a:t>Exponent (power)   	 </a:t>
            </a:r>
            <a:r>
              <a:rPr lang="en-US" b="1" dirty="0">
                <a:solidFill>
                  <a:srgbClr val="5A5AA8"/>
                </a:solidFill>
                <a:latin typeface="Avenir Black" panose="02000503020000020003" pitchFamily="2" charset="0"/>
              </a:rPr>
              <a:t>**</a:t>
            </a:r>
            <a:r>
              <a:rPr lang="en-US" b="1" dirty="0">
                <a:solidFill>
                  <a:srgbClr val="64BA7F"/>
                </a:solidFill>
                <a:latin typeface="Avenir Black" panose="02000503020000020003" pitchFamily="2" charset="0"/>
              </a:rPr>
              <a:t> </a:t>
            </a:r>
            <a:r>
              <a:rPr lang="en-US" dirty="0">
                <a:solidFill>
                  <a:srgbClr val="FFFF00"/>
                </a:solidFill>
                <a:latin typeface="Avenir" panose="02000503020000020003" pitchFamily="2" charset="0"/>
              </a:rPr>
              <a:t>  </a:t>
            </a:r>
            <a:r>
              <a:rPr lang="en-US" dirty="0">
                <a:solidFill>
                  <a:schemeClr val="tx1"/>
                </a:solidFill>
                <a:latin typeface="Avenir Medium" panose="02000503020000020003" pitchFamily="2" charset="0"/>
                <a:cs typeface="Times New Roman" panose="02020603050405020304" pitchFamily="18" charset="0"/>
              </a:rPr>
              <a:t>(3**2)</a:t>
            </a:r>
          </a:p>
          <a:p>
            <a:endParaRPr lang="en-US" dirty="0">
              <a:solidFill>
                <a:schemeClr val="tx1"/>
              </a:solidFill>
              <a:latin typeface="Avenir" panose="02000503020000020003" pitchFamily="2" charset="0"/>
              <a:cs typeface="Times New Roman" panose="02020603050405020304" pitchFamily="18" charset="0"/>
            </a:endParaRPr>
          </a:p>
          <a:p>
            <a:r>
              <a:rPr lang="en-US" dirty="0">
                <a:latin typeface="Avenir" panose="02000503020000020003" pitchFamily="2" charset="0"/>
                <a:cs typeface="Times New Roman" panose="02020603050405020304" pitchFamily="18" charset="0"/>
              </a:rPr>
              <a:t>Grouping    </a:t>
            </a:r>
            <a:r>
              <a:rPr lang="en-US" dirty="0">
                <a:solidFill>
                  <a:srgbClr val="5A5AA8"/>
                </a:solidFill>
                <a:latin typeface="Avenir" panose="02000503020000020003" pitchFamily="2" charset="0"/>
                <a:cs typeface="Times New Roman" panose="02020603050405020304" pitchFamily="18" charset="0"/>
              </a:rPr>
              <a:t>         </a:t>
            </a:r>
            <a:r>
              <a:rPr lang="en-US" b="1" dirty="0">
                <a:solidFill>
                  <a:srgbClr val="5A5AA8"/>
                </a:solidFill>
                <a:latin typeface="Avenir Black" panose="02000503020000020003" pitchFamily="2" charset="0"/>
                <a:cs typeface="Times New Roman" panose="02020603050405020304" pitchFamily="18" charset="0"/>
              </a:rPr>
              <a:t>( )</a:t>
            </a:r>
          </a:p>
          <a:p>
            <a:endParaRPr lang="en-US" dirty="0">
              <a:solidFill>
                <a:srgbClr val="FFFF00"/>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Integer (floor) Division   </a:t>
            </a:r>
            <a:r>
              <a:rPr lang="en-US" b="1" dirty="0">
                <a:solidFill>
                  <a:srgbClr val="5A5AA8"/>
                </a:solidFill>
                <a:latin typeface="Avenir Black" panose="02000503020000020003" pitchFamily="2" charset="0"/>
                <a:cs typeface="Times New Roman" panose="02020603050405020304" pitchFamily="18" charset="0"/>
              </a:rPr>
              <a:t>//</a:t>
            </a:r>
          </a:p>
          <a:p>
            <a:endParaRPr lang="en-US" dirty="0">
              <a:solidFill>
                <a:srgbClr val="FFFF00"/>
              </a:solidFill>
              <a:latin typeface="Avenir" panose="02000503020000020003" pitchFamily="2" charset="0"/>
              <a:cs typeface="Times New Roman" panose="02020603050405020304" pitchFamily="18" charset="0"/>
            </a:endParaRPr>
          </a:p>
          <a:p>
            <a:r>
              <a:rPr lang="en-US" dirty="0">
                <a:solidFill>
                  <a:schemeClr val="tx1"/>
                </a:solidFill>
                <a:latin typeface="Avenir" panose="02000503020000020003" pitchFamily="2" charset="0"/>
                <a:cs typeface="Times New Roman" panose="02020603050405020304" pitchFamily="18" charset="0"/>
              </a:rPr>
              <a:t>Modulus			</a:t>
            </a:r>
            <a:r>
              <a:rPr lang="en-US" b="1" dirty="0">
                <a:solidFill>
                  <a:srgbClr val="64BA7F"/>
                </a:solidFill>
                <a:latin typeface="Avenir Black" panose="02000503020000020003" pitchFamily="2" charset="0"/>
                <a:cs typeface="Times New Roman" panose="02020603050405020304" pitchFamily="18" charset="0"/>
              </a:rPr>
              <a:t> </a:t>
            </a:r>
            <a:r>
              <a:rPr lang="en-US" b="1" dirty="0">
                <a:solidFill>
                  <a:srgbClr val="5A5AA8"/>
                </a:solidFill>
                <a:latin typeface="Avenir Black" panose="02000503020000020003" pitchFamily="2" charset="0"/>
                <a:cs typeface="Times New Roman" panose="02020603050405020304" pitchFamily="18" charset="0"/>
              </a:rPr>
              <a:t>%</a:t>
            </a:r>
            <a:r>
              <a:rPr lang="en-US" dirty="0">
                <a:solidFill>
                  <a:srgbClr val="FFFF00"/>
                </a:solidFill>
                <a:latin typeface="Avenir" panose="02000503020000020003" pitchFamily="2" charset="0"/>
                <a:cs typeface="Times New Roman" panose="02020603050405020304" pitchFamily="18" charset="0"/>
              </a:rPr>
              <a:t>  </a:t>
            </a:r>
          </a:p>
          <a:p>
            <a:pPr lvl="1"/>
            <a:r>
              <a:rPr lang="en-US" sz="2000" dirty="0">
                <a:solidFill>
                  <a:schemeClr val="tx1"/>
                </a:solidFill>
                <a:latin typeface="Avenir" panose="02000503020000020003" pitchFamily="2" charset="0"/>
                <a:cs typeface="Times New Roman" panose="02020603050405020304" pitchFamily="18" charset="0"/>
              </a:rPr>
              <a:t>Remainder  i.e. 5 % 2 = 1</a:t>
            </a:r>
          </a:p>
        </p:txBody>
      </p:sp>
      <p:pic>
        <p:nvPicPr>
          <p:cNvPr id="5" name="Picture 4" descr="A picture containing dark, gauge&#10;&#10;Description automatically generated">
            <a:extLst>
              <a:ext uri="{FF2B5EF4-FFF2-40B4-BE49-F238E27FC236}">
                <a16:creationId xmlns:a16="http://schemas.microsoft.com/office/drawing/2014/main" id="{626044F4-25F7-A650-EFD2-A0606A5B8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299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Black" panose="02000503020000020003" pitchFamily="2" charset="0"/>
              </a:rPr>
              <a:t>Python Operators (Comparison)</a:t>
            </a:r>
          </a:p>
        </p:txBody>
      </p:sp>
      <p:sp>
        <p:nvSpPr>
          <p:cNvPr id="5" name="Content Placeholder 4"/>
          <p:cNvSpPr>
            <a:spLocks noGrp="1"/>
          </p:cNvSpPr>
          <p:nvPr>
            <p:ph idx="1"/>
          </p:nvPr>
        </p:nvSpPr>
        <p:spPr>
          <a:xfrm>
            <a:off x="1216152" y="1690689"/>
            <a:ext cx="10515600" cy="4351338"/>
          </a:xfrm>
        </p:spPr>
        <p:txBody>
          <a:bodyPr>
            <a:normAutofit fontScale="85000" lnSpcReduction="20000"/>
          </a:bodyPr>
          <a:lstStyle/>
          <a:p>
            <a:pPr>
              <a:lnSpc>
                <a:spcPct val="110000"/>
              </a:lnSpc>
            </a:pPr>
            <a:r>
              <a:rPr lang="en-US" dirty="0">
                <a:latin typeface="Avenir" panose="02000503020000020003" pitchFamily="2" charset="0"/>
              </a:rPr>
              <a:t>Comparison Operators compare 2 numbers or strings</a:t>
            </a:r>
          </a:p>
          <a:p>
            <a:pPr>
              <a:lnSpc>
                <a:spcPct val="110000"/>
              </a:lnSpc>
            </a:pPr>
            <a:r>
              <a:rPr lang="en-US" dirty="0">
                <a:latin typeface="Avenir" panose="02000503020000020003" pitchFamily="2" charset="0"/>
              </a:rPr>
              <a:t>They always return a </a:t>
            </a:r>
            <a:r>
              <a:rPr lang="en-US" dirty="0">
                <a:solidFill>
                  <a:srgbClr val="5A5AA8"/>
                </a:solidFill>
                <a:latin typeface="Avenir" panose="02000503020000020003" pitchFamily="2" charset="0"/>
              </a:rPr>
              <a:t>Boolean</a:t>
            </a:r>
            <a:r>
              <a:rPr lang="en-US" dirty="0">
                <a:latin typeface="Avenir" panose="02000503020000020003" pitchFamily="2" charset="0"/>
              </a:rPr>
              <a:t> value (</a:t>
            </a:r>
            <a:r>
              <a:rPr lang="en-US" dirty="0">
                <a:solidFill>
                  <a:srgbClr val="5A5AA8"/>
                </a:solidFill>
                <a:latin typeface="Avenir" panose="02000503020000020003" pitchFamily="2" charset="0"/>
              </a:rPr>
              <a:t>True</a:t>
            </a:r>
            <a:r>
              <a:rPr lang="en-US" dirty="0">
                <a:latin typeface="Avenir" panose="02000503020000020003" pitchFamily="2" charset="0"/>
              </a:rPr>
              <a:t> or </a:t>
            </a:r>
            <a:r>
              <a:rPr lang="en-US" dirty="0">
                <a:solidFill>
                  <a:srgbClr val="5A5AA8"/>
                </a:solidFill>
                <a:latin typeface="Avenir" panose="02000503020000020003" pitchFamily="2" charset="0"/>
              </a:rPr>
              <a:t>False</a:t>
            </a:r>
            <a:r>
              <a:rPr lang="en-US" dirty="0">
                <a:latin typeface="Avenir" panose="02000503020000020003" pitchFamily="2" charset="0"/>
              </a:rPr>
              <a:t>)</a:t>
            </a:r>
          </a:p>
          <a:p>
            <a:pPr>
              <a:lnSpc>
                <a:spcPct val="110000"/>
              </a:lnSpc>
            </a:pPr>
            <a:endParaRPr lang="en-US" dirty="0">
              <a:latin typeface="Avenir" panose="02000503020000020003" pitchFamily="2" charset="0"/>
            </a:endParaRP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Equal to  				</a:t>
            </a:r>
            <a:r>
              <a:rPr lang="en-US" b="1" dirty="0">
                <a:solidFill>
                  <a:srgbClr val="5A5AA8"/>
                </a:solidFill>
                <a:highlight>
                  <a:srgbClr val="D6EECF"/>
                </a:highlight>
                <a:latin typeface="Avenir Black" panose="02000503020000020003" pitchFamily="2" charset="0"/>
              </a:rPr>
              <a:t>==</a:t>
            </a:r>
            <a:r>
              <a:rPr lang="en-US" dirty="0">
                <a:solidFill>
                  <a:schemeClr val="accent5">
                    <a:lumMod val="75000"/>
                  </a:schemeClr>
                </a:solidFill>
                <a:highlight>
                  <a:srgbClr val="D6EECF"/>
                </a:highlight>
                <a:latin typeface="Avenir" panose="02000503020000020003" pitchFamily="2" charset="0"/>
              </a:rPr>
              <a:t>    </a:t>
            </a:r>
            <a:r>
              <a:rPr lang="en-US" sz="2000" dirty="0">
                <a:solidFill>
                  <a:srgbClr val="FF0000"/>
                </a:solidFill>
                <a:highlight>
                  <a:srgbClr val="D6EECF"/>
                </a:highlight>
                <a:latin typeface="Avenir" panose="02000503020000020003" pitchFamily="2" charset="0"/>
              </a:rPr>
              <a:t>(note that this is different than ‘=‘)</a:t>
            </a:r>
            <a:r>
              <a:rPr lang="en-US" sz="2600" dirty="0">
                <a:solidFill>
                  <a:srgbClr val="D6EECF"/>
                </a:solidFill>
                <a:highlight>
                  <a:srgbClr val="D6EECF"/>
                </a:highlight>
                <a:latin typeface="Avenir" panose="02000503020000020003" pitchFamily="2" charset="0"/>
              </a:rPr>
              <a:t>x</a:t>
            </a:r>
            <a:endParaRPr lang="en-US" sz="2400" dirty="0">
              <a:solidFill>
                <a:srgbClr val="D6EECF"/>
              </a:solidFill>
              <a:highlight>
                <a:srgbClr val="D6EECF"/>
              </a:highlight>
              <a:latin typeface="Avenir" panose="02000503020000020003" pitchFamily="2" charset="0"/>
            </a:endParaRPr>
          </a:p>
          <a:p>
            <a:pPr marL="0" indent="0">
              <a:lnSpc>
                <a:spcPct val="110000"/>
              </a:lnSpc>
              <a:buNone/>
            </a:pPr>
            <a:r>
              <a:rPr lang="en-US" dirty="0">
                <a:latin typeface="Avenir" panose="02000503020000020003" pitchFamily="2" charset="0"/>
              </a:rPr>
              <a:t>  Less Than  			 	 </a:t>
            </a:r>
            <a:r>
              <a:rPr lang="en-US" b="1" dirty="0">
                <a:solidFill>
                  <a:srgbClr val="5A5AA8"/>
                </a:solidFill>
                <a:latin typeface="Avenir Black" panose="02000503020000020003" pitchFamily="2" charset="0"/>
              </a:rPr>
              <a:t>&lt;</a:t>
            </a: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Greater Than  			</a:t>
            </a:r>
            <a:r>
              <a:rPr lang="en-US" b="1" dirty="0">
                <a:solidFill>
                  <a:srgbClr val="5A5AA8"/>
                </a:solidFill>
                <a:highlight>
                  <a:srgbClr val="D6EECF"/>
                </a:highlight>
                <a:latin typeface="Avenir Black" panose="02000503020000020003" pitchFamily="2" charset="0"/>
              </a:rPr>
              <a:t> &gt; </a:t>
            </a:r>
            <a:r>
              <a:rPr lang="en-US" b="1" dirty="0">
                <a:solidFill>
                  <a:srgbClr val="D6EECF"/>
                </a:solidFill>
                <a:highlight>
                  <a:srgbClr val="D6EECF"/>
                </a:highlight>
                <a:latin typeface="Avenir Black" panose="02000503020000020003" pitchFamily="2" charset="0"/>
              </a:rPr>
              <a:t>xxxxx    xxxxxxxxxxxxxxxxxx</a:t>
            </a:r>
            <a:r>
              <a:rPr lang="en-US" b="1" dirty="0">
                <a:solidFill>
                  <a:schemeClr val="accent5">
                    <a:lumMod val="75000"/>
                  </a:schemeClr>
                </a:solidFill>
                <a:highlight>
                  <a:srgbClr val="D6EECF"/>
                </a:highlight>
                <a:latin typeface="Avenir Black" panose="02000503020000020003" pitchFamily="2" charset="0"/>
              </a:rPr>
              <a:t>                                         </a:t>
            </a:r>
          </a:p>
          <a:p>
            <a:pPr marL="0" indent="0">
              <a:lnSpc>
                <a:spcPct val="110000"/>
              </a:lnSpc>
              <a:buNone/>
            </a:pPr>
            <a:r>
              <a:rPr lang="en-US" dirty="0">
                <a:latin typeface="Avenir" panose="02000503020000020003" pitchFamily="2" charset="0"/>
              </a:rPr>
              <a:t>  Less than or equal to 	            </a:t>
            </a:r>
            <a:r>
              <a:rPr lang="en-US" b="1" dirty="0">
                <a:solidFill>
                  <a:srgbClr val="5A5AA8"/>
                </a:solidFill>
                <a:latin typeface="Avenir Black" panose="02000503020000020003" pitchFamily="2" charset="0"/>
              </a:rPr>
              <a:t>&lt;=</a:t>
            </a:r>
          </a:p>
          <a:p>
            <a:pPr marL="0" indent="0">
              <a:lnSpc>
                <a:spcPct val="110000"/>
              </a:lnSpc>
              <a:buNone/>
            </a:pPr>
            <a:r>
              <a:rPr lang="en-US" dirty="0">
                <a:latin typeface="Avenir" panose="02000503020000020003" pitchFamily="2" charset="0"/>
              </a:rPr>
              <a:t>  </a:t>
            </a:r>
            <a:r>
              <a:rPr lang="en-US" dirty="0">
                <a:highlight>
                  <a:srgbClr val="D6EECF"/>
                </a:highlight>
                <a:latin typeface="Avenir" panose="02000503020000020003" pitchFamily="2" charset="0"/>
              </a:rPr>
              <a:t>Greater than or equal to	            </a:t>
            </a:r>
            <a:r>
              <a:rPr lang="en-US" b="1" dirty="0">
                <a:solidFill>
                  <a:srgbClr val="5A5AA8"/>
                </a:solidFill>
                <a:highlight>
                  <a:srgbClr val="D6EECF"/>
                </a:highlight>
                <a:latin typeface="Avenir Black" panose="02000503020000020003" pitchFamily="2" charset="0"/>
              </a:rPr>
              <a:t>&gt;=</a:t>
            </a:r>
            <a:r>
              <a:rPr lang="en-US" b="1" dirty="0">
                <a:solidFill>
                  <a:srgbClr val="D6EECF"/>
                </a:solidFill>
                <a:highlight>
                  <a:srgbClr val="D6EECF"/>
                </a:highlight>
                <a:latin typeface="Avenir Black" panose="02000503020000020003" pitchFamily="2" charset="0"/>
              </a:rPr>
              <a:t>xx   xxxxx  xxxxxxxxxxxxxxxx</a:t>
            </a:r>
            <a:endParaRPr lang="en-US" b="1" dirty="0">
              <a:solidFill>
                <a:srgbClr val="5A5AA8"/>
              </a:solidFill>
              <a:highlight>
                <a:srgbClr val="D6EECF"/>
              </a:highlight>
              <a:latin typeface="Avenir Black" panose="02000503020000020003" pitchFamily="2" charset="0"/>
            </a:endParaRPr>
          </a:p>
          <a:p>
            <a:pPr marL="0" indent="0">
              <a:lnSpc>
                <a:spcPct val="110000"/>
              </a:lnSpc>
              <a:buNone/>
            </a:pPr>
            <a:r>
              <a:rPr lang="en-US" dirty="0">
                <a:latin typeface="Avenir" panose="02000503020000020003" pitchFamily="2" charset="0"/>
              </a:rPr>
              <a:t>  Not Equal to  			            </a:t>
            </a:r>
            <a:r>
              <a:rPr lang="en-US" b="1" dirty="0">
                <a:solidFill>
                  <a:srgbClr val="5A5AA8"/>
                </a:solidFill>
                <a:latin typeface="Avenir Black" panose="02000503020000020003" pitchFamily="2" charset="0"/>
              </a:rPr>
              <a:t>!=</a:t>
            </a:r>
            <a:r>
              <a:rPr lang="en-US" dirty="0">
                <a:solidFill>
                  <a:srgbClr val="FFFF00"/>
                </a:solidFill>
                <a:latin typeface="Avenir" panose="02000503020000020003" pitchFamily="2" charset="0"/>
              </a:rPr>
              <a:t>		</a:t>
            </a:r>
          </a:p>
        </p:txBody>
      </p:sp>
      <p:sp>
        <p:nvSpPr>
          <p:cNvPr id="4" name="TextBox 3">
            <a:extLst>
              <a:ext uri="{FF2B5EF4-FFF2-40B4-BE49-F238E27FC236}">
                <a16:creationId xmlns:a16="http://schemas.microsoft.com/office/drawing/2014/main" id="{89D9A475-551D-492A-83BD-B8FFE64D8010}"/>
              </a:ext>
            </a:extLst>
          </p:cNvPr>
          <p:cNvSpPr txBox="1"/>
          <p:nvPr/>
        </p:nvSpPr>
        <p:spPr>
          <a:xfrm>
            <a:off x="6258717" y="5516531"/>
            <a:ext cx="3764514" cy="707886"/>
          </a:xfrm>
          <a:prstGeom prst="rect">
            <a:avLst/>
          </a:prstGeom>
          <a:noFill/>
        </p:spPr>
        <p:txBody>
          <a:bodyPr wrap="square" rtlCol="0">
            <a:spAutoFit/>
          </a:bodyPr>
          <a:lstStyle/>
          <a:p>
            <a:pPr algn="ctr"/>
            <a:r>
              <a:rPr lang="en-US" sz="2000" dirty="0">
                <a:solidFill>
                  <a:srgbClr val="FF0000"/>
                </a:solidFill>
                <a:latin typeface="Avenir" panose="02000503020000020003" pitchFamily="2" charset="0"/>
              </a:rPr>
              <a:t>(! is often called "bang" </a:t>
            </a:r>
            <a:br>
              <a:rPr lang="en-US" sz="2000" dirty="0">
                <a:solidFill>
                  <a:srgbClr val="FF0000"/>
                </a:solidFill>
                <a:latin typeface="Avenir" panose="02000503020000020003" pitchFamily="2" charset="0"/>
              </a:rPr>
            </a:br>
            <a:r>
              <a:rPr lang="en-US" sz="2000" dirty="0">
                <a:solidFill>
                  <a:srgbClr val="FF0000"/>
                </a:solidFill>
                <a:latin typeface="Avenir" panose="02000503020000020003" pitchFamily="2" charset="0"/>
              </a:rPr>
              <a:t>and stands for "not")</a:t>
            </a:r>
          </a:p>
        </p:txBody>
      </p:sp>
      <p:pic>
        <p:nvPicPr>
          <p:cNvPr id="3" name="Picture 2" descr="A picture containing dark, gauge&#10;&#10;Description automatically generated">
            <a:extLst>
              <a:ext uri="{FF2B5EF4-FFF2-40B4-BE49-F238E27FC236}">
                <a16:creationId xmlns:a16="http://schemas.microsoft.com/office/drawing/2014/main" id="{E87D4C2C-1DF2-5EF3-F162-1FFB677A2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201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3702</TotalTime>
  <Words>2509</Words>
  <Application>Microsoft Office PowerPoint</Application>
  <PresentationFormat>Widescreen</PresentationFormat>
  <Paragraphs>496</Paragraphs>
  <Slides>26</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Avenir</vt:lpstr>
      <vt:lpstr>Avenir Black</vt:lpstr>
      <vt:lpstr>Avenir Light</vt:lpstr>
      <vt:lpstr>Avenir Medium</vt:lpstr>
      <vt:lpstr>Arial</vt:lpstr>
      <vt:lpstr>Calibri</vt:lpstr>
      <vt:lpstr>Calibri Light</vt:lpstr>
      <vt:lpstr>Consolas</vt:lpstr>
      <vt:lpstr>Courier New</vt:lpstr>
      <vt:lpstr>Palatino Linotype</vt:lpstr>
      <vt:lpstr>Office Theme</vt:lpstr>
      <vt:lpstr>PowerPoint Presentation</vt:lpstr>
      <vt:lpstr> Variables</vt:lpstr>
      <vt:lpstr>Python Variables</vt:lpstr>
      <vt:lpstr>Variable name rules</vt:lpstr>
      <vt:lpstr>PowerPoint Presentation</vt:lpstr>
      <vt:lpstr>Variable Naming Conventions</vt:lpstr>
      <vt:lpstr>PowerPoint Presentation</vt:lpstr>
      <vt:lpstr>Python Arithmetic Operators</vt:lpstr>
      <vt:lpstr>Python Operators (Comparison)</vt:lpstr>
      <vt:lpstr>Other Operators</vt:lpstr>
      <vt:lpstr>Multiple assignment in Python</vt:lpstr>
      <vt:lpstr>Python Assignment Operators</vt:lpstr>
      <vt:lpstr>Architecture (Interpreted Languages)</vt:lpstr>
      <vt:lpstr>PowerPoint Presentation</vt:lpstr>
      <vt:lpstr>PowerPoint Presentation</vt:lpstr>
      <vt:lpstr>PowerPoint Presentation</vt:lpstr>
      <vt:lpstr>PowerPoint Presentation</vt:lpstr>
      <vt:lpstr>PowerPoint Presentation</vt:lpstr>
      <vt:lpstr>Python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400</cp:revision>
  <dcterms:created xsi:type="dcterms:W3CDTF">2020-06-14T19:48:25Z</dcterms:created>
  <dcterms:modified xsi:type="dcterms:W3CDTF">2023-01-23T14:55:28Z</dcterms:modified>
</cp:coreProperties>
</file>