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311" r:id="rId3"/>
    <p:sldId id="318" r:id="rId4"/>
    <p:sldId id="319" r:id="rId5"/>
    <p:sldId id="313" r:id="rId6"/>
    <p:sldId id="322" r:id="rId7"/>
    <p:sldId id="325" r:id="rId8"/>
    <p:sldId id="314" r:id="rId9"/>
    <p:sldId id="323" r:id="rId10"/>
    <p:sldId id="324" r:id="rId11"/>
    <p:sldId id="317" r:id="rId12"/>
    <p:sldId id="320" r:id="rId13"/>
    <p:sldId id="321" r:id="rId14"/>
    <p:sldId id="315" r:id="rId15"/>
  </p:sldIdLst>
  <p:sldSz cx="12192000" cy="6858000"/>
  <p:notesSz cx="7077075" cy="9363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BE63"/>
    <a:srgbClr val="6C9AC3"/>
    <a:srgbClr val="E28F41"/>
    <a:srgbClr val="4747FF"/>
    <a:srgbClr val="4F4FFF"/>
    <a:srgbClr val="6666FF"/>
    <a:srgbClr val="A19D9D"/>
    <a:srgbClr val="8D8787"/>
    <a:srgbClr val="5F5FF6"/>
    <a:srgbClr val="106E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98" autoAdjust="0"/>
    <p:restoredTop sz="53711" autoAdjust="0"/>
  </p:normalViewPr>
  <p:slideViewPr>
    <p:cSldViewPr snapToGrid="0" showGuides="1">
      <p:cViewPr varScale="1">
        <p:scale>
          <a:sx n="36" d="100"/>
          <a:sy n="36" d="100"/>
        </p:scale>
        <p:origin x="1740" y="32"/>
      </p:cViewPr>
      <p:guideLst>
        <p:guide orient="horz" pos="2088"/>
        <p:guide pos="3816"/>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9780"/>
          </a:xfrm>
          <a:prstGeom prst="rect">
            <a:avLst/>
          </a:prstGeom>
        </p:spPr>
        <p:txBody>
          <a:bodyPr vert="horz" lIns="93936" tIns="46968" rIns="93936" bIns="46968" rtlCol="0"/>
          <a:lstStyle>
            <a:lvl1pPr algn="l">
              <a:defRPr sz="1200"/>
            </a:lvl1pPr>
          </a:lstStyle>
          <a:p>
            <a:endParaRPr lang="en-US"/>
          </a:p>
        </p:txBody>
      </p:sp>
      <p:sp>
        <p:nvSpPr>
          <p:cNvPr id="3" name="Date Placeholder 2"/>
          <p:cNvSpPr>
            <a:spLocks noGrp="1"/>
          </p:cNvSpPr>
          <p:nvPr>
            <p:ph type="dt" idx="1"/>
          </p:nvPr>
        </p:nvSpPr>
        <p:spPr>
          <a:xfrm>
            <a:off x="4008705" y="0"/>
            <a:ext cx="3066733" cy="469780"/>
          </a:xfrm>
          <a:prstGeom prst="rect">
            <a:avLst/>
          </a:prstGeom>
        </p:spPr>
        <p:txBody>
          <a:bodyPr vert="horz" lIns="93936" tIns="46968" rIns="93936" bIns="46968" rtlCol="0"/>
          <a:lstStyle>
            <a:lvl1pPr algn="r">
              <a:defRPr sz="1200"/>
            </a:lvl1pPr>
          </a:lstStyle>
          <a:p>
            <a:fld id="{FD93C9B2-20F6-4DB1-B471-224337D0AC79}" type="datetimeFigureOut">
              <a:rPr lang="en-US" smtClean="0"/>
              <a:t>3/24/2022</a:t>
            </a:fld>
            <a:endParaRPr lang="en-US"/>
          </a:p>
        </p:txBody>
      </p:sp>
      <p:sp>
        <p:nvSpPr>
          <p:cNvPr id="4" name="Slide Image Placeholder 3"/>
          <p:cNvSpPr>
            <a:spLocks noGrp="1" noRot="1" noChangeAspect="1"/>
          </p:cNvSpPr>
          <p:nvPr>
            <p:ph type="sldImg" idx="2"/>
          </p:nvPr>
        </p:nvSpPr>
        <p:spPr>
          <a:xfrm>
            <a:off x="728663" y="1169988"/>
            <a:ext cx="5619750" cy="3160712"/>
          </a:xfrm>
          <a:prstGeom prst="rect">
            <a:avLst/>
          </a:prstGeom>
          <a:noFill/>
          <a:ln w="12700">
            <a:solidFill>
              <a:prstClr val="black"/>
            </a:solidFill>
          </a:ln>
        </p:spPr>
        <p:txBody>
          <a:bodyPr vert="horz" lIns="93936" tIns="46968" rIns="93936" bIns="46968" rtlCol="0" anchor="ctr"/>
          <a:lstStyle/>
          <a:p>
            <a:endParaRPr lang="en-US"/>
          </a:p>
        </p:txBody>
      </p:sp>
      <p:sp>
        <p:nvSpPr>
          <p:cNvPr id="5" name="Notes Placeholder 4"/>
          <p:cNvSpPr>
            <a:spLocks noGrp="1"/>
          </p:cNvSpPr>
          <p:nvPr>
            <p:ph type="body" sz="quarter" idx="3"/>
          </p:nvPr>
        </p:nvSpPr>
        <p:spPr>
          <a:xfrm>
            <a:off x="707708" y="4505980"/>
            <a:ext cx="5661660" cy="3686711"/>
          </a:xfrm>
          <a:prstGeom prst="rect">
            <a:avLst/>
          </a:prstGeom>
        </p:spPr>
        <p:txBody>
          <a:bodyPr vert="horz" lIns="93936" tIns="46968" rIns="93936" bIns="4696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93297"/>
            <a:ext cx="3066733" cy="469779"/>
          </a:xfrm>
          <a:prstGeom prst="rect">
            <a:avLst/>
          </a:prstGeom>
        </p:spPr>
        <p:txBody>
          <a:bodyPr vert="horz" lIns="93936" tIns="46968" rIns="93936" bIns="46968" rtlCol="0" anchor="b"/>
          <a:lstStyle>
            <a:lvl1pPr algn="l">
              <a:defRPr sz="1200"/>
            </a:lvl1pPr>
          </a:lstStyle>
          <a:p>
            <a:endParaRPr lang="en-US"/>
          </a:p>
        </p:txBody>
      </p:sp>
      <p:sp>
        <p:nvSpPr>
          <p:cNvPr id="7" name="Slide Number Placeholder 6"/>
          <p:cNvSpPr>
            <a:spLocks noGrp="1"/>
          </p:cNvSpPr>
          <p:nvPr>
            <p:ph type="sldNum" sz="quarter" idx="5"/>
          </p:nvPr>
        </p:nvSpPr>
        <p:spPr>
          <a:xfrm>
            <a:off x="4008705" y="8893297"/>
            <a:ext cx="3066733" cy="469779"/>
          </a:xfrm>
          <a:prstGeom prst="rect">
            <a:avLst/>
          </a:prstGeom>
        </p:spPr>
        <p:txBody>
          <a:bodyPr vert="horz" lIns="93936" tIns="46968" rIns="93936" bIns="46968"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We can stack up lots of bi-RNNs to create a </a:t>
            </a:r>
            <a:r>
              <a:rPr lang="en-US" b="1" dirty="0"/>
              <a:t>stacked LSTM</a:t>
            </a:r>
            <a:r>
              <a:rPr lang="en-US" dirty="0"/>
              <a:t>.   The network with three bi-RNN layers. On the left is the rolled-up form of the network, and on the right, we draw each layer in its unrolled form. In this diagram, we have three layers, each containing two independent recurrent cells.</a:t>
            </a:r>
          </a:p>
          <a:p>
            <a:pPr algn="l"/>
            <a:endParaRPr lang="en-US" dirty="0"/>
          </a:p>
          <a:p>
            <a:pPr algn="l"/>
            <a:r>
              <a:rPr lang="en-US" dirty="0"/>
              <a:t>As before, part of the value here is that each bi-RNN can be independently trained for a different task, and a new bi-RNN can be swapped in if we find (or train) another one that performs better.</a:t>
            </a: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11818749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31694786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So, let’s quickly review what we learned in our exercise.  I liked this exercise as it walks you through a series of exercises where you can compare / contrast different kinds of advanced RNNs.  But before we cut you loose, I’d like to highlight a few key points from the text.  </a:t>
            </a:r>
          </a:p>
          <a:p>
            <a:pPr algn="l"/>
            <a:endParaRPr lang="en-US" dirty="0"/>
          </a:p>
          <a:p>
            <a:pPr algn="l"/>
            <a:r>
              <a:rPr lang="en-US" b="1" dirty="0"/>
              <a:t>Building the Plain RNN Model </a:t>
            </a:r>
            <a:r>
              <a:rPr lang="en-US" dirty="0"/>
              <a:t>(p.  275)</a:t>
            </a:r>
          </a:p>
          <a:p>
            <a:pPr algn="l"/>
            <a:endParaRPr lang="en-US" dirty="0"/>
          </a:p>
          <a:p>
            <a:pPr algn="l"/>
            <a:r>
              <a:rPr lang="en-US" b="1" dirty="0"/>
              <a:t>LSTM-Based Sentiment Classification Model </a:t>
            </a:r>
            <a:r>
              <a:rPr lang="en-US" dirty="0"/>
              <a:t>(p. 288).</a:t>
            </a:r>
          </a:p>
          <a:p>
            <a:pPr algn="l"/>
            <a:endParaRPr lang="en-US" dirty="0"/>
          </a:p>
          <a:p>
            <a:pPr algn="l"/>
            <a:r>
              <a:rPr lang="en-US" i="1" dirty="0"/>
              <a:t>Benefits of LSTMs:</a:t>
            </a:r>
          </a:p>
          <a:p>
            <a:pPr algn="l"/>
            <a:r>
              <a:rPr lang="en-US" dirty="0"/>
              <a:t>• More powerful, as it uses more parameters and an explicit cell state</a:t>
            </a:r>
          </a:p>
          <a:p>
            <a:pPr algn="l"/>
            <a:r>
              <a:rPr lang="en-US" dirty="0"/>
              <a:t>• Models long-range dependencies better</a:t>
            </a:r>
          </a:p>
          <a:p>
            <a:pPr algn="l"/>
            <a:endParaRPr lang="en-US" dirty="0"/>
          </a:p>
          <a:p>
            <a:pPr algn="l"/>
            <a:r>
              <a:rPr lang="en-US" i="1" dirty="0">
                <a:effectLst>
                  <a:outerShdw blurRad="38100" dist="38100" dir="2700000" algn="tl">
                    <a:srgbClr val="000000">
                      <a:alpha val="43137"/>
                    </a:srgbClr>
                  </a:outerShdw>
                </a:effectLst>
              </a:rPr>
              <a:t>Drawbacks of LSTMs:</a:t>
            </a:r>
          </a:p>
          <a:p>
            <a:pPr algn="l"/>
            <a:r>
              <a:rPr lang="en-US" dirty="0"/>
              <a:t>• Many more parameters</a:t>
            </a:r>
          </a:p>
          <a:p>
            <a:pPr algn="l"/>
            <a:r>
              <a:rPr lang="en-US" dirty="0"/>
              <a:t>• Takes more time to train</a:t>
            </a:r>
          </a:p>
          <a:p>
            <a:pPr algn="l"/>
            <a:r>
              <a:rPr lang="en-US" dirty="0"/>
              <a:t>• More prone to overfitting</a:t>
            </a:r>
          </a:p>
          <a:p>
            <a:pPr algn="l"/>
            <a:endParaRPr lang="en-US" dirty="0"/>
          </a:p>
          <a:p>
            <a:pPr algn="l"/>
            <a:r>
              <a:rPr lang="en-US" b="1" dirty="0"/>
              <a:t>GRU-Based Sentiment Classification Model </a:t>
            </a:r>
            <a:r>
              <a:rPr lang="en-US" dirty="0"/>
              <a:t>(p. 294)</a:t>
            </a:r>
          </a:p>
          <a:p>
            <a:pPr algn="l"/>
            <a:endParaRPr lang="en-US" dirty="0"/>
          </a:p>
          <a:p>
            <a:pPr algn="l"/>
            <a:r>
              <a:rPr lang="en-US" dirty="0"/>
              <a:t>Between the LSTM and GRU, which one should you choose? The LSTM has more parameters and an explicit cell state designed to store long-term memory. But the GRU has fewer parameters, which means faster training, combined with a free-flowing cell state to allow it to model long-range dependencies.</a:t>
            </a:r>
          </a:p>
          <a:p>
            <a:pPr algn="l"/>
            <a:endParaRPr lang="en-US" dirty="0"/>
          </a:p>
          <a:p>
            <a:pPr algn="l"/>
            <a:r>
              <a:rPr lang="en-US" b="1" dirty="0"/>
              <a:t>Bidirectional LSTM-Based Sentiment Classification Model</a:t>
            </a:r>
            <a:r>
              <a:rPr lang="en-US" dirty="0"/>
              <a:t> (p. 299)</a:t>
            </a:r>
          </a:p>
          <a:p>
            <a:pPr algn="l"/>
            <a:r>
              <a:rPr lang="en-US" dirty="0"/>
              <a:t>Bidirectional RNNs process the sequence in both directions, allowing the network to have both backward and forward information about the sequence, providing it with a much richer context.</a:t>
            </a:r>
          </a:p>
          <a:p>
            <a:pPr algn="l"/>
            <a:endParaRPr lang="en-US" dirty="0"/>
          </a:p>
          <a:p>
            <a:pPr algn="l"/>
            <a:r>
              <a:rPr lang="en-US" b="1" dirty="0"/>
              <a:t>Stacked LSTM-Based Sentiment Classification Model</a:t>
            </a:r>
            <a:r>
              <a:rPr lang="en-US" dirty="0"/>
              <a:t> (p. 302)</a:t>
            </a:r>
          </a:p>
          <a:p>
            <a:pPr algn="l"/>
            <a:r>
              <a:rPr lang="en-US" dirty="0"/>
              <a:t>In all the models we've looked at in this chapter, we've used a single layer for the RNN layer (plain RNN, LSTM, or GRU). Going deeper, that is, adding more layers, has typically helped us for feedforward networks so that we can learn more complex patterns/features in the deeper layers.</a:t>
            </a:r>
          </a:p>
          <a:p>
            <a:pPr algn="l"/>
            <a:endParaRPr lang="en-US" dirty="0"/>
          </a:p>
          <a:p>
            <a:pPr algn="l"/>
            <a:endParaRPr lang="en-US" dirty="0"/>
          </a:p>
          <a:p>
            <a:pPr algn="l"/>
            <a:endParaRPr lang="en-US" dirty="0"/>
          </a:p>
          <a:p>
            <a:pPr algn="l"/>
            <a:endParaRPr lang="en-US" dirty="0"/>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28067710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27616428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363">
              <a:defRPr/>
            </a:pPr>
            <a:r>
              <a:rPr lang="en-US" b="0" i="0" dirty="0">
                <a:solidFill>
                  <a:srgbClr val="3D3B49"/>
                </a:solidFill>
                <a:effectLst/>
                <a:latin typeface="+mn-lt"/>
              </a:rPr>
              <a:t>In this way, evaluation in the direction from 0 to </a:t>
            </a:r>
            <a:r>
              <a:rPr lang="en-US" b="0" i="1" dirty="0">
                <a:solidFill>
                  <a:srgbClr val="3D3B49"/>
                </a:solidFill>
                <a:effectLst/>
                <a:latin typeface="+mn-lt"/>
              </a:rPr>
              <a:t>number_of_steps</a:t>
            </a:r>
            <a:r>
              <a:rPr lang="en-US" b="0" i="0" dirty="0">
                <a:solidFill>
                  <a:srgbClr val="3D3B49"/>
                </a:solidFill>
                <a:effectLst/>
                <a:latin typeface="+mn-lt"/>
              </a:rPr>
              <a:t> is done, as is evaluation from </a:t>
            </a:r>
            <a:r>
              <a:rPr lang="en-US" b="0" i="1" dirty="0">
                <a:solidFill>
                  <a:srgbClr val="3D3B49"/>
                </a:solidFill>
                <a:effectLst/>
                <a:latin typeface="+mn-lt"/>
              </a:rPr>
              <a:t>number_of_steps</a:t>
            </a:r>
            <a:r>
              <a:rPr lang="en-US" b="0" i="0" dirty="0">
                <a:solidFill>
                  <a:srgbClr val="3D3B49"/>
                </a:solidFill>
                <a:effectLst/>
                <a:latin typeface="+mn-lt"/>
              </a:rPr>
              <a:t> to 0. At each step, the </a:t>
            </a:r>
            <a:r>
              <a:rPr lang="en-US" b="0" i="1" dirty="0">
                <a:solidFill>
                  <a:srgbClr val="3D3B49"/>
                </a:solidFill>
                <a:effectLst/>
                <a:latin typeface="+mn-lt"/>
              </a:rPr>
              <a:t>y</a:t>
            </a:r>
            <a:r>
              <a:rPr lang="en-US" b="0" i="0" dirty="0">
                <a:solidFill>
                  <a:srgbClr val="3D3B49"/>
                </a:solidFill>
                <a:effectLst/>
                <a:latin typeface="+mn-lt"/>
              </a:rPr>
              <a:t> result is an aggregation of the “forward” pass and the “backward” pass.  You can see that pictured here. </a:t>
            </a:r>
          </a:p>
          <a:p>
            <a:pPr defTabSz="939363">
              <a:defRPr/>
            </a:pPr>
            <a:endParaRPr lang="en-US" b="0" i="0" dirty="0">
              <a:solidFill>
                <a:srgbClr val="3D3B49"/>
              </a:solidFill>
              <a:effectLst/>
              <a:latin typeface="+mn-lt"/>
            </a:endParaRPr>
          </a:p>
          <a:p>
            <a:pPr defTabSz="939363">
              <a:defRPr/>
            </a:pPr>
            <a:r>
              <a:rPr lang="en-US" b="0" i="0" dirty="0">
                <a:solidFill>
                  <a:srgbClr val="3D3B49"/>
                </a:solidFill>
                <a:effectLst/>
                <a:latin typeface="+mn-lt"/>
              </a:rPr>
              <a:t>Consider each neuron at each time step to be F0, F1, F2, etc. The direction of the time step is shown, so the calculation at F1 in the forward direction is F1(-&gt;), and in the reverse direction it’s (&lt;-)F1. The values of these are aggregated to give the y value for that time step. Additionally, the cell state is bidirectional. This can be really useful for managing context in sentences. Again, considering the sentence “I lived in Ireland, so in high school I had to learn how to speak and write &lt;something&gt;,” you can see how the &lt;something&gt; was qualified to be “Gaelic” by the context word “Ireland.” But what if it were the other way around: “I lived in &lt;this country&gt;, so in high school I had to learn how to speak and write Gaelic”? You can see that by going </a:t>
            </a:r>
            <a:r>
              <a:rPr lang="en-US" b="0" i="1" dirty="0">
                <a:solidFill>
                  <a:srgbClr val="3D3B49"/>
                </a:solidFill>
                <a:effectLst/>
                <a:latin typeface="+mn-lt"/>
              </a:rPr>
              <a:t>backward</a:t>
            </a:r>
            <a:r>
              <a:rPr lang="en-US" b="0" i="0" dirty="0">
                <a:solidFill>
                  <a:srgbClr val="3D3B49"/>
                </a:solidFill>
                <a:effectLst/>
                <a:latin typeface="+mn-lt"/>
              </a:rPr>
              <a:t> through the sentence we can learn about what &lt;this country&gt; should be. Thus, using bidirectional LSTMs can be very powerful for understanding sentiment in text</a:t>
            </a:r>
            <a:endParaRPr lang="en-US" dirty="0">
              <a:latin typeface="+mn-lt"/>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4096205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mn-lt"/>
              </a:rPr>
              <a:t>To contextualize today’s mini-lecture, let’s first consider a sentence like: “Today has a beautiful blue &lt;something&gt;,” the word “blue” will have a strong impact on the next word; we can guess that it’s likely to be “sky.” But what about context that comes from further back in a sentence? </a:t>
            </a:r>
          </a:p>
          <a:p>
            <a:endParaRPr lang="en-US" dirty="0">
              <a:latin typeface="+mn-lt"/>
            </a:endParaRPr>
          </a:p>
          <a:p>
            <a:r>
              <a:rPr lang="en-US" dirty="0">
                <a:latin typeface="+mn-lt"/>
              </a:rPr>
              <a:t>For example, consider this sentence: “I lived in Ireland, so in high school I had to learn how to speak and write &lt;something&gt;.  </a:t>
            </a:r>
            <a:r>
              <a:rPr lang="en-US" b="0" i="0" dirty="0">
                <a:solidFill>
                  <a:srgbClr val="3D3B49"/>
                </a:solidFill>
                <a:effectLst/>
                <a:latin typeface="+mn-lt"/>
              </a:rPr>
              <a:t>That &lt;something&gt; is Gaelic, but the word that really gives us that context is “Ireland,” which is much further back in the sentence. Thus, for us to be able to recognize what &lt;something&gt; should be, a way for context to be preserved across a longer distance is needed. The short-term memory of an RNN needs to get longer, and in recognition of this an enhancement to the architecture, called </a:t>
            </a:r>
            <a:r>
              <a:rPr lang="en-US" b="0" i="1" dirty="0">
                <a:solidFill>
                  <a:srgbClr val="3D3B49"/>
                </a:solidFill>
                <a:effectLst/>
                <a:latin typeface="+mn-lt"/>
              </a:rPr>
              <a:t>long short-term memory</a:t>
            </a:r>
            <a:r>
              <a:rPr lang="en-US" b="0" i="0" dirty="0">
                <a:solidFill>
                  <a:srgbClr val="3D3B49"/>
                </a:solidFill>
                <a:effectLst/>
                <a:latin typeface="+mn-lt"/>
              </a:rPr>
              <a:t> (LSTM), was invented.</a:t>
            </a:r>
          </a:p>
          <a:p>
            <a:endParaRPr lang="en-US" b="0" i="0" dirty="0">
              <a:solidFill>
                <a:srgbClr val="3D3B49"/>
              </a:solidFill>
              <a:effectLst/>
              <a:latin typeface="+mn-lt"/>
            </a:endParaRPr>
          </a:p>
          <a:p>
            <a:r>
              <a:rPr lang="en-US" b="0" i="0" dirty="0">
                <a:solidFill>
                  <a:srgbClr val="3D3B49"/>
                </a:solidFill>
                <a:effectLst/>
                <a:latin typeface="+mn-lt"/>
              </a:rPr>
              <a:t>… but there was another motivating factor driving this innovation.</a:t>
            </a:r>
            <a:endParaRPr lang="en-US"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1539207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dirty="0">
                <a:latin typeface="+mn-lt"/>
              </a:rPr>
              <a:t>One of the biggest challenges while training standard feedforward deep neural networks is the vanishing gradient problem. As the model gets more and more layers, backpropagating the errors all the way back to the initial layers becomes increasingly difficult. Layers close to the output will be "learning"/updated at a good pace, but by the time the error propagates to the initial layers, its value will have diminished greatly and have little or no effect on the parameters for the initial layers.</a:t>
            </a:r>
          </a:p>
          <a:p>
            <a:pPr algn="l"/>
            <a:endParaRPr lang="en-US" sz="1200" dirty="0">
              <a:latin typeface="+mn-lt"/>
            </a:endParaRPr>
          </a:p>
          <a:p>
            <a:pPr algn="l"/>
            <a:r>
              <a:rPr lang="en-US" sz="1200" dirty="0">
                <a:latin typeface="+mn-lt"/>
              </a:rPr>
              <a:t>With RNNs, this problem is further compounded, as the parameters need to be updated not only along the depth but also for the time steps. If we have one-hundred time steps in the inputs (which isn't uncommon, especially when working with text), the network needs to propagate the error (calculated at the 100th time step) all the way back to the first-time step. For plain RNNs, this task can be a bit too much to handle. This is where RNN variants like LSTMs and GRUs become useful.</a:t>
            </a:r>
          </a:p>
          <a:p>
            <a:pPr algn="l"/>
            <a:endParaRPr lang="en-US" sz="1200" dirty="0">
              <a:latin typeface="+mn-lt"/>
            </a:endParaRPr>
          </a:p>
          <a:p>
            <a:pPr algn="l"/>
            <a:r>
              <a:rPr lang="en-US" sz="1200" dirty="0">
                <a:latin typeface="+mn-lt"/>
              </a:rPr>
              <a:t>Another practical issue with training deep networks is the exploding gradient problem, where the gradient values get very high – too high to be represented by the system. This issue has a rather simple workaround called "</a:t>
            </a:r>
            <a:r>
              <a:rPr lang="en-US" sz="1200" b="1" dirty="0">
                <a:latin typeface="+mn-lt"/>
              </a:rPr>
              <a:t>Gradient Clipping</a:t>
            </a:r>
            <a:r>
              <a:rPr lang="en-US" sz="1200" dirty="0">
                <a:latin typeface="+mn-lt"/>
              </a:rPr>
              <a:t>", which means capping the values of the gradient.</a:t>
            </a: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3272140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avoid both vanishing and exploding gradients with a fancier recurrent cell, called a long short-term memory, or LSTM. The name can be confusing, but it refers to the fact that the internal state changes frequently, so it can be considered a short-term memory. But sometimes we can choose to keep some information in the state for a long time. It might make more sense to think of this as a selectively persistent short-term memory. A block diagram of an LSTM is shown here.</a:t>
            </a:r>
          </a:p>
          <a:p>
            <a:endParaRPr lang="en-US" dirty="0"/>
          </a:p>
          <a:p>
            <a:r>
              <a:rPr lang="en-US" dirty="0"/>
              <a:t>The LSTM uses three internal neural networks. The first is used to remove (or forget) information from the state that is no longer needed. The second inserts new information the cell wants to remember. The third network presents a version of the internal state as the cell’s output.</a:t>
            </a:r>
          </a:p>
          <a:p>
            <a:endParaRPr lang="en-US" dirty="0"/>
          </a:p>
          <a:p>
            <a:r>
              <a:rPr lang="en-US" dirty="0"/>
              <a:t>The LSTM has proven to be such a good way to implement a recurrent cell that when people speak of “an RNN” they often mean a network that uses LSTM. A popular variation of the LSTM is the gated recurrent unit, or GRU. It’s not uncommon to try out both the LSTM and GRU in a network to see which performs better on a specific task.</a:t>
            </a: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438311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LSTM architecture enhances the basic RNN by maintaining a </a:t>
            </a:r>
            <a:r>
              <a:rPr lang="en-US" b="1" dirty="0"/>
              <a:t>cell state </a:t>
            </a:r>
            <a:r>
              <a:rPr lang="en-US" dirty="0"/>
              <a:t>not just from step to step, but across the entire sequence of steps.  Thereby ensuring that the context will be learned over time.</a:t>
            </a: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572962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As is the case with other neural networks, we can stack recurrent cells on top of each other. We call the result a deep RNN. We just take the outputs from the cells on one layer and use them as the inputs to the cells on the next layer.  The image pictured here shows one way to connect three layers, drawn in both rolled-up (on the left) and unrolled forms (on the right). As usual, the RNN units on each layer have their own internal weights and hidden state.</a:t>
            </a:r>
          </a:p>
          <a:p>
            <a:pPr algn="l"/>
            <a:endParaRPr lang="en-US" dirty="0"/>
          </a:p>
          <a:p>
            <a:pPr algn="l"/>
            <a:r>
              <a:rPr lang="en-US" dirty="0"/>
              <a:t>The appeal of this architecture is that each RNN can be specialized for a particular task. For example, the first layer might translate an input sentence into an abstract, common language, the second might rephrase it to change the mood, and then the third could translate that into a different target language. By training each LSTM individually, we gain the advantages of specialization, such as the freedom to update or improve each layer independently of the others. If we replace one LSTM layer with another, we will need to do some extra training on the whole network to make sure the layers work together smoothly.</a:t>
            </a: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1641983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OpenSans"/>
              </a:rPr>
              <a:t>… and just a quick note about Gated Recurrence Units.  More information is available in the text.  GRUs are simplified forms of LSTMs and aim at reducing the number of parameters while retaining the power of the LSTM. In tasks around speech modeling and language modeling, GRUs provide the same performance as LSTMs, but with fewer parameters and faster training times.</a:t>
            </a: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3528352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D3B49"/>
                </a:solidFill>
                <a:effectLst/>
                <a:latin typeface="+mn-lt"/>
              </a:rPr>
              <a:t>LSTM’s can also be bidirectional—the time steps iterate both forward and backward, so that context can be learned in both directions, as pictured here.</a:t>
            </a:r>
          </a:p>
          <a:p>
            <a:endParaRPr lang="en-US" b="0" i="0" dirty="0">
              <a:solidFill>
                <a:srgbClr val="3D3B49"/>
              </a:solidFill>
              <a:effectLst/>
              <a:latin typeface="+mn-lt"/>
            </a:endParaRPr>
          </a:p>
          <a:p>
            <a:r>
              <a:rPr lang="en-US" b="0" i="0" dirty="0">
                <a:solidFill>
                  <a:srgbClr val="3D3B49"/>
                </a:solidFill>
                <a:effectLst/>
                <a:latin typeface="+mn-lt"/>
              </a:rPr>
              <a:t>In this way, evaluation in the direction from 0 to </a:t>
            </a:r>
            <a:r>
              <a:rPr lang="en-US" b="0" i="1" dirty="0">
                <a:solidFill>
                  <a:srgbClr val="3D3B49"/>
                </a:solidFill>
                <a:effectLst/>
                <a:latin typeface="+mn-lt"/>
              </a:rPr>
              <a:t>number_of_steps</a:t>
            </a:r>
            <a:r>
              <a:rPr lang="en-US" b="0" i="0" dirty="0">
                <a:solidFill>
                  <a:srgbClr val="3D3B49"/>
                </a:solidFill>
                <a:effectLst/>
                <a:latin typeface="+mn-lt"/>
              </a:rPr>
              <a:t> is done, as is evaluation from </a:t>
            </a:r>
            <a:r>
              <a:rPr lang="en-US" b="0" i="1" dirty="0">
                <a:solidFill>
                  <a:srgbClr val="3D3B49"/>
                </a:solidFill>
                <a:effectLst/>
                <a:latin typeface="+mn-lt"/>
              </a:rPr>
              <a:t>number_of_steps</a:t>
            </a:r>
            <a:r>
              <a:rPr lang="en-US" b="0" i="0" dirty="0">
                <a:solidFill>
                  <a:srgbClr val="3D3B49"/>
                </a:solidFill>
                <a:effectLst/>
                <a:latin typeface="+mn-lt"/>
              </a:rPr>
              <a:t> to 0. At each step, the </a:t>
            </a:r>
            <a:r>
              <a:rPr lang="en-US" b="0" i="1" dirty="0">
                <a:solidFill>
                  <a:srgbClr val="3D3B49"/>
                </a:solidFill>
                <a:effectLst/>
                <a:latin typeface="+mn-lt"/>
              </a:rPr>
              <a:t>y</a:t>
            </a:r>
            <a:r>
              <a:rPr lang="en-US" b="0" i="0" dirty="0">
                <a:solidFill>
                  <a:srgbClr val="3D3B49"/>
                </a:solidFill>
                <a:effectLst/>
                <a:latin typeface="+mn-lt"/>
              </a:rPr>
              <a:t> result is an aggregation of the “forward” pass as well as the “backward” pass.  </a:t>
            </a:r>
            <a:endParaRPr lang="en-US"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20505191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With bi-directional RNN’s, we often feed input – a sentence for example – simultaneously to the lower recurrent cell in forward order and the upper recurrent cell in backward order. That is, we give input 0 to the lower cell at the same time we give input 4 to the upper cell. Then we give input 1 to the lower cell while we give input 3 to the upper cell, and so on. Once all the words have been processed, each recurrent cell will have produced an output for each word. We simply concatenate those outputs and that’s the output of the bi-RNN.</a:t>
            </a: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4264962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3/24/2022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3/24/2022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3/24/2022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3/24/2022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3/24/2022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3/24/2022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3/24/2022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3/24/2022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3/24/2022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3/24/2022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3/24/2022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3/24/2022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Recurrent Neural Networks: LSTMs, GRUs &amp; Advanced RNNs</a:t>
            </a:r>
          </a:p>
        </p:txBody>
      </p:sp>
      <p:pic>
        <p:nvPicPr>
          <p:cNvPr id="6" name="Picture 5">
            <a:extLst>
              <a:ext uri="{FF2B5EF4-FFF2-40B4-BE49-F238E27FC236}">
                <a16:creationId xmlns:a16="http://schemas.microsoft.com/office/drawing/2014/main" id="{A5ADF204-79CC-4A37-97FB-FB1CE17DD6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850" y="3429000"/>
            <a:ext cx="6387454" cy="1676707"/>
          </a:xfrm>
          <a:prstGeom prst="rect">
            <a:avLst/>
          </a:prstGeom>
        </p:spPr>
      </p:pic>
    </p:spTree>
    <p:extLst>
      <p:ext uri="{BB962C8B-B14F-4D97-AF65-F5344CB8AC3E}">
        <p14:creationId xmlns:p14="http://schemas.microsoft.com/office/powerpoint/2010/main" val="954088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F19021">
            <a:extLst>
              <a:ext uri="{FF2B5EF4-FFF2-40B4-BE49-F238E27FC236}">
                <a16:creationId xmlns:a16="http://schemas.microsoft.com/office/drawing/2014/main" id="{7C95925C-868A-4277-9301-BE07B33D09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4512" y="328517"/>
            <a:ext cx="6022975" cy="620096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48C18DA-ECDD-4F55-9DAB-7ED4B372EFCE}"/>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a:t>
            </a:r>
            <a:r>
              <a:rPr lang="en-US" sz="1400" dirty="0">
                <a:solidFill>
                  <a:schemeClr val="tx1">
                    <a:lumMod val="65000"/>
                    <a:lumOff val="35000"/>
                  </a:schemeClr>
                </a:solidFill>
                <a:latin typeface="+mj-lt"/>
                <a:ea typeface="Verdana" panose="020B0604030504040204" pitchFamily="34" charset="0"/>
              </a:rPr>
              <a:t>No Starch Press</a:t>
            </a:r>
            <a:r>
              <a:rPr lang="en-US" sz="1400" b="0" i="0" dirty="0">
                <a:solidFill>
                  <a:schemeClr val="tx1">
                    <a:lumMod val="65000"/>
                    <a:lumOff val="35000"/>
                  </a:schemeClr>
                </a:solidFill>
                <a:effectLst/>
                <a:latin typeface="+mj-lt"/>
                <a:ea typeface="Verdana" panose="020B0604030504040204" pitchFamily="34" charset="0"/>
              </a:rPr>
              <a:t>.  (Chapter 19)</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779906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53981-B13F-4917-804F-EBF0D4819E7E}"/>
              </a:ext>
            </a:extLst>
          </p:cNvPr>
          <p:cNvSpPr>
            <a:spLocks noGrp="1"/>
          </p:cNvSpPr>
          <p:nvPr>
            <p:ph type="title"/>
          </p:nvPr>
        </p:nvSpPr>
        <p:spPr>
          <a:xfrm>
            <a:off x="0" y="2840586"/>
            <a:ext cx="12192000" cy="1176827"/>
          </a:xfrm>
          <a:noFill/>
        </p:spPr>
        <p:txBody>
          <a:bodyPr>
            <a:noAutofit/>
          </a:bodyPr>
          <a:lstStyle/>
          <a:p>
            <a:pPr algn="ct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r>
              <a:rPr lang="en-US" sz="3600" dirty="0">
                <a:solidFill>
                  <a:schemeClr val="tx1">
                    <a:lumMod val="65000"/>
                    <a:lumOff val="35000"/>
                  </a:schemeClr>
                </a:solidFill>
              </a:rPr>
              <a:t>     </a:t>
            </a:r>
            <a:r>
              <a:rPr lang="en-US" sz="3600" dirty="0">
                <a:solidFill>
                  <a:schemeClr val="tx1">
                    <a:lumMod val="65000"/>
                    <a:lumOff val="35000"/>
                  </a:schemeClr>
                </a:solidFill>
                <a:latin typeface="Palatino Linotype" panose="02040502050505030304" pitchFamily="18" charset="0"/>
              </a:rPr>
              <a:t>(Sentiment Classification Models) </a:t>
            </a:r>
            <a:br>
              <a:rPr lang="en-US" sz="3600" dirty="0">
                <a:solidFill>
                  <a:schemeClr val="tx1">
                    <a:lumMod val="65000"/>
                    <a:lumOff val="35000"/>
                  </a:schemeClr>
                </a:solidFill>
                <a:latin typeface="Palatino Linotype" panose="02040502050505030304" pitchFamily="18" charset="0"/>
              </a:rPr>
            </a:br>
            <a:r>
              <a:rPr lang="en-US" sz="2800" dirty="0">
                <a:solidFill>
                  <a:schemeClr val="tx1">
                    <a:lumMod val="65000"/>
                    <a:lumOff val="35000"/>
                  </a:schemeClr>
                </a:solidFill>
                <a:latin typeface="Palatino Linotype" panose="02040502050505030304" pitchFamily="18" charset="0"/>
              </a:rPr>
              <a:t>02.1_advanced_rnn.ipynb</a:t>
            </a:r>
            <a:endParaRPr lang="en-US" sz="28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pic>
        <p:nvPicPr>
          <p:cNvPr id="4" name="Picture 3">
            <a:extLst>
              <a:ext uri="{FF2B5EF4-FFF2-40B4-BE49-F238E27FC236}">
                <a16:creationId xmlns:a16="http://schemas.microsoft.com/office/drawing/2014/main" id="{395EAD3A-A5C6-48C7-A4A3-53D84141E843}"/>
              </a:ext>
            </a:extLst>
          </p:cNvPr>
          <p:cNvPicPr>
            <a:picLocks noChangeAspect="1"/>
          </p:cNvPicPr>
          <p:nvPr/>
        </p:nvPicPr>
        <p:blipFill>
          <a:blip r:embed="rId3"/>
          <a:stretch>
            <a:fillRect/>
          </a:stretch>
        </p:blipFill>
        <p:spPr>
          <a:xfrm>
            <a:off x="0" y="365760"/>
            <a:ext cx="3233668" cy="805144"/>
          </a:xfrm>
          <a:prstGeom prst="rect">
            <a:avLst/>
          </a:prstGeom>
        </p:spPr>
      </p:pic>
    </p:spTree>
    <p:extLst>
      <p:ext uri="{BB962C8B-B14F-4D97-AF65-F5344CB8AC3E}">
        <p14:creationId xmlns:p14="http://schemas.microsoft.com/office/powerpoint/2010/main" val="1901289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10BE06C-2EAE-40B4-ADC8-21A55DCD1876}"/>
              </a:ext>
            </a:extLst>
          </p:cNvPr>
          <p:cNvPicPr>
            <a:picLocks noChangeAspect="1"/>
          </p:cNvPicPr>
          <p:nvPr/>
        </p:nvPicPr>
        <p:blipFill>
          <a:blip r:embed="rId3"/>
          <a:stretch>
            <a:fillRect/>
          </a:stretch>
        </p:blipFill>
        <p:spPr>
          <a:xfrm>
            <a:off x="1471612" y="1662112"/>
            <a:ext cx="9248775" cy="3533775"/>
          </a:xfrm>
          <a:prstGeom prst="rect">
            <a:avLst/>
          </a:prstGeom>
        </p:spPr>
      </p:pic>
    </p:spTree>
    <p:extLst>
      <p:ext uri="{BB962C8B-B14F-4D97-AF65-F5344CB8AC3E}">
        <p14:creationId xmlns:p14="http://schemas.microsoft.com/office/powerpoint/2010/main" val="1503611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4174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Bidirectional LSTM">
            <a:extLst>
              <a:ext uri="{FF2B5EF4-FFF2-40B4-BE49-F238E27FC236}">
                <a16:creationId xmlns:a16="http://schemas.microsoft.com/office/drawing/2014/main" id="{406285F8-5CAD-45A2-9894-EBD6BD2324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8186" y="983672"/>
            <a:ext cx="8515627" cy="489065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791385B-37CF-4AC2-BB6A-085FBBE835B8}"/>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Moroney, L. (2021). </a:t>
            </a:r>
            <a:r>
              <a:rPr lang="en-US" sz="1400" i="1" dirty="0">
                <a:solidFill>
                  <a:schemeClr val="tx1">
                    <a:lumMod val="65000"/>
                    <a:lumOff val="35000"/>
                  </a:schemeClr>
                </a:solidFill>
                <a:latin typeface="+mj-lt"/>
                <a:ea typeface="Verdana" panose="020B0604030504040204" pitchFamily="34" charset="0"/>
              </a:rPr>
              <a:t>AI and Machine Learning for Coders: A Programmer’s Guide to Artificial Intelligence</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O'Reilly Media, Inc (Chapter 7).</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790762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4721D3-8983-4725-8E1F-D6EF334BFE08}"/>
              </a:ext>
            </a:extLst>
          </p:cNvPr>
          <p:cNvSpPr txBox="1"/>
          <p:nvPr/>
        </p:nvSpPr>
        <p:spPr>
          <a:xfrm>
            <a:off x="2198176" y="2951946"/>
            <a:ext cx="7795647" cy="954107"/>
          </a:xfrm>
          <a:prstGeom prst="rect">
            <a:avLst/>
          </a:prstGeom>
          <a:noFill/>
        </p:spPr>
        <p:txBody>
          <a:bodyPr wrap="square" rtlCol="0">
            <a:spAutoFit/>
          </a:bodyPr>
          <a:lstStyle/>
          <a:p>
            <a:r>
              <a:rPr lang="en-US" sz="2800" b="0" i="0" dirty="0">
                <a:solidFill>
                  <a:srgbClr val="3D3B49"/>
                </a:solidFill>
                <a:effectLst/>
                <a:latin typeface="Noto serif"/>
              </a:rPr>
              <a:t>I lived in Ireland, so in high school I had to learn how to speak and write &lt;something&gt;</a:t>
            </a:r>
            <a:endParaRPr lang="en-US" sz="2800" dirty="0">
              <a:latin typeface="Palatino Linotype" panose="02040502050505030304" pitchFamily="18" charset="0"/>
            </a:endParaRPr>
          </a:p>
        </p:txBody>
      </p:sp>
      <p:sp>
        <p:nvSpPr>
          <p:cNvPr id="3" name="TextBox 2">
            <a:extLst>
              <a:ext uri="{FF2B5EF4-FFF2-40B4-BE49-F238E27FC236}">
                <a16:creationId xmlns:a16="http://schemas.microsoft.com/office/drawing/2014/main" id="{D0F8786A-11B8-4A01-9673-C6C14FA406C3}"/>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Moroney, L. (2021). </a:t>
            </a:r>
            <a:r>
              <a:rPr lang="en-US" sz="1400" i="1" dirty="0">
                <a:solidFill>
                  <a:schemeClr val="tx1">
                    <a:lumMod val="65000"/>
                    <a:lumOff val="35000"/>
                  </a:schemeClr>
                </a:solidFill>
                <a:latin typeface="+mj-lt"/>
                <a:ea typeface="Verdana" panose="020B0604030504040204" pitchFamily="34" charset="0"/>
              </a:rPr>
              <a:t>AI and Machine Learning for Coders: A Programmer’s Guide to Artificial Intelligence</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O'Reilly Media, Inc.  (Chapter 7)</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566482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547D45-8D67-4E8A-8D5D-C004936AFCD5}"/>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a:t>
            </a:r>
            <a:r>
              <a:rPr lang="en-US" sz="1400" dirty="0">
                <a:solidFill>
                  <a:schemeClr val="tx1">
                    <a:lumMod val="65000"/>
                    <a:lumOff val="35000"/>
                  </a:schemeClr>
                </a:solidFill>
                <a:latin typeface="+mj-lt"/>
                <a:ea typeface="Verdana" panose="020B0604030504040204" pitchFamily="34" charset="0"/>
              </a:rPr>
              <a:t>No Starch Press</a:t>
            </a:r>
            <a:r>
              <a:rPr lang="en-US" sz="1400" b="0" i="0" dirty="0">
                <a:solidFill>
                  <a:schemeClr val="tx1">
                    <a:lumMod val="65000"/>
                    <a:lumOff val="35000"/>
                  </a:schemeClr>
                </a:solidFill>
                <a:effectLst/>
                <a:latin typeface="+mj-lt"/>
                <a:ea typeface="Verdana" panose="020B0604030504040204" pitchFamily="34" charset="0"/>
              </a:rPr>
              <a:t>.  (Chapter 19)</a:t>
            </a:r>
            <a:endParaRPr lang="en-US" sz="1400" dirty="0">
              <a:solidFill>
                <a:schemeClr val="tx1">
                  <a:lumMod val="65000"/>
                  <a:lumOff val="35000"/>
                </a:schemeClr>
              </a:solidFill>
              <a:latin typeface="+mj-lt"/>
              <a:ea typeface="Verdana" panose="020B0604030504040204" pitchFamily="34" charset="0"/>
            </a:endParaRPr>
          </a:p>
        </p:txBody>
      </p:sp>
      <p:pic>
        <p:nvPicPr>
          <p:cNvPr id="3074" name="Picture 2" descr="The vanishing gradient problem for RNNs. The picture is reproduced from [5]. ">
            <a:extLst>
              <a:ext uri="{FF2B5EF4-FFF2-40B4-BE49-F238E27FC236}">
                <a16:creationId xmlns:a16="http://schemas.microsoft.com/office/drawing/2014/main" id="{26CA770E-091D-4C6F-9518-2EDFA7C35E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775" y="1600200"/>
            <a:ext cx="6648450" cy="365760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411ADC58-4A1F-416C-8C8E-FBB6E6D7F3F8}"/>
              </a:ext>
            </a:extLst>
          </p:cNvPr>
          <p:cNvSpPr>
            <a:spLocks noGrp="1"/>
          </p:cNvSpPr>
          <p:nvPr>
            <p:ph type="title"/>
          </p:nvPr>
        </p:nvSpPr>
        <p:spPr>
          <a:xfrm>
            <a:off x="0" y="365127"/>
            <a:ext cx="12191999" cy="827416"/>
          </a:xfrm>
        </p:spPr>
        <p:txBody>
          <a:bodyPr>
            <a:normAutofit/>
          </a:bodyPr>
          <a:lstStyle/>
          <a:p>
            <a:pPr algn="ctr"/>
            <a:r>
              <a:rPr lang="en-US" dirty="0">
                <a:solidFill>
                  <a:schemeClr val="tx1">
                    <a:lumMod val="75000"/>
                    <a:lumOff val="25000"/>
                  </a:schemeClr>
                </a:solidFill>
                <a:latin typeface="Palatino Linotype" panose="02040502050505030304" pitchFamily="18" charset="0"/>
                <a:cs typeface="Segoe UI Light" panose="020B0502040204020203" pitchFamily="34" charset="0"/>
              </a:rPr>
              <a:t>The Vanishing Gradient</a:t>
            </a:r>
          </a:p>
        </p:txBody>
      </p:sp>
    </p:spTree>
    <p:extLst>
      <p:ext uri="{BB962C8B-B14F-4D97-AF65-F5344CB8AC3E}">
        <p14:creationId xmlns:p14="http://schemas.microsoft.com/office/powerpoint/2010/main" val="4236468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547D45-8D67-4E8A-8D5D-C004936AFCD5}"/>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a:t>
            </a:r>
            <a:r>
              <a:rPr lang="en-US" sz="1400" dirty="0">
                <a:solidFill>
                  <a:schemeClr val="tx1">
                    <a:lumMod val="65000"/>
                    <a:lumOff val="35000"/>
                  </a:schemeClr>
                </a:solidFill>
                <a:latin typeface="+mj-lt"/>
                <a:ea typeface="Verdana" panose="020B0604030504040204" pitchFamily="34" charset="0"/>
              </a:rPr>
              <a:t>No Starch Press</a:t>
            </a:r>
            <a:r>
              <a:rPr lang="en-US" sz="1400" b="0" i="0" dirty="0">
                <a:solidFill>
                  <a:schemeClr val="tx1">
                    <a:lumMod val="65000"/>
                    <a:lumOff val="35000"/>
                  </a:schemeClr>
                </a:solidFill>
                <a:effectLst/>
                <a:latin typeface="+mj-lt"/>
                <a:ea typeface="Verdana" panose="020B0604030504040204" pitchFamily="34" charset="0"/>
              </a:rPr>
              <a:t>.  (Chapter 19)</a:t>
            </a:r>
            <a:endParaRPr lang="en-US" sz="1400" dirty="0">
              <a:solidFill>
                <a:schemeClr val="tx1">
                  <a:lumMod val="65000"/>
                  <a:lumOff val="35000"/>
                </a:schemeClr>
              </a:solidFill>
              <a:latin typeface="+mj-lt"/>
              <a:ea typeface="Verdana" panose="020B0604030504040204" pitchFamily="34" charset="0"/>
            </a:endParaRPr>
          </a:p>
        </p:txBody>
      </p:sp>
      <p:pic>
        <p:nvPicPr>
          <p:cNvPr id="1026" name="Picture 2" descr="F19014">
            <a:extLst>
              <a:ext uri="{FF2B5EF4-FFF2-40B4-BE49-F238E27FC236}">
                <a16:creationId xmlns:a16="http://schemas.microsoft.com/office/drawing/2014/main" id="{8DC2D2AE-A2E2-4F24-8A4D-477F7DEDE1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6450" y="1509713"/>
            <a:ext cx="8039100" cy="3838575"/>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EC30124B-705E-4F8F-8A4E-0FE4FC5F5589}"/>
              </a:ext>
            </a:extLst>
          </p:cNvPr>
          <p:cNvSpPr>
            <a:spLocks noGrp="1"/>
          </p:cNvSpPr>
          <p:nvPr>
            <p:ph type="title"/>
          </p:nvPr>
        </p:nvSpPr>
        <p:spPr>
          <a:xfrm>
            <a:off x="0" y="365127"/>
            <a:ext cx="12191999" cy="827416"/>
          </a:xfrm>
        </p:spPr>
        <p:txBody>
          <a:bodyPr>
            <a:normAutofit/>
          </a:bodyPr>
          <a:lstStyle/>
          <a:p>
            <a:pPr algn="ctr"/>
            <a:r>
              <a:rPr lang="en-US" dirty="0">
                <a:solidFill>
                  <a:schemeClr val="tx1">
                    <a:lumMod val="75000"/>
                    <a:lumOff val="25000"/>
                  </a:schemeClr>
                </a:solidFill>
                <a:latin typeface="Palatino Linotype" panose="02040502050505030304" pitchFamily="18" charset="0"/>
                <a:cs typeface="Segoe UI Light" panose="020B0502040204020203" pitchFamily="34" charset="0"/>
              </a:rPr>
              <a:t>LSTM Architecture</a:t>
            </a:r>
          </a:p>
        </p:txBody>
      </p:sp>
    </p:spTree>
    <p:extLst>
      <p:ext uri="{BB962C8B-B14F-4D97-AF65-F5344CB8AC3E}">
        <p14:creationId xmlns:p14="http://schemas.microsoft.com/office/powerpoint/2010/main" val="3296594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igh-level view of LSTM architecture">
            <a:extLst>
              <a:ext uri="{FF2B5EF4-FFF2-40B4-BE49-F238E27FC236}">
                <a16:creationId xmlns:a16="http://schemas.microsoft.com/office/drawing/2014/main" id="{E0CFCADD-9CC6-48C3-917F-E1B2B65B13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4696" y="1741199"/>
            <a:ext cx="9205190" cy="347472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7C22903-9599-4E46-BCA9-0DC1C1FAD46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Moroney, L. (2021). </a:t>
            </a:r>
            <a:r>
              <a:rPr lang="en-US" sz="1400" i="1" dirty="0">
                <a:solidFill>
                  <a:schemeClr val="tx1">
                    <a:lumMod val="65000"/>
                    <a:lumOff val="35000"/>
                  </a:schemeClr>
                </a:solidFill>
                <a:latin typeface="+mj-lt"/>
                <a:ea typeface="Verdana" panose="020B0604030504040204" pitchFamily="34" charset="0"/>
              </a:rPr>
              <a:t>AI and Machine Learning for Coders: A Programmer’s Guide to Artificial Intelligence</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O'Reilly Media, Inc. (Chapter 7)</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89997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19019">
            <a:extLst>
              <a:ext uri="{FF2B5EF4-FFF2-40B4-BE49-F238E27FC236}">
                <a16:creationId xmlns:a16="http://schemas.microsoft.com/office/drawing/2014/main" id="{217AA600-7BA4-48B9-BA55-3C3619D3B0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5063" y="1522550"/>
            <a:ext cx="7381875" cy="45815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BCB2BD6-76C9-48E3-AAB7-6033D541E776}"/>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a:t>
            </a:r>
            <a:r>
              <a:rPr lang="en-US" sz="1400" dirty="0">
                <a:solidFill>
                  <a:schemeClr val="tx1">
                    <a:lumMod val="65000"/>
                    <a:lumOff val="35000"/>
                  </a:schemeClr>
                </a:solidFill>
                <a:latin typeface="+mj-lt"/>
                <a:ea typeface="Verdana" panose="020B0604030504040204" pitchFamily="34" charset="0"/>
              </a:rPr>
              <a:t>No Starch Press</a:t>
            </a:r>
            <a:r>
              <a:rPr lang="en-US" sz="1400" b="0" i="0" dirty="0">
                <a:solidFill>
                  <a:schemeClr val="tx1">
                    <a:lumMod val="65000"/>
                    <a:lumOff val="35000"/>
                  </a:schemeClr>
                </a:solidFill>
                <a:effectLst/>
                <a:latin typeface="+mj-lt"/>
                <a:ea typeface="Verdana" panose="020B0604030504040204" pitchFamily="34" charset="0"/>
              </a:rPr>
              <a:t>.  (Chapter 19)</a:t>
            </a:r>
            <a:endParaRPr lang="en-US" sz="1400" dirty="0">
              <a:solidFill>
                <a:schemeClr val="tx1">
                  <a:lumMod val="65000"/>
                  <a:lumOff val="35000"/>
                </a:schemeClr>
              </a:solidFill>
              <a:latin typeface="+mj-lt"/>
              <a:ea typeface="Verdana" panose="020B0604030504040204" pitchFamily="34" charset="0"/>
            </a:endParaRPr>
          </a:p>
        </p:txBody>
      </p:sp>
      <p:sp>
        <p:nvSpPr>
          <p:cNvPr id="4" name="Title 1">
            <a:extLst>
              <a:ext uri="{FF2B5EF4-FFF2-40B4-BE49-F238E27FC236}">
                <a16:creationId xmlns:a16="http://schemas.microsoft.com/office/drawing/2014/main" id="{E3F92B7C-E1A9-4209-85E3-859C668FF64C}"/>
              </a:ext>
            </a:extLst>
          </p:cNvPr>
          <p:cNvSpPr>
            <a:spLocks noGrp="1"/>
          </p:cNvSpPr>
          <p:nvPr>
            <p:ph type="title"/>
          </p:nvPr>
        </p:nvSpPr>
        <p:spPr>
          <a:xfrm>
            <a:off x="0" y="365127"/>
            <a:ext cx="12192000" cy="827416"/>
          </a:xfrm>
        </p:spPr>
        <p:txBody>
          <a:bodyPr>
            <a:normAutofit/>
          </a:bodyPr>
          <a:lstStyle/>
          <a:p>
            <a:pPr algn="ctr"/>
            <a:r>
              <a:rPr lang="en-US" dirty="0">
                <a:solidFill>
                  <a:schemeClr val="tx1">
                    <a:lumMod val="75000"/>
                    <a:lumOff val="25000"/>
                  </a:schemeClr>
                </a:solidFill>
                <a:latin typeface="Palatino Linotype" panose="02040502050505030304" pitchFamily="18" charset="0"/>
                <a:cs typeface="Segoe UI Light" panose="020B0502040204020203" pitchFamily="34" charset="0"/>
              </a:rPr>
              <a:t>Stacked RNN</a:t>
            </a:r>
          </a:p>
        </p:txBody>
      </p:sp>
    </p:spTree>
    <p:extLst>
      <p:ext uri="{BB962C8B-B14F-4D97-AF65-F5344CB8AC3E}">
        <p14:creationId xmlns:p14="http://schemas.microsoft.com/office/powerpoint/2010/main" val="2033193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F8C6D-AA18-4F67-904A-9DD91F253AA0}"/>
              </a:ext>
            </a:extLst>
          </p:cNvPr>
          <p:cNvSpPr>
            <a:spLocks noGrp="1"/>
          </p:cNvSpPr>
          <p:nvPr>
            <p:ph type="title"/>
          </p:nvPr>
        </p:nvSpPr>
        <p:spPr>
          <a:xfrm>
            <a:off x="0" y="3015292"/>
            <a:ext cx="12192000" cy="827416"/>
          </a:xfrm>
        </p:spPr>
        <p:txBody>
          <a:bodyPr>
            <a:normAutofit/>
          </a:bodyPr>
          <a:lstStyle/>
          <a:p>
            <a:pPr algn="ctr"/>
            <a:r>
              <a:rPr lang="en-US" dirty="0">
                <a:solidFill>
                  <a:schemeClr val="tx1">
                    <a:lumMod val="75000"/>
                    <a:lumOff val="25000"/>
                  </a:schemeClr>
                </a:solidFill>
                <a:latin typeface="Palatino Linotype" panose="02040502050505030304" pitchFamily="18" charset="0"/>
                <a:cs typeface="Segoe UI Light" panose="020B0502040204020203" pitchFamily="34" charset="0"/>
              </a:rPr>
              <a:t>Gated Recurrence Units (GRU)</a:t>
            </a:r>
          </a:p>
        </p:txBody>
      </p:sp>
    </p:spTree>
    <p:extLst>
      <p:ext uri="{BB962C8B-B14F-4D97-AF65-F5344CB8AC3E}">
        <p14:creationId xmlns:p14="http://schemas.microsoft.com/office/powerpoint/2010/main" val="777333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High-level view of LSTM bidirectional architecture">
            <a:extLst>
              <a:ext uri="{FF2B5EF4-FFF2-40B4-BE49-F238E27FC236}">
                <a16:creationId xmlns:a16="http://schemas.microsoft.com/office/drawing/2014/main" id="{A97C392D-F7FE-48F9-9916-B1E7BC7191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4696" y="1748184"/>
            <a:ext cx="9243453" cy="347472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B547D45-8D67-4E8A-8D5D-C004936AFCD5}"/>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Moroney, L. (2021). </a:t>
            </a:r>
            <a:r>
              <a:rPr lang="en-US" sz="1400" i="1" dirty="0">
                <a:solidFill>
                  <a:schemeClr val="tx1">
                    <a:lumMod val="65000"/>
                    <a:lumOff val="35000"/>
                  </a:schemeClr>
                </a:solidFill>
                <a:latin typeface="+mj-lt"/>
                <a:ea typeface="Verdana" panose="020B0604030504040204" pitchFamily="34" charset="0"/>
              </a:rPr>
              <a:t>AI and Machine Learning for Coders: A Programmer’s Guide to Artificial Intelligence</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O'Reilly Media, Inc (Chapter 7).</a:t>
            </a:r>
            <a:endParaRPr lang="en-US" sz="1400" dirty="0">
              <a:solidFill>
                <a:schemeClr val="tx1">
                  <a:lumMod val="65000"/>
                  <a:lumOff val="35000"/>
                </a:schemeClr>
              </a:solidFill>
              <a:latin typeface="+mj-lt"/>
              <a:ea typeface="Verdana" panose="020B0604030504040204" pitchFamily="34" charset="0"/>
            </a:endParaRPr>
          </a:p>
        </p:txBody>
      </p:sp>
      <p:sp>
        <p:nvSpPr>
          <p:cNvPr id="4" name="Title 1">
            <a:extLst>
              <a:ext uri="{FF2B5EF4-FFF2-40B4-BE49-F238E27FC236}">
                <a16:creationId xmlns:a16="http://schemas.microsoft.com/office/drawing/2014/main" id="{6CB0850E-9A3C-4054-9A2C-A07FE369E8DC}"/>
              </a:ext>
            </a:extLst>
          </p:cNvPr>
          <p:cNvSpPr>
            <a:spLocks noGrp="1"/>
          </p:cNvSpPr>
          <p:nvPr>
            <p:ph type="title"/>
          </p:nvPr>
        </p:nvSpPr>
        <p:spPr>
          <a:xfrm>
            <a:off x="0" y="365127"/>
            <a:ext cx="12191999" cy="827416"/>
          </a:xfrm>
        </p:spPr>
        <p:txBody>
          <a:bodyPr>
            <a:normAutofit/>
          </a:bodyPr>
          <a:lstStyle/>
          <a:p>
            <a:pPr algn="ctr"/>
            <a:r>
              <a:rPr lang="en-US" dirty="0">
                <a:solidFill>
                  <a:schemeClr val="tx1">
                    <a:lumMod val="75000"/>
                    <a:lumOff val="25000"/>
                  </a:schemeClr>
                </a:solidFill>
                <a:latin typeface="Palatino Linotype" panose="02040502050505030304" pitchFamily="18" charset="0"/>
                <a:cs typeface="Segoe UI Light" panose="020B0502040204020203" pitchFamily="34" charset="0"/>
              </a:rPr>
              <a:t>Bi-Directional LSTM</a:t>
            </a:r>
          </a:p>
        </p:txBody>
      </p:sp>
    </p:spTree>
    <p:extLst>
      <p:ext uri="{BB962C8B-B14F-4D97-AF65-F5344CB8AC3E}">
        <p14:creationId xmlns:p14="http://schemas.microsoft.com/office/powerpoint/2010/main" val="894471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19020">
            <a:extLst>
              <a:ext uri="{FF2B5EF4-FFF2-40B4-BE49-F238E27FC236}">
                <a16:creationId xmlns:a16="http://schemas.microsoft.com/office/drawing/2014/main" id="{D18993ED-DBEE-4E03-A045-E357D9960A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3408" y="1542029"/>
            <a:ext cx="9565184" cy="377394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4408299-D197-410B-8F5A-47CF412EA65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a:t>
            </a:r>
            <a:r>
              <a:rPr lang="en-US" sz="1400" dirty="0">
                <a:solidFill>
                  <a:schemeClr val="tx1">
                    <a:lumMod val="65000"/>
                    <a:lumOff val="35000"/>
                  </a:schemeClr>
                </a:solidFill>
                <a:latin typeface="+mj-lt"/>
                <a:ea typeface="Verdana" panose="020B0604030504040204" pitchFamily="34" charset="0"/>
              </a:rPr>
              <a:t>No Starch Press</a:t>
            </a:r>
            <a:r>
              <a:rPr lang="en-US" sz="1400" b="0" i="0" dirty="0">
                <a:solidFill>
                  <a:schemeClr val="tx1">
                    <a:lumMod val="65000"/>
                    <a:lumOff val="35000"/>
                  </a:schemeClr>
                </a:solidFill>
                <a:effectLst/>
                <a:latin typeface="+mj-lt"/>
                <a:ea typeface="Verdana" panose="020B0604030504040204" pitchFamily="34" charset="0"/>
              </a:rPr>
              <a:t>.  (Chapter 19)</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4096951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3660</TotalTime>
  <Words>2194</Words>
  <Application>Microsoft Office PowerPoint</Application>
  <PresentationFormat>Widescreen</PresentationFormat>
  <Paragraphs>91</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OpenSans</vt:lpstr>
      <vt:lpstr>Arial</vt:lpstr>
      <vt:lpstr>Calibri</vt:lpstr>
      <vt:lpstr>Calibri Light</vt:lpstr>
      <vt:lpstr>Noto serif</vt:lpstr>
      <vt:lpstr>Palatino Linotype</vt:lpstr>
      <vt:lpstr>Office Theme</vt:lpstr>
      <vt:lpstr>PowerPoint Presentation</vt:lpstr>
      <vt:lpstr>PowerPoint Presentation</vt:lpstr>
      <vt:lpstr>The Vanishing Gradient</vt:lpstr>
      <vt:lpstr>LSTM Architecture</vt:lpstr>
      <vt:lpstr>PowerPoint Presentation</vt:lpstr>
      <vt:lpstr>Stacked RNN</vt:lpstr>
      <vt:lpstr>Gated Recurrence Units (GRU)</vt:lpstr>
      <vt:lpstr>Bi-Directional LSTM</vt:lpstr>
      <vt:lpstr>PowerPoint Presentation</vt:lpstr>
      <vt:lpstr>PowerPoint Presentation</vt:lpstr>
      <vt:lpstr>             (Sentiment Classification Models)  02.1_advanced_rnn.ipynb</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Maxwell,Daniel</dc:creator>
  <cp:lastModifiedBy>Maxwell,Daniel</cp:lastModifiedBy>
  <cp:revision>334</cp:revision>
  <cp:lastPrinted>2021-11-29T23:34:50Z</cp:lastPrinted>
  <dcterms:created xsi:type="dcterms:W3CDTF">2021-03-18T17:30:04Z</dcterms:created>
  <dcterms:modified xsi:type="dcterms:W3CDTF">2022-03-24T18:16:54Z</dcterms:modified>
</cp:coreProperties>
</file>