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6" r:id="rId2"/>
    <p:sldId id="346" r:id="rId3"/>
    <p:sldId id="329" r:id="rId4"/>
    <p:sldId id="334" r:id="rId5"/>
    <p:sldId id="342" r:id="rId6"/>
    <p:sldId id="336" r:id="rId7"/>
    <p:sldId id="338" r:id="rId8"/>
    <p:sldId id="339" r:id="rId9"/>
    <p:sldId id="340" r:id="rId10"/>
    <p:sldId id="323" r:id="rId11"/>
    <p:sldId id="279" r:id="rId12"/>
    <p:sldId id="328" r:id="rId13"/>
    <p:sldId id="331" r:id="rId14"/>
    <p:sldId id="332" r:id="rId15"/>
    <p:sldId id="333" r:id="rId16"/>
    <p:sldId id="344" r:id="rId17"/>
    <p:sldId id="341" r:id="rId18"/>
    <p:sldId id="345" r:id="rId19"/>
    <p:sldId id="335"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81656" autoAdjust="0"/>
  </p:normalViewPr>
  <p:slideViewPr>
    <p:cSldViewPr snapToGrid="0" showGuides="1">
      <p:cViewPr varScale="1">
        <p:scale>
          <a:sx n="54" d="100"/>
          <a:sy n="54" d="100"/>
        </p:scale>
        <p:origin x="404"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dig a little deeper into the details of transfer learning.  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https://huggingface.co/</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596715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Transfer learning visual.</a:t>
            </a:r>
          </a:p>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08248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Start with a 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0" dirty="0">
                <a:effectLst/>
                <a:latin typeface="Noto serif" panose="02020600060500020200" pitchFamily="18" charset="0"/>
              </a:rPr>
              <a:t>Improved baseline performance</a:t>
            </a:r>
            <a:r>
              <a:rPr lang="en-US" b="0" dirty="0">
                <a:effectLst/>
                <a:latin typeface="Noto serif" panose="02020600060500020200" pitchFamily="18" charset="0"/>
              </a:rPr>
              <a:t>: 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the baseline performance might improve due to this knowledge transfer.</a:t>
            </a:r>
          </a:p>
          <a:p>
            <a:pPr marL="685800" lvl="1" indent="-228600" algn="l">
              <a:buAutoNum type="arabicPeriod"/>
            </a:pPr>
            <a:r>
              <a:rPr lang="en-US" b="1" i="0" dirty="0">
                <a:effectLst/>
                <a:latin typeface="Noto serif" panose="02020600060500020200" pitchFamily="18" charset="0"/>
              </a:rPr>
              <a:t>Model-development time</a:t>
            </a:r>
            <a:r>
              <a:rPr lang="en-US" b="0" dirty="0">
                <a:effectLst/>
                <a:latin typeface="Noto serif" panose="02020600060500020200" pitchFamily="18" charset="0"/>
              </a:rPr>
              <a:t>: Utilizing knowledge from a source model might also help in fully learning the target task, as compared to a target model that learns from scratch. This, in turn, results in improvements in the overall time taken to develop and train a model.</a:t>
            </a:r>
          </a:p>
          <a:p>
            <a:pPr marL="685800" lvl="1" indent="-228600" algn="l">
              <a:buAutoNum type="arabicPeriod"/>
            </a:pPr>
            <a:r>
              <a:rPr lang="en-US" b="1" i="0" dirty="0">
                <a:effectLst/>
                <a:latin typeface="Noto serif" panose="02020600060500020200" pitchFamily="18" charset="0"/>
              </a:rPr>
              <a:t>Improved final performance</a:t>
            </a:r>
            <a:r>
              <a:rPr lang="en-US" b="0" dirty="0">
                <a:effectLst/>
                <a:latin typeface="Noto serif" panose="02020600060500020200" pitchFamily="18" charset="0"/>
              </a:rPr>
              <a:t>: And finally, higher final performance might be attained by leveraging transfer learning.</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39930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start our first exercise,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031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Transfer Learning: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C32C41B2-E725-465A-9365-234028BBB37D}"/>
              </a:ext>
            </a:extLst>
          </p:cNvPr>
          <p:cNvSpPr>
            <a:spLocks noGrp="1"/>
          </p:cNvSpPr>
          <p:nvPr>
            <p:ph type="title"/>
          </p:nvPr>
        </p:nvSpPr>
        <p:spPr>
          <a:xfrm>
            <a:off x="0" y="312552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3.5 (Transfer Learning)</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s2 1104">
            <a:extLst>
              <a:ext uri="{FF2B5EF4-FFF2-40B4-BE49-F238E27FC236}">
                <a16:creationId xmlns:a16="http://schemas.microsoft.com/office/drawing/2014/main" id="{4D99DD64-7E1E-4429-90DA-44ED8760C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220" y="139701"/>
            <a:ext cx="7919560" cy="6121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0" y="2614483"/>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model.save_model(filepath = 'path_to_model/model_name')</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0" y="3429000"/>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loaded_model = tf.keras.models.load_model</a:t>
            </a:r>
            <a:r>
              <a:rPr lang="en-US" dirty="0">
                <a:solidFill>
                  <a:schemeClr val="tx1">
                    <a:lumMod val="75000"/>
                    <a:lumOff val="25000"/>
                  </a:schemeClr>
                </a:solidFill>
                <a:latin typeface="Courier New" panose="02070309020205020404" pitchFamily="49" charset="0"/>
                <a:cs typeface="Courier New" panose="02070309020205020404" pitchFamily="49" charset="0"/>
              </a:rPr>
              <a:t>(</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filepath = 'path_to_model/</a:t>
            </a:r>
            <a:r>
              <a:rPr lang="en-US" dirty="0">
                <a:solidFill>
                  <a:schemeClr val="tx1">
                    <a:lumMod val="75000"/>
                    <a:lumOff val="25000"/>
                  </a:schemeClr>
                </a:solidFill>
                <a:latin typeface="Courier New" panose="02070309020205020404" pitchFamily="49" charset="0"/>
                <a:cs typeface="Courier New" panose="02070309020205020404" pitchFamily="49" charset="0"/>
              </a:rPr>
              <a:t>model_name</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Model</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E2E334-0E03-42C3-8BF7-70FE7A83A4C1}"/>
              </a:ext>
            </a:extLst>
          </p:cNvPr>
          <p:cNvSpPr txBox="1"/>
          <p:nvPr/>
        </p:nvSpPr>
        <p:spPr>
          <a:xfrm>
            <a:off x="0" y="2751550"/>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63847D9-D314-48FF-BC74-293BBB30771C}"/>
              </a:ext>
            </a:extLst>
          </p:cNvPr>
          <p:cNvSpPr txBox="1"/>
          <p:nvPr/>
        </p:nvSpPr>
        <p:spPr>
          <a:xfrm>
            <a:off x="0" y="3520187"/>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new_model.load_weights('path_to_weights/weights.h5')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Weights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AB0274-57F7-4C0B-98BC-933154431DF5}"/>
              </a:ext>
            </a:extLst>
          </p:cNvPr>
          <p:cNvSpPr txBox="1"/>
          <p:nvPr/>
        </p:nvSpPr>
        <p:spPr>
          <a:xfrm>
            <a:off x="1689100" y="2109039"/>
            <a:ext cx="10502900" cy="1569660"/>
          </a:xfrm>
          <a:prstGeom prst="rect">
            <a:avLst/>
          </a:prstGeom>
          <a:noFill/>
        </p:spPr>
        <p:txBody>
          <a:bodyPr wrap="square">
            <a:spAutoFit/>
          </a:bodyPr>
          <a:lstStyle/>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pPr algn="l"/>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model.to_json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'w')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json.dump</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DD28ECA-870F-45B5-BFDD-0DF24D6CF3F2}"/>
              </a:ext>
            </a:extLst>
          </p:cNvPr>
          <p:cNvSpPr txBox="1"/>
          <p:nvPr/>
        </p:nvSpPr>
        <p:spPr>
          <a:xfrm>
            <a:off x="1689100" y="4258506"/>
            <a:ext cx="10502900" cy="1938992"/>
          </a:xfrm>
          <a:prstGeom prst="rect">
            <a:avLst/>
          </a:prstGeom>
          <a:noFill/>
        </p:spPr>
        <p:txBody>
          <a:bodyPr wrap="square">
            <a:spAutoFit/>
          </a:bodyPr>
          <a:lstStyle/>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json.load</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loaded_model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tf.keras.models.model_from_json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gging Face: The Artificial Intelligence Community Building the Future">
            <a:extLst>
              <a:ext uri="{FF2B5EF4-FFF2-40B4-BE49-F238E27FC236}">
                <a16:creationId xmlns:a16="http://schemas.microsoft.com/office/drawing/2014/main" id="{280E1861-D7F6-46FB-AFFE-3A33E6D35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2" y="781050"/>
            <a:ext cx="795337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3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C32C41B2-E725-465A-9365-234028BBB37D}"/>
              </a:ext>
            </a:extLst>
          </p:cNvPr>
          <p:cNvSpPr>
            <a:spLocks noGrp="1"/>
          </p:cNvSpPr>
          <p:nvPr>
            <p:ph type="title"/>
          </p:nvPr>
        </p:nvSpPr>
        <p:spPr>
          <a:xfrm>
            <a:off x="0" y="312552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3.6 (Fine-Tuning)</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Activity 3.02 (Fruit Classification w/Transfer Learning)</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0411FB-DA52-4092-A8BD-0C16213E1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7" y="189008"/>
            <a:ext cx="8201025" cy="593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910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4B437-B60B-42B9-A85A-EB6CDDA02B57}"/>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76D5AA6B-79E3-4711-B807-D3A12B3E8377}"/>
              </a:ext>
            </a:extLst>
          </p:cNvPr>
          <p:cNvSpPr txBox="1"/>
          <p:nvPr/>
        </p:nvSpPr>
        <p:spPr>
          <a:xfrm>
            <a:off x="0" y="3101454"/>
            <a:ext cx="12192000" cy="1877437"/>
          </a:xfrm>
          <a:prstGeom prst="rect">
            <a:avLst/>
          </a:prstGeom>
          <a:noFill/>
        </p:spPr>
        <p:txBody>
          <a:bodyPr wrap="square">
            <a:spAutoFit/>
          </a:bodyPr>
          <a:lstStyle/>
          <a:p>
            <a:pPr algn="ctr"/>
            <a:r>
              <a:rPr lang="en-US" sz="3200" b="0" i="1" u="none" strike="noStrike" baseline="0" dirty="0">
                <a:solidFill>
                  <a:schemeClr val="tx1">
                    <a:lumMod val="75000"/>
                    <a:lumOff val="25000"/>
                  </a:schemeClr>
                </a:solidFill>
                <a:latin typeface="PalatinoLinotype-Italic"/>
              </a:rPr>
              <a:t>Situation where what has been learned in one setting is exploited to improve generalization in another setting</a:t>
            </a:r>
          </a:p>
          <a:p>
            <a:pPr algn="ctr"/>
            <a:endParaRPr lang="en-US" sz="3200" b="0" i="1" u="none" strike="noStrike" baseline="0" dirty="0">
              <a:solidFill>
                <a:schemeClr val="tx1">
                  <a:lumMod val="75000"/>
                  <a:lumOff val="25000"/>
                </a:schemeClr>
              </a:solidFill>
              <a:latin typeface="PalatinoLinotype-Italic"/>
            </a:endParaRPr>
          </a:p>
          <a:p>
            <a:pPr algn="r"/>
            <a:r>
              <a:rPr lang="en-US" sz="2000" i="1" dirty="0">
                <a:solidFill>
                  <a:schemeClr val="tx2">
                    <a:lumMod val="75000"/>
                  </a:schemeClr>
                </a:solidFill>
                <a:latin typeface="PalatinoLinotype-Italic"/>
              </a:rPr>
              <a:t>Deep Learning (</a:t>
            </a:r>
            <a:r>
              <a:rPr lang="en-US" sz="2000" dirty="0">
                <a:solidFill>
                  <a:schemeClr val="tx2">
                    <a:lumMod val="75000"/>
                  </a:schemeClr>
                </a:solidFill>
                <a:latin typeface="PalatinoLinotype-Italic"/>
              </a:rPr>
              <a:t>Ian Goodfellow, et al)</a:t>
            </a:r>
            <a:endParaRPr lang="en-US" sz="2000" dirty="0">
              <a:solidFill>
                <a:schemeClr val="tx2">
                  <a:lumMod val="75000"/>
                </a:schemeClr>
              </a:solidFill>
            </a:endParaRPr>
          </a:p>
        </p:txBody>
      </p:sp>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2" descr="transfer-learning">
            <a:extLst>
              <a:ext uri="{FF2B5EF4-FFF2-40B4-BE49-F238E27FC236}">
                <a16:creationId xmlns:a16="http://schemas.microsoft.com/office/drawing/2014/main" id="{094F8C17-0FCC-481A-8989-4D898E50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548" y="775670"/>
            <a:ext cx="6788903" cy="53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a:extLst>
              <a:ext uri="{FF2B5EF4-FFF2-40B4-BE49-F238E27FC236}">
                <a16:creationId xmlns:a16="http://schemas.microsoft.com/office/drawing/2014/main" id="{073AE4F5-93EC-453E-94CC-12DA049B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7" y="1426762"/>
            <a:ext cx="8051326" cy="40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1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What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When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Three Key Questions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How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Handout Cliparts, Download Free Handout Cliparts png images, Free  ClipArts on Clipart Library">
            <a:extLst>
              <a:ext uri="{FF2B5EF4-FFF2-40B4-BE49-F238E27FC236}">
                <a16:creationId xmlns:a16="http://schemas.microsoft.com/office/drawing/2014/main" id="{0A323838-1EFA-480A-BC24-592F0A511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B52C836-8983-4CE6-AEEB-CDAE6D9D98F9}"/>
              </a:ext>
            </a:extLst>
          </p:cNvPr>
          <p:cNvSpPr>
            <a:spLocks noGrp="1"/>
          </p:cNvSpPr>
          <p:nvPr>
            <p:ph type="title"/>
          </p:nvPr>
        </p:nvSpPr>
        <p:spPr/>
        <p:txBody>
          <a:bodyPr/>
          <a:lstStyle/>
          <a:p>
            <a:endParaRPr lang="en-US"/>
          </a:p>
        </p:txBody>
      </p:sp>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A84A-F112-4B70-BD2A-41852EA8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4" y="821080"/>
            <a:ext cx="11879491" cy="52158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9256</TotalTime>
  <Words>1680</Words>
  <Application>Microsoft Office PowerPoint</Application>
  <PresentationFormat>Widescreen</PresentationFormat>
  <Paragraphs>98</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PalatinoLinotype-Italic</vt:lpstr>
      <vt:lpstr>PalatinoLinotype-Roman</vt:lpstr>
      <vt:lpstr>Arial</vt:lpstr>
      <vt:lpstr>Calibri</vt:lpstr>
      <vt:lpstr>Calibri Light</vt:lpstr>
      <vt:lpstr>Courier New</vt:lpstr>
      <vt:lpstr>Noto serif</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     3.5 (Transfer Learning)</vt:lpstr>
      <vt:lpstr>PowerPoint Presentation</vt:lpstr>
      <vt:lpstr>Model</vt:lpstr>
      <vt:lpstr>Weights</vt:lpstr>
      <vt:lpstr>Architecture</vt:lpstr>
      <vt:lpstr>PowerPoint Presentation</vt:lpstr>
      <vt:lpstr>     3.6 (Fine-Tuning)</vt:lpstr>
      <vt:lpstr>Activity 3.02 (Fruit Classification w/Transfer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960</cp:revision>
  <dcterms:created xsi:type="dcterms:W3CDTF">2020-06-14T19:48:25Z</dcterms:created>
  <dcterms:modified xsi:type="dcterms:W3CDTF">2022-02-21T13:38:17Z</dcterms:modified>
</cp:coreProperties>
</file>